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73" r:id="rId4"/>
    <p:sldId id="275" r:id="rId5"/>
    <p:sldId id="260" r:id="rId6"/>
    <p:sldId id="277" r:id="rId7"/>
    <p:sldId id="261" r:id="rId8"/>
    <p:sldId id="276" r:id="rId9"/>
    <p:sldId id="262" r:id="rId10"/>
    <p:sldId id="256" r:id="rId11"/>
    <p:sldId id="257" r:id="rId12"/>
    <p:sldId id="263" r:id="rId13"/>
    <p:sldId id="264" r:id="rId14"/>
    <p:sldId id="265" r:id="rId15"/>
    <p:sldId id="266" r:id="rId16"/>
    <p:sldId id="267" r:id="rId17"/>
    <p:sldId id="278" r:id="rId18"/>
    <p:sldId id="279" r:id="rId19"/>
    <p:sldId id="280" r:id="rId20"/>
    <p:sldId id="282" r:id="rId21"/>
    <p:sldId id="270" r:id="rId22"/>
    <p:sldId id="281" r:id="rId23"/>
    <p:sldId id="268" r:id="rId24"/>
    <p:sldId id="271" r:id="rId25"/>
    <p:sldId id="283" r:id="rId26"/>
    <p:sldId id="284" r:id="rId27"/>
    <p:sldId id="285" r:id="rId28"/>
    <p:sldId id="286" r:id="rId29"/>
    <p:sldId id="287"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38" d="100"/>
          <a:sy n="38" d="100"/>
        </p:scale>
        <p:origin x="69" y="7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291B25-0EFC-4B1A-859A-02ECD9BF2726}" type="datetimeFigureOut">
              <a:rPr lang="en-US" smtClean="0"/>
              <a:t>9/16/2022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6891A-CA80-4867-A454-094B0B211181}" type="slidenum">
              <a:rPr lang="en-US" smtClean="0"/>
              <a:t>‹#›</a:t>
            </a:fld>
            <a:endParaRPr lang="en-US"/>
          </a:p>
        </p:txBody>
      </p:sp>
    </p:spTree>
    <p:extLst>
      <p:ext uri="{BB962C8B-B14F-4D97-AF65-F5344CB8AC3E}">
        <p14:creationId xmlns:p14="http://schemas.microsoft.com/office/powerpoint/2010/main" val="3926802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291B25-0EFC-4B1A-859A-02ECD9BF2726}" type="datetimeFigureOut">
              <a:rPr lang="en-US" smtClean="0"/>
              <a:t>9/16/2022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6891A-CA80-4867-A454-094B0B211181}" type="slidenum">
              <a:rPr lang="en-US" smtClean="0"/>
              <a:t>‹#›</a:t>
            </a:fld>
            <a:endParaRPr lang="en-US"/>
          </a:p>
        </p:txBody>
      </p:sp>
    </p:spTree>
    <p:extLst>
      <p:ext uri="{BB962C8B-B14F-4D97-AF65-F5344CB8AC3E}">
        <p14:creationId xmlns:p14="http://schemas.microsoft.com/office/powerpoint/2010/main" val="1494754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291B25-0EFC-4B1A-859A-02ECD9BF2726}" type="datetimeFigureOut">
              <a:rPr lang="en-US" smtClean="0"/>
              <a:t>9/16/2022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6891A-CA80-4867-A454-094B0B211181}" type="slidenum">
              <a:rPr lang="en-US" smtClean="0"/>
              <a:t>‹#›</a:t>
            </a:fld>
            <a:endParaRPr lang="en-US"/>
          </a:p>
        </p:txBody>
      </p:sp>
    </p:spTree>
    <p:extLst>
      <p:ext uri="{BB962C8B-B14F-4D97-AF65-F5344CB8AC3E}">
        <p14:creationId xmlns:p14="http://schemas.microsoft.com/office/powerpoint/2010/main" val="2263216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291B25-0EFC-4B1A-859A-02ECD9BF2726}" type="datetimeFigureOut">
              <a:rPr lang="en-US" smtClean="0"/>
              <a:t>9/16/2022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6891A-CA80-4867-A454-094B0B211181}" type="slidenum">
              <a:rPr lang="en-US" smtClean="0"/>
              <a:t>‹#›</a:t>
            </a:fld>
            <a:endParaRPr lang="en-US"/>
          </a:p>
        </p:txBody>
      </p:sp>
    </p:spTree>
    <p:extLst>
      <p:ext uri="{BB962C8B-B14F-4D97-AF65-F5344CB8AC3E}">
        <p14:creationId xmlns:p14="http://schemas.microsoft.com/office/powerpoint/2010/main" val="2006196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291B25-0EFC-4B1A-859A-02ECD9BF2726}" type="datetimeFigureOut">
              <a:rPr lang="en-US" smtClean="0"/>
              <a:t>9/16/2022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16891A-CA80-4867-A454-094B0B211181}" type="slidenum">
              <a:rPr lang="en-US" smtClean="0"/>
              <a:t>‹#›</a:t>
            </a:fld>
            <a:endParaRPr lang="en-US"/>
          </a:p>
        </p:txBody>
      </p:sp>
    </p:spTree>
    <p:extLst>
      <p:ext uri="{BB962C8B-B14F-4D97-AF65-F5344CB8AC3E}">
        <p14:creationId xmlns:p14="http://schemas.microsoft.com/office/powerpoint/2010/main" val="1585018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291B25-0EFC-4B1A-859A-02ECD9BF2726}" type="datetimeFigureOut">
              <a:rPr lang="en-US" smtClean="0"/>
              <a:t>9/16/2022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16891A-CA80-4867-A454-094B0B211181}" type="slidenum">
              <a:rPr lang="en-US" smtClean="0"/>
              <a:t>‹#›</a:t>
            </a:fld>
            <a:endParaRPr lang="en-US"/>
          </a:p>
        </p:txBody>
      </p:sp>
    </p:spTree>
    <p:extLst>
      <p:ext uri="{BB962C8B-B14F-4D97-AF65-F5344CB8AC3E}">
        <p14:creationId xmlns:p14="http://schemas.microsoft.com/office/powerpoint/2010/main" val="2703485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291B25-0EFC-4B1A-859A-02ECD9BF2726}" type="datetimeFigureOut">
              <a:rPr lang="en-US" smtClean="0"/>
              <a:t>9/16/2022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16891A-CA80-4867-A454-094B0B211181}" type="slidenum">
              <a:rPr lang="en-US" smtClean="0"/>
              <a:t>‹#›</a:t>
            </a:fld>
            <a:endParaRPr lang="en-US"/>
          </a:p>
        </p:txBody>
      </p:sp>
    </p:spTree>
    <p:extLst>
      <p:ext uri="{BB962C8B-B14F-4D97-AF65-F5344CB8AC3E}">
        <p14:creationId xmlns:p14="http://schemas.microsoft.com/office/powerpoint/2010/main" val="36528228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291B25-0EFC-4B1A-859A-02ECD9BF2726}" type="datetimeFigureOut">
              <a:rPr lang="en-US" smtClean="0"/>
              <a:t>9/16/2022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16891A-CA80-4867-A454-094B0B211181}" type="slidenum">
              <a:rPr lang="en-US" smtClean="0"/>
              <a:t>‹#›</a:t>
            </a:fld>
            <a:endParaRPr lang="en-US"/>
          </a:p>
        </p:txBody>
      </p:sp>
    </p:spTree>
    <p:extLst>
      <p:ext uri="{BB962C8B-B14F-4D97-AF65-F5344CB8AC3E}">
        <p14:creationId xmlns:p14="http://schemas.microsoft.com/office/powerpoint/2010/main" val="5611569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291B25-0EFC-4B1A-859A-02ECD9BF2726}" type="datetimeFigureOut">
              <a:rPr lang="en-US" smtClean="0"/>
              <a:t>9/16/2022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16891A-CA80-4867-A454-094B0B211181}" type="slidenum">
              <a:rPr lang="en-US" smtClean="0"/>
              <a:t>‹#›</a:t>
            </a:fld>
            <a:endParaRPr lang="en-US"/>
          </a:p>
        </p:txBody>
      </p:sp>
    </p:spTree>
    <p:extLst>
      <p:ext uri="{BB962C8B-B14F-4D97-AF65-F5344CB8AC3E}">
        <p14:creationId xmlns:p14="http://schemas.microsoft.com/office/powerpoint/2010/main" val="2097466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291B25-0EFC-4B1A-859A-02ECD9BF2726}" type="datetimeFigureOut">
              <a:rPr lang="en-US" smtClean="0"/>
              <a:t>9/16/2022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16891A-CA80-4867-A454-094B0B211181}" type="slidenum">
              <a:rPr lang="en-US" smtClean="0"/>
              <a:t>‹#›</a:t>
            </a:fld>
            <a:endParaRPr lang="en-US"/>
          </a:p>
        </p:txBody>
      </p:sp>
    </p:spTree>
    <p:extLst>
      <p:ext uri="{BB962C8B-B14F-4D97-AF65-F5344CB8AC3E}">
        <p14:creationId xmlns:p14="http://schemas.microsoft.com/office/powerpoint/2010/main" val="4240042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291B25-0EFC-4B1A-859A-02ECD9BF2726}" type="datetimeFigureOut">
              <a:rPr lang="en-US" smtClean="0"/>
              <a:t>9/16/2022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16891A-CA80-4867-A454-094B0B211181}" type="slidenum">
              <a:rPr lang="en-US" smtClean="0"/>
              <a:t>‹#›</a:t>
            </a:fld>
            <a:endParaRPr lang="en-US"/>
          </a:p>
        </p:txBody>
      </p:sp>
    </p:spTree>
    <p:extLst>
      <p:ext uri="{BB962C8B-B14F-4D97-AF65-F5344CB8AC3E}">
        <p14:creationId xmlns:p14="http://schemas.microsoft.com/office/powerpoint/2010/main" val="1433207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291B25-0EFC-4B1A-859A-02ECD9BF2726}" type="datetimeFigureOut">
              <a:rPr lang="en-US" smtClean="0"/>
              <a:t>9/16/2022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16891A-CA80-4867-A454-094B0B211181}" type="slidenum">
              <a:rPr lang="en-US" smtClean="0"/>
              <a:t>‹#›</a:t>
            </a:fld>
            <a:endParaRPr lang="en-US"/>
          </a:p>
        </p:txBody>
      </p:sp>
    </p:spTree>
    <p:extLst>
      <p:ext uri="{BB962C8B-B14F-4D97-AF65-F5344CB8AC3E}">
        <p14:creationId xmlns:p14="http://schemas.microsoft.com/office/powerpoint/2010/main" val="2406628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hyperlink" Target="https://zh.wikipedia.org/wiki/%E7%B4%84%E5%93%88%E6%96%AF_(%E7%8C%B6%E5%A4%A7)" TargetMode="External"/><Relationship Id="rId2" Type="http://schemas.openxmlformats.org/officeDocument/2006/relationships/hyperlink" Target="https://zh.wikipedia.org/wiki/%E7%B4%84%E8%A5%BF%E4%BA%9E" TargetMode="External"/><Relationship Id="rId1" Type="http://schemas.openxmlformats.org/officeDocument/2006/relationships/slideLayout" Target="../slideLayouts/slideLayout2.xml"/><Relationship Id="rId6" Type="http://schemas.openxmlformats.org/officeDocument/2006/relationships/hyperlink" Target="https://zh.wikipedia.org/wiki/%E8%A5%BF%E5%BA%95%E5%AE%B6" TargetMode="External"/><Relationship Id="rId5" Type="http://schemas.openxmlformats.org/officeDocument/2006/relationships/hyperlink" Target="https://zh.wikipedia.org/wiki/%E7%BA%A6%E9%9B%85%E6%96%A4" TargetMode="External"/><Relationship Id="rId4" Type="http://schemas.openxmlformats.org/officeDocument/2006/relationships/hyperlink" Target="https://zh.wikipedia.org/wiki/%E7%B4%84%E9%9B%85%E6%95%AC"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8.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482368_516031631771396_131541074_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1268" y="2586038"/>
            <a:ext cx="7129463" cy="2247900"/>
          </a:xfrm>
          <a:prstGeom prst="rect">
            <a:avLst/>
          </a:prstGeom>
          <a:noFill/>
          <a:extLst>
            <a:ext uri="{909E8E84-426E-40DD-AFC4-6F175D3DCCD1}">
              <a14:hiddenFill xmlns:a14="http://schemas.microsoft.com/office/drawing/2010/main">
                <a:solidFill>
                  <a:srgbClr val="FFFFFF"/>
                </a:solidFill>
              </a14:hiddenFill>
            </a:ext>
          </a:extLst>
        </p:spPr>
      </p:pic>
      <p:sp>
        <p:nvSpPr>
          <p:cNvPr id="2054" name="Text Box 6"/>
          <p:cNvSpPr txBox="1">
            <a:spLocks noChangeArrowheads="1"/>
          </p:cNvSpPr>
          <p:nvPr/>
        </p:nvSpPr>
        <p:spPr bwMode="auto">
          <a:xfrm>
            <a:off x="2900252" y="5149005"/>
            <a:ext cx="6391493"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4400" b="1" dirty="0">
                <a:solidFill>
                  <a:schemeClr val="accent1">
                    <a:lumMod val="75000"/>
                  </a:schemeClr>
                </a:solidFill>
                <a:latin typeface="Microsoft JhengHei" panose="020B0604030504040204" pitchFamily="34" charset="-120"/>
                <a:ea typeface="Microsoft JhengHei" panose="020B0604030504040204" pitchFamily="34" charset="-120"/>
              </a:rPr>
              <a:t>哈巴谷書：從灰心到信心</a:t>
            </a:r>
          </a:p>
        </p:txBody>
      </p:sp>
      <p:sp>
        <p:nvSpPr>
          <p:cNvPr id="2" name="Rectangle 1"/>
          <p:cNvSpPr/>
          <p:nvPr/>
        </p:nvSpPr>
        <p:spPr>
          <a:xfrm>
            <a:off x="2322113" y="949327"/>
            <a:ext cx="6624179" cy="936923"/>
          </a:xfrm>
          <a:prstGeom prst="rect">
            <a:avLst/>
          </a:prstGeom>
        </p:spPr>
        <p:txBody>
          <a:bodyPr wrap="square">
            <a:spAutoFit/>
          </a:bodyPr>
          <a:lstStyle/>
          <a:p>
            <a:pPr algn="ctr" fontAlgn="base">
              <a:lnSpc>
                <a:spcPct val="107000"/>
              </a:lnSpc>
              <a:spcAft>
                <a:spcPts val="0"/>
              </a:spcAft>
            </a:pPr>
            <a:r>
              <a:rPr lang="zh-TW" sz="5400" b="1" dirty="0" smtClean="0">
                <a:solidFill>
                  <a:schemeClr val="accent2">
                    <a:lumMod val="50000"/>
                  </a:schemeClr>
                </a:solidFill>
                <a:effectLst/>
                <a:latin typeface="Calibri" panose="020F0502020204030204" pitchFamily="34" charset="0"/>
                <a:ea typeface="Microsoft JhengHei" panose="020B0604030504040204" pitchFamily="34" charset="-120"/>
                <a:cs typeface="PMingLiU" panose="02020500000000000000" pitchFamily="18" charset="-120"/>
              </a:rPr>
              <a:t>《哈巴谷書》簡介</a:t>
            </a:r>
            <a:endParaRPr lang="en-US" sz="5400" dirty="0">
              <a:solidFill>
                <a:schemeClr val="accent2">
                  <a:lumMod val="50000"/>
                </a:schemeClr>
              </a:solidFill>
              <a:effectLst/>
              <a:latin typeface="Calibri" panose="020F0502020204030204" pitchFamily="34" charset="0"/>
              <a:ea typeface="PMingLiU" panose="02020500000000000000" pitchFamily="18" charset="-120"/>
              <a:cs typeface="Times New Roman" panose="02020603050405020304" pitchFamily="18" charset="0"/>
            </a:endParaRPr>
          </a:p>
        </p:txBody>
      </p:sp>
    </p:spTree>
    <p:extLst>
      <p:ext uri="{BB962C8B-B14F-4D97-AF65-F5344CB8AC3E}">
        <p14:creationId xmlns:p14="http://schemas.microsoft.com/office/powerpoint/2010/main" val="37641549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69701" y="0"/>
            <a:ext cx="10963611" cy="6671255"/>
          </a:xfrm>
          <a:prstGeom prst="rect">
            <a:avLst/>
          </a:prstGeom>
        </p:spPr>
      </p:pic>
      <p:sp>
        <p:nvSpPr>
          <p:cNvPr id="2" name="Title 1"/>
          <p:cNvSpPr>
            <a:spLocks noGrp="1"/>
          </p:cNvSpPr>
          <p:nvPr>
            <p:ph type="ctrTitle"/>
          </p:nvPr>
        </p:nvSpPr>
        <p:spPr>
          <a:xfrm>
            <a:off x="1768698" y="3743215"/>
            <a:ext cx="4677177" cy="2387600"/>
          </a:xfrm>
        </p:spPr>
        <p:txBody>
          <a:bodyPr>
            <a:normAutofit fontScale="90000"/>
          </a:bodyPr>
          <a:lstStyle/>
          <a:p>
            <a:pPr>
              <a:lnSpc>
                <a:spcPct val="200000"/>
              </a:lnSpc>
            </a:pPr>
            <a:r>
              <a:rPr lang="zh-TW" altLang="en-US" b="1" dirty="0">
                <a:solidFill>
                  <a:schemeClr val="accent4">
                    <a:lumMod val="20000"/>
                    <a:lumOff val="80000"/>
                  </a:schemeClr>
                </a:solidFill>
                <a:latin typeface="Microsoft JhengHei" panose="020B0604030504040204" pitchFamily="34" charset="-120"/>
                <a:ea typeface="Microsoft JhengHei" panose="020B0604030504040204" pitchFamily="34" charset="-120"/>
              </a:rPr>
              <a:t>哈巴谷書（一）袮為何不理</a:t>
            </a:r>
            <a:r>
              <a:rPr lang="en-US" dirty="0"/>
              <a:t/>
            </a:r>
            <a:br>
              <a:rPr lang="en-US" dirty="0"/>
            </a:br>
            <a:endParaRPr lang="en-US" dirty="0"/>
          </a:p>
        </p:txBody>
      </p:sp>
    </p:spTree>
    <p:extLst>
      <p:ext uri="{BB962C8B-B14F-4D97-AF65-F5344CB8AC3E}">
        <p14:creationId xmlns:p14="http://schemas.microsoft.com/office/powerpoint/2010/main" val="455989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6754"/>
            <a:ext cx="12047838" cy="6904707"/>
          </a:xfrm>
          <a:prstGeom prst="rect">
            <a:avLst/>
          </a:prstGeom>
        </p:spPr>
      </p:pic>
      <p:sp>
        <p:nvSpPr>
          <p:cNvPr id="3" name="Content Placeholder 2"/>
          <p:cNvSpPr>
            <a:spLocks noGrp="1"/>
          </p:cNvSpPr>
          <p:nvPr>
            <p:ph idx="1"/>
          </p:nvPr>
        </p:nvSpPr>
        <p:spPr>
          <a:xfrm>
            <a:off x="850900" y="523688"/>
            <a:ext cx="10934700" cy="5890838"/>
          </a:xfrm>
        </p:spPr>
        <p:txBody>
          <a:bodyPr>
            <a:normAutofit fontScale="92500"/>
          </a:bodyPr>
          <a:lstStyle/>
          <a:p>
            <a:pPr marL="0" indent="0">
              <a:buNone/>
            </a:pPr>
            <a:r>
              <a:rPr lang="en-US" altLang="zh-TW" sz="3900" dirty="0">
                <a:latin typeface="Microsoft JhengHei" panose="020B0604030504040204" pitchFamily="34" charset="-120"/>
                <a:ea typeface="Microsoft JhengHei" panose="020B0604030504040204" pitchFamily="34" charset="-120"/>
              </a:rPr>
              <a:t>【</a:t>
            </a:r>
            <a:r>
              <a:rPr lang="zh-TW" altLang="en-US" sz="3900" b="1" dirty="0">
                <a:latin typeface="Microsoft JhengHei" panose="020B0604030504040204" pitchFamily="34" charset="-120"/>
                <a:ea typeface="Microsoft JhengHei" panose="020B0604030504040204" pitchFamily="34" charset="-120"/>
              </a:rPr>
              <a:t>前言</a:t>
            </a:r>
            <a:r>
              <a:rPr lang="en-US" altLang="zh-TW" sz="3900" b="1" dirty="0" smtClean="0">
                <a:latin typeface="Microsoft JhengHei" panose="020B0604030504040204" pitchFamily="34" charset="-120"/>
                <a:ea typeface="Microsoft JhengHei" panose="020B0604030504040204" pitchFamily="34" charset="-120"/>
              </a:rPr>
              <a:t>】</a:t>
            </a:r>
          </a:p>
          <a:p>
            <a:pPr marL="0" indent="0">
              <a:lnSpc>
                <a:spcPct val="150000"/>
              </a:lnSpc>
              <a:buNone/>
            </a:pPr>
            <a:r>
              <a:rPr lang="zh-TW" altLang="en-US" sz="3200" b="1" dirty="0" smtClean="0">
                <a:latin typeface="Microsoft JhengHei" panose="020B0604030504040204" pitchFamily="34" charset="-120"/>
                <a:ea typeface="Microsoft JhengHei" panose="020B0604030504040204" pitchFamily="34" charset="-120"/>
              </a:rPr>
              <a:t>哈</a:t>
            </a:r>
            <a:r>
              <a:rPr lang="zh-TW" altLang="en-US" sz="3200" b="1" dirty="0">
                <a:latin typeface="Microsoft JhengHei" panose="020B0604030504040204" pitchFamily="34" charset="-120"/>
                <a:ea typeface="Microsoft JhengHei" panose="020B0604030504040204" pitchFamily="34" charset="-120"/>
              </a:rPr>
              <a:t>巴谷雖然對主前第七世紀末的猶大國民發言，他對社會不公的陳述與阿摩司在主前第八世紀對北國以色列的指陳非常相似。此章一開始，哈巴谷感到困惑，因為猶大國律法鬆散，公理也不顯明，先知質問神為何容許猶大長期處於不義之中，沒有利時除掉他們罪惡，也沒糾正他們，這似乎與神公義的本質矛盾。另外，當神回答他要興起迦勒底人，他心中感到極端的失望與不滿。他不能明白神的公義在那裏？他的信心正被挑戰，受著嚴重的考驗。</a:t>
            </a:r>
            <a:endParaRPr lang="en-US" sz="3200" b="1" dirty="0">
              <a:latin typeface="Microsoft JhengHei" panose="020B0604030504040204" pitchFamily="34" charset="-120"/>
              <a:ea typeface="Microsoft JhengHei" panose="020B0604030504040204" pitchFamily="34" charset="-120"/>
            </a:endParaRPr>
          </a:p>
          <a:p>
            <a:pPr>
              <a:lnSpc>
                <a:spcPct val="150000"/>
              </a:lnSpc>
            </a:pP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930746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6" name="Rectangle 6"/>
          <p:cNvSpPr>
            <a:spLocks noChangeArrowheads="1"/>
          </p:cNvSpPr>
          <p:nvPr/>
        </p:nvSpPr>
        <p:spPr bwMode="auto">
          <a:xfrm>
            <a:off x="926758" y="0"/>
            <a:ext cx="10144896" cy="1235075"/>
          </a:xfrm>
          <a:prstGeom prst="rect">
            <a:avLst/>
          </a:prstGeom>
          <a:solidFill>
            <a:srgbClr val="A5002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64" name="Text Box 4"/>
          <p:cNvSpPr txBox="1">
            <a:spLocks noChangeArrowheads="1"/>
          </p:cNvSpPr>
          <p:nvPr/>
        </p:nvSpPr>
        <p:spPr bwMode="auto">
          <a:xfrm>
            <a:off x="926758" y="1477964"/>
            <a:ext cx="10836873" cy="5484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316038" indent="-342900">
              <a:defRPr>
                <a:solidFill>
                  <a:schemeClr val="tx1"/>
                </a:solidFill>
                <a:latin typeface="Arial" panose="020B0604020202020204" pitchFamily="34" charset="0"/>
                <a:cs typeface="Arial" panose="020B0604020202020204" pitchFamily="34" charset="0"/>
              </a:defRPr>
            </a:lvl3pPr>
            <a:lvl4pPr marL="1838325" indent="-342900">
              <a:defRPr>
                <a:solidFill>
                  <a:schemeClr val="tx1"/>
                </a:solidFill>
                <a:latin typeface="Arial" panose="020B0604020202020204" pitchFamily="34" charset="0"/>
                <a:cs typeface="Arial" panose="020B0604020202020204" pitchFamily="34" charset="0"/>
              </a:defRPr>
            </a:lvl4pPr>
            <a:lvl5pPr marL="2360613" indent="-342900">
              <a:defRPr>
                <a:solidFill>
                  <a:schemeClr val="tx1"/>
                </a:solidFill>
                <a:latin typeface="Arial" panose="020B0604020202020204" pitchFamily="34" charset="0"/>
                <a:cs typeface="Arial" panose="020B0604020202020204" pitchFamily="34" charset="0"/>
              </a:defRPr>
            </a:lvl5pPr>
            <a:lvl6pPr marL="28178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2750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7322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1894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150000"/>
              </a:lnSpc>
              <a:spcAft>
                <a:spcPct val="30000"/>
              </a:spcAft>
            </a:pPr>
            <a:r>
              <a:rPr lang="zh-TW" altLang="en-US" sz="3200" b="1" dirty="0" smtClean="0">
                <a:latin typeface="Microsoft JhengHei" panose="020B0604030504040204" pitchFamily="34" charset="-120"/>
                <a:ea typeface="Microsoft JhengHei" panose="020B0604030504040204" pitchFamily="34" charset="-120"/>
              </a:rPr>
              <a:t>先</a:t>
            </a:r>
            <a:r>
              <a:rPr lang="zh-TW" altLang="en-US" sz="3200" b="1" dirty="0">
                <a:latin typeface="Microsoft JhengHei" panose="020B0604030504040204" pitchFamily="34" charset="-120"/>
                <a:ea typeface="Microsoft JhengHei" panose="020B0604030504040204" pitchFamily="34" charset="-120"/>
              </a:rPr>
              <a:t>知哈巴谷所得的默示</a:t>
            </a:r>
            <a:r>
              <a:rPr lang="zh-TW" altLang="en-US" sz="3200" b="1" dirty="0" smtClean="0">
                <a:latin typeface="Microsoft JhengHei" panose="020B0604030504040204" pitchFamily="34" charset="-120"/>
                <a:ea typeface="Microsoft JhengHei" panose="020B0604030504040204" pitchFamily="34" charset="-120"/>
              </a:rPr>
              <a:t>。</a:t>
            </a:r>
            <a:r>
              <a:rPr lang="en-US" altLang="zh-TW"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哈</a:t>
            </a:r>
            <a:r>
              <a:rPr lang="en-US" altLang="zh-TW" sz="3200" b="1" dirty="0" smtClean="0">
                <a:latin typeface="Microsoft JhengHei" panose="020B0604030504040204" pitchFamily="34" charset="-120"/>
                <a:ea typeface="Microsoft JhengHei" panose="020B0604030504040204" pitchFamily="34" charset="-120"/>
              </a:rPr>
              <a:t>1:1)</a:t>
            </a:r>
          </a:p>
          <a:p>
            <a:pPr>
              <a:lnSpc>
                <a:spcPct val="150000"/>
              </a:lnSpc>
              <a:spcAft>
                <a:spcPct val="30000"/>
              </a:spcAft>
            </a:pPr>
            <a:r>
              <a:rPr lang="zh-TW" altLang="en-US" sz="3200" b="1" dirty="0" smtClean="0">
                <a:latin typeface="Microsoft JhengHei" panose="020B0604030504040204" pitchFamily="34" charset="-120"/>
                <a:ea typeface="Microsoft JhengHei" panose="020B0604030504040204" pitchFamily="34" charset="-120"/>
              </a:rPr>
              <a:t>他說：「</a:t>
            </a:r>
            <a:r>
              <a:rPr lang="zh-TW" altLang="en-US" sz="3200" b="1" dirty="0" smtClean="0">
                <a:latin typeface="Microsoft JhengHei" panose="020B0604030504040204" pitchFamily="34" charset="-120"/>
                <a:ea typeface="Microsoft JhengHei" panose="020B0604030504040204" pitchFamily="34" charset="-120"/>
              </a:rPr>
              <a:t>耶</a:t>
            </a:r>
            <a:r>
              <a:rPr lang="zh-TW" altLang="en-US" sz="3200" b="1" dirty="0">
                <a:latin typeface="Microsoft JhengHei" panose="020B0604030504040204" pitchFamily="34" charset="-120"/>
                <a:ea typeface="Microsoft JhengHei" panose="020B0604030504040204" pitchFamily="34" charset="-120"/>
              </a:rPr>
              <a:t>和華啊！我呼求你，你不應允，要到幾時呢？我因強暴哀求你，你還不拯救</a:t>
            </a:r>
            <a:r>
              <a:rPr lang="zh-TW" altLang="en-US" sz="3200" b="1" dirty="0" smtClean="0">
                <a:latin typeface="Microsoft JhengHei" panose="020B0604030504040204" pitchFamily="34" charset="-120"/>
                <a:ea typeface="Microsoft JhengHei" panose="020B0604030504040204" pitchFamily="34" charset="-120"/>
              </a:rPr>
              <a:t>。你</a:t>
            </a:r>
            <a:r>
              <a:rPr lang="zh-TW" altLang="en-US" sz="3200" b="1" dirty="0">
                <a:solidFill>
                  <a:srgbClr val="FF0000"/>
                </a:solidFill>
                <a:latin typeface="Microsoft JhengHei" panose="020B0604030504040204" pitchFamily="34" charset="-120"/>
                <a:ea typeface="Microsoft JhengHei" panose="020B0604030504040204" pitchFamily="34" charset="-120"/>
              </a:rPr>
              <a:t>為何</a:t>
            </a:r>
            <a:r>
              <a:rPr lang="zh-TW" altLang="en-US" sz="3200" b="1" dirty="0">
                <a:latin typeface="Microsoft JhengHei" panose="020B0604030504040204" pitchFamily="34" charset="-120"/>
                <a:ea typeface="Microsoft JhengHei" panose="020B0604030504040204" pitchFamily="34" charset="-120"/>
              </a:rPr>
              <a:t>使我看見罪孽？你</a:t>
            </a:r>
            <a:r>
              <a:rPr lang="zh-TW" altLang="en-US" sz="3200" b="1" dirty="0">
                <a:solidFill>
                  <a:srgbClr val="FF0000"/>
                </a:solidFill>
                <a:latin typeface="Microsoft JhengHei" panose="020B0604030504040204" pitchFamily="34" charset="-120"/>
                <a:ea typeface="Microsoft JhengHei" panose="020B0604030504040204" pitchFamily="34" charset="-120"/>
              </a:rPr>
              <a:t>為何</a:t>
            </a:r>
            <a:r>
              <a:rPr lang="zh-TW" altLang="en-US" sz="3200" b="1" dirty="0">
                <a:latin typeface="Microsoft JhengHei" panose="020B0604030504040204" pitchFamily="34" charset="-120"/>
                <a:ea typeface="Microsoft JhengHei" panose="020B0604030504040204" pitchFamily="34" charset="-120"/>
              </a:rPr>
              <a:t>看著奸惡而不理呢？毀滅和強暴在我面前，又起了爭端和相鬥的事</a:t>
            </a:r>
            <a:r>
              <a:rPr lang="zh-TW" altLang="en-US" sz="3200" b="1" dirty="0" smtClean="0">
                <a:latin typeface="Microsoft JhengHei" panose="020B0604030504040204" pitchFamily="34" charset="-120"/>
                <a:ea typeface="Microsoft JhengHei" panose="020B0604030504040204" pitchFamily="34" charset="-120"/>
              </a:rPr>
              <a:t>。因</a:t>
            </a:r>
            <a:r>
              <a:rPr lang="zh-TW" altLang="en-US" sz="3200" b="1" dirty="0">
                <a:latin typeface="Microsoft JhengHei" panose="020B0604030504040204" pitchFamily="34" charset="-120"/>
                <a:ea typeface="Microsoft JhengHei" panose="020B0604030504040204" pitchFamily="34" charset="-120"/>
              </a:rPr>
              <a:t>此律法放鬆，公理也不顯明，惡人圍困義人，所以公理顯然顛倒。</a:t>
            </a:r>
            <a:r>
              <a:rPr lang="en-US" altLang="zh-TW"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哈</a:t>
            </a:r>
            <a:r>
              <a:rPr lang="en-US" altLang="zh-TW" sz="3200" b="1" dirty="0">
                <a:latin typeface="Microsoft JhengHei" panose="020B0604030504040204" pitchFamily="34" charset="-120"/>
                <a:ea typeface="Microsoft JhengHei" panose="020B0604030504040204" pitchFamily="34" charset="-120"/>
              </a:rPr>
              <a:t>1:2-4)</a:t>
            </a:r>
          </a:p>
          <a:p>
            <a:pPr>
              <a:lnSpc>
                <a:spcPct val="120000"/>
              </a:lnSpc>
              <a:spcAft>
                <a:spcPct val="30000"/>
              </a:spcAft>
            </a:pPr>
            <a:endParaRPr lang="zh-TW" altLang="en-US" sz="3600" dirty="0"/>
          </a:p>
        </p:txBody>
      </p:sp>
      <p:sp>
        <p:nvSpPr>
          <p:cNvPr id="40965" name="Rectangle 5" descr="Pink tissue paper"/>
          <p:cNvSpPr>
            <a:spLocks noChangeArrowheads="1"/>
          </p:cNvSpPr>
          <p:nvPr/>
        </p:nvSpPr>
        <p:spPr bwMode="auto">
          <a:xfrm>
            <a:off x="3187701" y="284163"/>
            <a:ext cx="7426753" cy="914400"/>
          </a:xfrm>
          <a:prstGeom prst="rect">
            <a:avLst/>
          </a:prstGeom>
          <a:noFill/>
          <a:ln>
            <a:noFill/>
          </a:ln>
          <a:effectLst/>
          <a:extLst>
            <a:ext uri="{909E8E84-426E-40DD-AFC4-6F175D3DCCD1}">
              <a14:hiddenFill xmlns:a14="http://schemas.microsoft.com/office/drawing/2010/main">
                <a:blipFill dpi="0" rotWithShape="1">
                  <a:blip/>
                  <a:srcRect/>
                  <a:tile tx="0" ty="0" sx="100000" sy="100000" flip="none" algn="tl"/>
                </a:blip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3600" b="1" dirty="0">
                <a:solidFill>
                  <a:schemeClr val="bg1"/>
                </a:solidFill>
                <a:latin typeface="SimHei" pitchFamily="49" charset="-122"/>
              </a:rPr>
              <a:t>先知問：神為何縱容國中的強暴罪孽？</a:t>
            </a:r>
          </a:p>
        </p:txBody>
      </p:sp>
      <p:sp>
        <p:nvSpPr>
          <p:cNvPr id="40967" name="Oval 7"/>
          <p:cNvSpPr>
            <a:spLocks noChangeArrowheads="1"/>
          </p:cNvSpPr>
          <p:nvPr/>
        </p:nvSpPr>
        <p:spPr bwMode="auto">
          <a:xfrm>
            <a:off x="1341438" y="296067"/>
            <a:ext cx="1389063" cy="791327"/>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600" dirty="0"/>
              <a:t>Q1</a:t>
            </a:r>
          </a:p>
        </p:txBody>
      </p:sp>
    </p:spTree>
    <p:extLst>
      <p:ext uri="{BB962C8B-B14F-4D97-AF65-F5344CB8AC3E}">
        <p14:creationId xmlns:p14="http://schemas.microsoft.com/office/powerpoint/2010/main" val="11769639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096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96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309607" y="157249"/>
            <a:ext cx="10675550" cy="1235075"/>
          </a:xfrm>
          <a:prstGeom prst="rect">
            <a:avLst/>
          </a:prstGeom>
          <a:solidFill>
            <a:srgbClr val="0033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87" name="Text Box 3"/>
          <p:cNvSpPr txBox="1">
            <a:spLocks noChangeArrowheads="1"/>
          </p:cNvSpPr>
          <p:nvPr/>
        </p:nvSpPr>
        <p:spPr bwMode="auto">
          <a:xfrm>
            <a:off x="22719" y="1711799"/>
            <a:ext cx="6884708"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316038" indent="-342900">
              <a:defRPr>
                <a:solidFill>
                  <a:schemeClr val="tx1"/>
                </a:solidFill>
                <a:latin typeface="Arial" panose="020B0604020202020204" pitchFamily="34" charset="0"/>
                <a:cs typeface="Arial" panose="020B0604020202020204" pitchFamily="34" charset="0"/>
              </a:defRPr>
            </a:lvl3pPr>
            <a:lvl4pPr marL="1838325" indent="-342900">
              <a:defRPr>
                <a:solidFill>
                  <a:schemeClr val="tx1"/>
                </a:solidFill>
                <a:latin typeface="Arial" panose="020B0604020202020204" pitchFamily="34" charset="0"/>
                <a:cs typeface="Arial" panose="020B0604020202020204" pitchFamily="34" charset="0"/>
              </a:defRPr>
            </a:lvl4pPr>
            <a:lvl5pPr marL="2360613" indent="-342900">
              <a:defRPr>
                <a:solidFill>
                  <a:schemeClr val="tx1"/>
                </a:solidFill>
                <a:latin typeface="Arial" panose="020B0604020202020204" pitchFamily="34" charset="0"/>
                <a:cs typeface="Arial" panose="020B0604020202020204" pitchFamily="34" charset="0"/>
              </a:defRPr>
            </a:lvl5pPr>
            <a:lvl6pPr marL="28178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2750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7322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1894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150000"/>
              </a:lnSpc>
              <a:spcAft>
                <a:spcPct val="30000"/>
              </a:spcAft>
            </a:pPr>
            <a:r>
              <a:rPr lang="zh-TW" altLang="en-US" sz="3200" b="1" dirty="0">
                <a:latin typeface="Microsoft JhengHei" panose="020B0604030504040204" pitchFamily="34" charset="-120"/>
                <a:ea typeface="Microsoft JhengHei" panose="020B0604030504040204" pitchFamily="34" charset="-120"/>
              </a:rPr>
              <a:t>耶和華說：你們要向列國中觀看，大大驚奇；因為在你們的時候，我行一件事，雖有人告訴你們，你們總是不信</a:t>
            </a:r>
            <a:r>
              <a:rPr lang="zh-TW" altLang="en-US" sz="3200" b="1" dirty="0" smtClean="0">
                <a:latin typeface="Microsoft JhengHei" panose="020B0604030504040204" pitchFamily="34" charset="-120"/>
                <a:ea typeface="Microsoft JhengHei" panose="020B0604030504040204" pitchFamily="34" charset="-120"/>
              </a:rPr>
              <a:t>。我</a:t>
            </a:r>
            <a:r>
              <a:rPr lang="zh-TW" altLang="en-US" sz="3200" b="1" dirty="0">
                <a:latin typeface="Microsoft JhengHei" panose="020B0604030504040204" pitchFamily="34" charset="-120"/>
                <a:ea typeface="Microsoft JhengHei" panose="020B0604030504040204" pitchFamily="34" charset="-120"/>
              </a:rPr>
              <a:t>必興起迦勒底人，就是那殘忍暴躁之民，通行遍地，佔據那不屬自己的住處。</a:t>
            </a:r>
            <a:r>
              <a:rPr lang="en-US" altLang="zh-TW"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哈</a:t>
            </a:r>
            <a:r>
              <a:rPr lang="en-US" altLang="zh-TW" sz="3200" b="1" dirty="0">
                <a:latin typeface="Microsoft JhengHei" panose="020B0604030504040204" pitchFamily="34" charset="-120"/>
                <a:ea typeface="Microsoft JhengHei" panose="020B0604030504040204" pitchFamily="34" charset="-120"/>
              </a:rPr>
              <a:t>1:5-6)</a:t>
            </a:r>
            <a:endParaRPr lang="zh-TW" altLang="en-US" sz="3200" b="1" dirty="0">
              <a:latin typeface="Microsoft JhengHei" panose="020B0604030504040204" pitchFamily="34" charset="-120"/>
              <a:ea typeface="Microsoft JhengHei" panose="020B0604030504040204" pitchFamily="34" charset="-120"/>
            </a:endParaRPr>
          </a:p>
        </p:txBody>
      </p:sp>
      <p:sp>
        <p:nvSpPr>
          <p:cNvPr id="41988" name="Rectangle 4" descr="Pink tissue paper"/>
          <p:cNvSpPr>
            <a:spLocks noChangeArrowheads="1"/>
          </p:cNvSpPr>
          <p:nvPr/>
        </p:nvSpPr>
        <p:spPr bwMode="auto">
          <a:xfrm>
            <a:off x="2544205" y="284163"/>
            <a:ext cx="7476096" cy="914400"/>
          </a:xfrm>
          <a:prstGeom prst="rect">
            <a:avLst/>
          </a:prstGeom>
          <a:noFill/>
          <a:ln>
            <a:noFill/>
          </a:ln>
          <a:effectLst/>
          <a:extLst>
            <a:ext uri="{909E8E84-426E-40DD-AFC4-6F175D3DCCD1}">
              <a14:hiddenFill xmlns:a14="http://schemas.microsoft.com/office/drawing/2010/main">
                <a:blipFill dpi="0" rotWithShape="1">
                  <a:blip/>
                  <a:srcRect/>
                  <a:tile tx="0" ty="0" sx="100000" sy="100000" flip="none" algn="tl"/>
                </a:blip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3600" dirty="0">
                <a:solidFill>
                  <a:schemeClr val="bg1"/>
                </a:solidFill>
                <a:latin typeface="SimHei" pitchFamily="49" charset="-122"/>
              </a:rPr>
              <a:t>神回答：神會興起巴比倫擄掠列邦。</a:t>
            </a:r>
          </a:p>
        </p:txBody>
      </p:sp>
      <p:pic>
        <p:nvPicPr>
          <p:cNvPr id="41989" name="Picture 5" descr="babylonianarchersthumb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4626" y="1586085"/>
            <a:ext cx="4609071" cy="47180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07763" dir="2700000" algn="ctr" rotWithShape="0">
                    <a:srgbClr val="808080">
                      <a:alpha val="50000"/>
                    </a:srgbClr>
                  </a:outerShdw>
                </a:effectLst>
              </a14:hiddenEffects>
            </a:ext>
          </a:extLst>
        </p:spPr>
      </p:pic>
      <p:sp>
        <p:nvSpPr>
          <p:cNvPr id="41990" name="Text Box 6"/>
          <p:cNvSpPr txBox="1">
            <a:spLocks noChangeArrowheads="1"/>
          </p:cNvSpPr>
          <p:nvPr/>
        </p:nvSpPr>
        <p:spPr bwMode="auto">
          <a:xfrm>
            <a:off x="7486650" y="6354763"/>
            <a:ext cx="1555750" cy="366712"/>
          </a:xfrm>
          <a:prstGeom prst="rect">
            <a:avLst/>
          </a:prstGeom>
          <a:noFill/>
          <a:ln>
            <a:noFill/>
          </a:ln>
          <a:effectLst/>
          <a:extLst>
            <a:ext uri="{909E8E84-426E-40DD-AFC4-6F175D3DCCD1}">
              <a14:hiddenFill xmlns:a14="http://schemas.microsoft.com/office/drawing/2010/main">
                <a:solidFill>
                  <a:schemeClr val="tx1">
                    <a:alpha val="60001"/>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a:t>巴比倫弓箭手</a:t>
            </a:r>
          </a:p>
        </p:txBody>
      </p:sp>
      <p:sp>
        <p:nvSpPr>
          <p:cNvPr id="41991" name="Oval 7"/>
          <p:cNvSpPr>
            <a:spLocks noChangeArrowheads="1"/>
          </p:cNvSpPr>
          <p:nvPr/>
        </p:nvSpPr>
        <p:spPr bwMode="auto">
          <a:xfrm>
            <a:off x="767835" y="321562"/>
            <a:ext cx="1318141" cy="887413"/>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600" dirty="0"/>
              <a:t>A1</a:t>
            </a:r>
          </a:p>
        </p:txBody>
      </p:sp>
      <p:sp>
        <p:nvSpPr>
          <p:cNvPr id="41992" name="AutoShape 8"/>
          <p:cNvSpPr>
            <a:spLocks noChangeArrowheads="1"/>
          </p:cNvSpPr>
          <p:nvPr/>
        </p:nvSpPr>
        <p:spPr bwMode="auto">
          <a:xfrm>
            <a:off x="5448300" y="6565106"/>
            <a:ext cx="2816225" cy="585788"/>
          </a:xfrm>
          <a:prstGeom prst="wedgeRectCallout">
            <a:avLst>
              <a:gd name="adj1" fmla="val 22324"/>
              <a:gd name="adj2" fmla="val -100676"/>
            </a:avLst>
          </a:prstGeom>
          <a:solidFill>
            <a:srgbClr val="A5002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TW" altLang="en-US" sz="2200">
                <a:solidFill>
                  <a:schemeClr val="bg1"/>
                </a:solidFill>
              </a:rPr>
              <a:t>當時巴比倫剛剛崛起</a:t>
            </a:r>
          </a:p>
        </p:txBody>
      </p:sp>
    </p:spTree>
    <p:extLst>
      <p:ext uri="{BB962C8B-B14F-4D97-AF65-F5344CB8AC3E}">
        <p14:creationId xmlns:p14="http://schemas.microsoft.com/office/powerpoint/2010/main" val="28316185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98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1987">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99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198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9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p:bldP spid="41990" grpId="0"/>
      <p:bldP spid="4199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1260389" y="148282"/>
            <a:ext cx="9893643" cy="1235075"/>
          </a:xfrm>
          <a:prstGeom prst="rect">
            <a:avLst/>
          </a:prstGeom>
          <a:solidFill>
            <a:srgbClr val="0033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11" name="Text Box 3"/>
          <p:cNvSpPr txBox="1">
            <a:spLocks noChangeArrowheads="1"/>
          </p:cNvSpPr>
          <p:nvPr/>
        </p:nvSpPr>
        <p:spPr bwMode="auto">
          <a:xfrm>
            <a:off x="1116227" y="1757363"/>
            <a:ext cx="10580473"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316038" indent="-342900">
              <a:defRPr>
                <a:solidFill>
                  <a:schemeClr val="tx1"/>
                </a:solidFill>
                <a:latin typeface="Arial" panose="020B0604020202020204" pitchFamily="34" charset="0"/>
                <a:cs typeface="Arial" panose="020B0604020202020204" pitchFamily="34" charset="0"/>
              </a:defRPr>
            </a:lvl3pPr>
            <a:lvl4pPr marL="1838325" indent="-342900">
              <a:defRPr>
                <a:solidFill>
                  <a:schemeClr val="tx1"/>
                </a:solidFill>
                <a:latin typeface="Arial" panose="020B0604020202020204" pitchFamily="34" charset="0"/>
                <a:cs typeface="Arial" panose="020B0604020202020204" pitchFamily="34" charset="0"/>
              </a:defRPr>
            </a:lvl4pPr>
            <a:lvl5pPr marL="2360613" indent="-342900">
              <a:defRPr>
                <a:solidFill>
                  <a:schemeClr val="tx1"/>
                </a:solidFill>
                <a:latin typeface="Arial" panose="020B0604020202020204" pitchFamily="34" charset="0"/>
                <a:cs typeface="Arial" panose="020B0604020202020204" pitchFamily="34" charset="0"/>
              </a:defRPr>
            </a:lvl5pPr>
            <a:lvl6pPr marL="28178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2750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7322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1894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150000"/>
              </a:lnSpc>
              <a:spcAft>
                <a:spcPct val="30000"/>
              </a:spcAft>
            </a:pPr>
            <a:r>
              <a:rPr lang="zh-TW" altLang="en-US" sz="3200" b="1" dirty="0">
                <a:latin typeface="Microsoft JhengHei" panose="020B0604030504040204" pitchFamily="34" charset="-120"/>
                <a:ea typeface="Microsoft JhengHei" panose="020B0604030504040204" pitchFamily="34" charset="-120"/>
              </a:rPr>
              <a:t>他威武可畏，判斷和勢力都任意發出</a:t>
            </a:r>
            <a:r>
              <a:rPr lang="zh-TW" altLang="en-US" sz="3200" b="1" dirty="0" smtClean="0">
                <a:latin typeface="Microsoft JhengHei" panose="020B0604030504040204" pitchFamily="34" charset="-120"/>
                <a:ea typeface="Microsoft JhengHei" panose="020B0604030504040204" pitchFamily="34" charset="-120"/>
              </a:rPr>
              <a:t>。他</a:t>
            </a:r>
            <a:r>
              <a:rPr lang="zh-TW" altLang="en-US" sz="3200" b="1" dirty="0">
                <a:latin typeface="Microsoft JhengHei" panose="020B0604030504040204" pitchFamily="34" charset="-120"/>
                <a:ea typeface="Microsoft JhengHei" panose="020B0604030504040204" pitchFamily="34" charset="-120"/>
              </a:rPr>
              <a:t>的馬比豹更快，比晚上的豺狼更猛。馬兵踴躍爭先，都從遠方而來；他們飛跑如鷹抓食</a:t>
            </a:r>
            <a:r>
              <a:rPr lang="zh-TW" altLang="en-US" sz="3200" b="1" dirty="0" smtClean="0">
                <a:latin typeface="Microsoft JhengHei" panose="020B0604030504040204" pitchFamily="34" charset="-120"/>
                <a:ea typeface="Microsoft JhengHei" panose="020B0604030504040204" pitchFamily="34" charset="-120"/>
              </a:rPr>
              <a:t>，都</a:t>
            </a:r>
            <a:r>
              <a:rPr lang="zh-TW" altLang="en-US" sz="3200" b="1" dirty="0">
                <a:latin typeface="Microsoft JhengHei" panose="020B0604030504040204" pitchFamily="34" charset="-120"/>
                <a:ea typeface="Microsoft JhengHei" panose="020B0604030504040204" pitchFamily="34" charset="-120"/>
              </a:rPr>
              <a:t>為行強暴而來，定住臉面向前，將擄掠的人聚集，多如塵沙</a:t>
            </a:r>
            <a:r>
              <a:rPr lang="zh-TW" altLang="en-US" sz="3200" b="1" dirty="0" smtClean="0">
                <a:latin typeface="Microsoft JhengHei" panose="020B0604030504040204" pitchFamily="34" charset="-120"/>
                <a:ea typeface="Microsoft JhengHei" panose="020B0604030504040204" pitchFamily="34" charset="-120"/>
              </a:rPr>
              <a:t>。他</a:t>
            </a:r>
            <a:r>
              <a:rPr lang="zh-TW" altLang="en-US" sz="3200" b="1" dirty="0">
                <a:latin typeface="Microsoft JhengHei" panose="020B0604030504040204" pitchFamily="34" charset="-120"/>
                <a:ea typeface="Microsoft JhengHei" panose="020B0604030504040204" pitchFamily="34" charset="-120"/>
              </a:rPr>
              <a:t>們譏誚君王，笑話首領，嗤笑一切保障，築壘攻取</a:t>
            </a:r>
            <a:r>
              <a:rPr lang="zh-TW" altLang="en-US" sz="3200" b="1" dirty="0" smtClean="0">
                <a:latin typeface="Microsoft JhengHei" panose="020B0604030504040204" pitchFamily="34" charset="-120"/>
                <a:ea typeface="Microsoft JhengHei" panose="020B0604030504040204" pitchFamily="34" charset="-120"/>
              </a:rPr>
              <a:t>。他</a:t>
            </a:r>
            <a:r>
              <a:rPr lang="zh-TW" altLang="en-US" sz="3200" b="1" dirty="0">
                <a:latin typeface="Microsoft JhengHei" panose="020B0604030504040204" pitchFamily="34" charset="-120"/>
                <a:ea typeface="Microsoft JhengHei" panose="020B0604030504040204" pitchFamily="34" charset="-120"/>
              </a:rPr>
              <a:t>以自己的勢力為神，像風猛然掃過，顯為有罪。 </a:t>
            </a:r>
            <a:r>
              <a:rPr lang="en-US" altLang="zh-TW" sz="3200" b="1" dirty="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哈</a:t>
            </a:r>
            <a:r>
              <a:rPr lang="en-US" altLang="zh-TW" sz="3200" b="1" dirty="0">
                <a:latin typeface="Microsoft JhengHei" panose="020B0604030504040204" pitchFamily="34" charset="-120"/>
                <a:ea typeface="Microsoft JhengHei" panose="020B0604030504040204" pitchFamily="34" charset="-120"/>
              </a:rPr>
              <a:t>1:7-11)</a:t>
            </a:r>
            <a:endParaRPr lang="zh-TW" altLang="en-US" sz="3200" b="1" dirty="0">
              <a:latin typeface="Microsoft JhengHei" panose="020B0604030504040204" pitchFamily="34" charset="-120"/>
              <a:ea typeface="Microsoft JhengHei" panose="020B0604030504040204" pitchFamily="34" charset="-120"/>
            </a:endParaRPr>
          </a:p>
        </p:txBody>
      </p:sp>
      <p:sp>
        <p:nvSpPr>
          <p:cNvPr id="43012" name="Rectangle 4" descr="Pink tissue paper"/>
          <p:cNvSpPr>
            <a:spLocks noChangeArrowheads="1"/>
          </p:cNvSpPr>
          <p:nvPr/>
        </p:nvSpPr>
        <p:spPr bwMode="auto">
          <a:xfrm>
            <a:off x="3187701" y="284163"/>
            <a:ext cx="7327899" cy="914400"/>
          </a:xfrm>
          <a:prstGeom prst="rect">
            <a:avLst/>
          </a:prstGeom>
          <a:noFill/>
          <a:ln>
            <a:noFill/>
          </a:ln>
          <a:effectLst/>
          <a:extLst>
            <a:ext uri="{909E8E84-426E-40DD-AFC4-6F175D3DCCD1}">
              <a14:hiddenFill xmlns:a14="http://schemas.microsoft.com/office/drawing/2010/main">
                <a:blipFill dpi="0" rotWithShape="1">
                  <a:blip/>
                  <a:srcRect/>
                  <a:tile tx="0" ty="0" sx="100000" sy="100000" flip="none" algn="tl"/>
                </a:blip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3600" dirty="0">
                <a:solidFill>
                  <a:schemeClr val="bg1"/>
                </a:solidFill>
                <a:latin typeface="SimHei" pitchFamily="49" charset="-122"/>
              </a:rPr>
              <a:t>神回答：神會興起巴比倫擄掠列邦。</a:t>
            </a:r>
          </a:p>
        </p:txBody>
      </p:sp>
      <p:sp>
        <p:nvSpPr>
          <p:cNvPr id="43013" name="Oval 5"/>
          <p:cNvSpPr>
            <a:spLocks noChangeArrowheads="1"/>
          </p:cNvSpPr>
          <p:nvPr/>
        </p:nvSpPr>
        <p:spPr bwMode="auto">
          <a:xfrm>
            <a:off x="1424997" y="390053"/>
            <a:ext cx="1598096" cy="75153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600"/>
              <a:t>A1</a:t>
            </a:r>
          </a:p>
        </p:txBody>
      </p:sp>
    </p:spTree>
    <p:extLst>
      <p:ext uri="{BB962C8B-B14F-4D97-AF65-F5344CB8AC3E}">
        <p14:creationId xmlns:p14="http://schemas.microsoft.com/office/powerpoint/2010/main" val="31462252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679622" y="1"/>
            <a:ext cx="10985156" cy="1235075"/>
          </a:xfrm>
          <a:prstGeom prst="rect">
            <a:avLst/>
          </a:prstGeom>
          <a:solidFill>
            <a:srgbClr val="A5002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35" name="Text Box 3"/>
          <p:cNvSpPr txBox="1">
            <a:spLocks noChangeArrowheads="1"/>
          </p:cNvSpPr>
          <p:nvPr/>
        </p:nvSpPr>
        <p:spPr bwMode="auto">
          <a:xfrm>
            <a:off x="679622" y="1477964"/>
            <a:ext cx="11121081" cy="52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316038" indent="-342900">
              <a:defRPr>
                <a:solidFill>
                  <a:schemeClr val="tx1"/>
                </a:solidFill>
                <a:latin typeface="Arial" panose="020B0604020202020204" pitchFamily="34" charset="0"/>
                <a:cs typeface="Arial" panose="020B0604020202020204" pitchFamily="34" charset="0"/>
              </a:defRPr>
            </a:lvl3pPr>
            <a:lvl4pPr marL="1838325" indent="-342900">
              <a:defRPr>
                <a:solidFill>
                  <a:schemeClr val="tx1"/>
                </a:solidFill>
                <a:latin typeface="Arial" panose="020B0604020202020204" pitchFamily="34" charset="0"/>
                <a:cs typeface="Arial" panose="020B0604020202020204" pitchFamily="34" charset="0"/>
              </a:defRPr>
            </a:lvl4pPr>
            <a:lvl5pPr marL="2360613" indent="-342900">
              <a:defRPr>
                <a:solidFill>
                  <a:schemeClr val="tx1"/>
                </a:solidFill>
                <a:latin typeface="Arial" panose="020B0604020202020204" pitchFamily="34" charset="0"/>
                <a:cs typeface="Arial" panose="020B0604020202020204" pitchFamily="34" charset="0"/>
              </a:defRPr>
            </a:lvl5pPr>
            <a:lvl6pPr marL="28178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2750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7322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1894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150000"/>
              </a:lnSpc>
              <a:spcAft>
                <a:spcPct val="30000"/>
              </a:spcAft>
            </a:pPr>
            <a:r>
              <a:rPr lang="zh-TW" altLang="en-US" sz="3600" b="1" dirty="0">
                <a:latin typeface="Microsoft JhengHei" panose="020B0604030504040204" pitchFamily="34" charset="-120"/>
                <a:ea typeface="Microsoft JhengHei" panose="020B0604030504040204" pitchFamily="34" charset="-120"/>
              </a:rPr>
              <a:t>耶和華─我的神，我的聖者啊，你不是從亙古而有嗎？我們必不致死。耶和華啊，你派定他</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迦勒底人</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為要刑罰人；磐石啊，你設立他</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迦勒底人</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為要懲治人。</a:t>
            </a:r>
          </a:p>
          <a:p>
            <a:pPr>
              <a:lnSpc>
                <a:spcPct val="150000"/>
              </a:lnSpc>
              <a:spcAft>
                <a:spcPct val="30000"/>
              </a:spcAft>
            </a:pPr>
            <a:r>
              <a:rPr lang="zh-TW" altLang="en-US" sz="3600" b="1" dirty="0">
                <a:latin typeface="Microsoft JhengHei" panose="020B0604030504040204" pitchFamily="34" charset="-120"/>
                <a:ea typeface="Microsoft JhengHei" panose="020B0604030504040204" pitchFamily="34" charset="-120"/>
              </a:rPr>
              <a:t>你眼目清潔，不看邪僻，不看奸惡；行詭詐的，你為何看著不理呢？惡人</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迦勒底人</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吞滅比自己公義的</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猶大人</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，你為何靜默不語呢？</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哈</a:t>
            </a:r>
            <a:r>
              <a:rPr lang="en-US" altLang="zh-TW" sz="3600" b="1" dirty="0">
                <a:latin typeface="Microsoft JhengHei" panose="020B0604030504040204" pitchFamily="34" charset="-120"/>
                <a:ea typeface="Microsoft JhengHei" panose="020B0604030504040204" pitchFamily="34" charset="-120"/>
              </a:rPr>
              <a:t>1:12-13)</a:t>
            </a:r>
            <a:endParaRPr lang="zh-TW" altLang="en-US" sz="3600" b="1" dirty="0">
              <a:latin typeface="Microsoft JhengHei" panose="020B0604030504040204" pitchFamily="34" charset="-120"/>
              <a:ea typeface="Microsoft JhengHei" panose="020B0604030504040204" pitchFamily="34" charset="-120"/>
            </a:endParaRPr>
          </a:p>
        </p:txBody>
      </p:sp>
      <p:sp>
        <p:nvSpPr>
          <p:cNvPr id="44036" name="Rectangle 4" descr="Pink tissue paper"/>
          <p:cNvSpPr>
            <a:spLocks noChangeArrowheads="1"/>
          </p:cNvSpPr>
          <p:nvPr/>
        </p:nvSpPr>
        <p:spPr bwMode="auto">
          <a:xfrm>
            <a:off x="3187701" y="284163"/>
            <a:ext cx="5815013" cy="914400"/>
          </a:xfrm>
          <a:prstGeom prst="rect">
            <a:avLst/>
          </a:prstGeom>
          <a:noFill/>
          <a:ln>
            <a:noFill/>
          </a:ln>
          <a:effectLst/>
          <a:extLst>
            <a:ext uri="{909E8E84-426E-40DD-AFC4-6F175D3DCCD1}">
              <a14:hiddenFill xmlns:a14="http://schemas.microsoft.com/office/drawing/2010/main">
                <a:blipFill dpi="0" rotWithShape="1">
                  <a:blip/>
                  <a:srcRect/>
                  <a:tile tx="0" ty="0" sx="100000" sy="100000" flip="none" algn="tl"/>
                </a:blip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3600" dirty="0">
                <a:solidFill>
                  <a:schemeClr val="bg1"/>
                </a:solidFill>
                <a:latin typeface="SimHei" pitchFamily="49" charset="-122"/>
              </a:rPr>
              <a:t>先知問：神為何用更惡之人刑罰猶大人？</a:t>
            </a:r>
          </a:p>
        </p:txBody>
      </p:sp>
      <p:sp>
        <p:nvSpPr>
          <p:cNvPr id="44038" name="Oval 6"/>
          <p:cNvSpPr>
            <a:spLocks noChangeArrowheads="1"/>
          </p:cNvSpPr>
          <p:nvPr/>
        </p:nvSpPr>
        <p:spPr bwMode="auto">
          <a:xfrm>
            <a:off x="846224" y="296069"/>
            <a:ext cx="1087437" cy="64293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600" dirty="0"/>
              <a:t>Q2</a:t>
            </a:r>
          </a:p>
        </p:txBody>
      </p:sp>
    </p:spTree>
    <p:extLst>
      <p:ext uri="{BB962C8B-B14F-4D97-AF65-F5344CB8AC3E}">
        <p14:creationId xmlns:p14="http://schemas.microsoft.com/office/powerpoint/2010/main" val="22665666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432486" y="1"/>
            <a:ext cx="10972800" cy="1235075"/>
          </a:xfrm>
          <a:prstGeom prst="rect">
            <a:avLst/>
          </a:prstGeom>
          <a:solidFill>
            <a:srgbClr val="A5002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59" name="Text Box 3"/>
          <p:cNvSpPr txBox="1">
            <a:spLocks noChangeArrowheads="1"/>
          </p:cNvSpPr>
          <p:nvPr/>
        </p:nvSpPr>
        <p:spPr bwMode="auto">
          <a:xfrm>
            <a:off x="630194" y="1477964"/>
            <a:ext cx="11417643"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800100" indent="-342900">
              <a:defRPr>
                <a:solidFill>
                  <a:schemeClr val="tx1"/>
                </a:solidFill>
                <a:latin typeface="Arial" panose="020B0604020202020204" pitchFamily="34" charset="0"/>
                <a:cs typeface="Arial" panose="020B0604020202020204" pitchFamily="34" charset="0"/>
              </a:defRPr>
            </a:lvl2pPr>
            <a:lvl3pPr marL="1316038" indent="-342900">
              <a:defRPr>
                <a:solidFill>
                  <a:schemeClr val="tx1"/>
                </a:solidFill>
                <a:latin typeface="Arial" panose="020B0604020202020204" pitchFamily="34" charset="0"/>
                <a:cs typeface="Arial" panose="020B0604020202020204" pitchFamily="34" charset="0"/>
              </a:defRPr>
            </a:lvl3pPr>
            <a:lvl4pPr marL="1838325" indent="-342900">
              <a:defRPr>
                <a:solidFill>
                  <a:schemeClr val="tx1"/>
                </a:solidFill>
                <a:latin typeface="Arial" panose="020B0604020202020204" pitchFamily="34" charset="0"/>
                <a:cs typeface="Arial" panose="020B0604020202020204" pitchFamily="34" charset="0"/>
              </a:defRPr>
            </a:lvl4pPr>
            <a:lvl5pPr marL="2360613" indent="-342900">
              <a:defRPr>
                <a:solidFill>
                  <a:schemeClr val="tx1"/>
                </a:solidFill>
                <a:latin typeface="Arial" panose="020B0604020202020204" pitchFamily="34" charset="0"/>
                <a:cs typeface="Arial" panose="020B0604020202020204" pitchFamily="34" charset="0"/>
              </a:defRPr>
            </a:lvl5pPr>
            <a:lvl6pPr marL="28178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32750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7322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4189413" indent="-3429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nSpc>
                <a:spcPct val="150000"/>
              </a:lnSpc>
              <a:spcAft>
                <a:spcPct val="30000"/>
              </a:spcAft>
            </a:pPr>
            <a:r>
              <a:rPr lang="zh-TW" altLang="en-US" sz="3600" b="1" dirty="0">
                <a:latin typeface="Microsoft JhengHei" panose="020B0604030504040204" pitchFamily="34" charset="-120"/>
                <a:ea typeface="Microsoft JhengHei" panose="020B0604030504040204" pitchFamily="34" charset="-120"/>
              </a:rPr>
              <a:t>你為何使人</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猶大人</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如海中的魚，又如沒有管轄的爬物呢</a:t>
            </a:r>
            <a:r>
              <a:rPr lang="zh-TW" altLang="en-US" sz="3600" b="1" dirty="0" smtClean="0">
                <a:latin typeface="Microsoft JhengHei" panose="020B0604030504040204" pitchFamily="34" charset="-120"/>
                <a:ea typeface="Microsoft JhengHei" panose="020B0604030504040204" pitchFamily="34" charset="-120"/>
              </a:rPr>
              <a:t>？他</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迦勒底人</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用鉤鉤住，用網捕獲，用拉網聚集他們；因此，他歡喜快樂</a:t>
            </a:r>
            <a:r>
              <a:rPr lang="zh-TW" altLang="en-US" sz="3600" b="1" dirty="0" smtClean="0">
                <a:latin typeface="Microsoft JhengHei" panose="020B0604030504040204" pitchFamily="34" charset="-120"/>
                <a:ea typeface="Microsoft JhengHei" panose="020B0604030504040204" pitchFamily="34" charset="-120"/>
              </a:rPr>
              <a:t>，就</a:t>
            </a:r>
            <a:r>
              <a:rPr lang="zh-TW" altLang="en-US" sz="3600" b="1" dirty="0">
                <a:latin typeface="Microsoft JhengHei" panose="020B0604030504040204" pitchFamily="34" charset="-120"/>
                <a:ea typeface="Microsoft JhengHei" panose="020B0604030504040204" pitchFamily="34" charset="-120"/>
              </a:rPr>
              <a:t>向網獻祭，向網燒香，因他由此得肥美的分和富裕的食物</a:t>
            </a:r>
            <a:r>
              <a:rPr lang="zh-TW" altLang="en-US" sz="3600" b="1" dirty="0" smtClean="0">
                <a:latin typeface="Microsoft JhengHei" panose="020B0604030504040204" pitchFamily="34" charset="-120"/>
                <a:ea typeface="Microsoft JhengHei" panose="020B0604030504040204" pitchFamily="34" charset="-120"/>
              </a:rPr>
              <a:t>。他</a:t>
            </a:r>
            <a:r>
              <a:rPr lang="zh-TW" altLang="en-US" sz="3600" b="1" dirty="0">
                <a:latin typeface="Microsoft JhengHei" panose="020B0604030504040204" pitchFamily="34" charset="-120"/>
                <a:ea typeface="Microsoft JhengHei" panose="020B0604030504040204" pitchFamily="34" charset="-120"/>
              </a:rPr>
              <a:t>豈可屢次倒空網羅，將列國的人時常殺戮，毫不顧惜呢？</a:t>
            </a:r>
            <a:r>
              <a:rPr lang="en-US" altLang="zh-TW" sz="3600" b="1" dirty="0">
                <a:latin typeface="Microsoft JhengHei" panose="020B0604030504040204" pitchFamily="34" charset="-120"/>
                <a:ea typeface="Microsoft JhengHei" panose="020B0604030504040204" pitchFamily="34" charset="-120"/>
              </a:rPr>
              <a:t>(</a:t>
            </a:r>
            <a:r>
              <a:rPr lang="zh-TW" altLang="en-US" sz="3600" b="1" dirty="0">
                <a:latin typeface="Microsoft JhengHei" panose="020B0604030504040204" pitchFamily="34" charset="-120"/>
                <a:ea typeface="Microsoft JhengHei" panose="020B0604030504040204" pitchFamily="34" charset="-120"/>
              </a:rPr>
              <a:t>哈</a:t>
            </a:r>
            <a:r>
              <a:rPr lang="en-US" altLang="zh-TW" sz="3600" b="1" dirty="0">
                <a:latin typeface="Microsoft JhengHei" panose="020B0604030504040204" pitchFamily="34" charset="-120"/>
                <a:ea typeface="Microsoft JhengHei" panose="020B0604030504040204" pitchFamily="34" charset="-120"/>
              </a:rPr>
              <a:t>1:14-17)</a:t>
            </a:r>
            <a:endParaRPr lang="zh-TW" altLang="en-US" sz="3600" b="1" dirty="0">
              <a:latin typeface="Microsoft JhengHei" panose="020B0604030504040204" pitchFamily="34" charset="-120"/>
              <a:ea typeface="Microsoft JhengHei" panose="020B0604030504040204" pitchFamily="34" charset="-120"/>
            </a:endParaRPr>
          </a:p>
        </p:txBody>
      </p:sp>
      <p:sp>
        <p:nvSpPr>
          <p:cNvPr id="45060" name="Rectangle 4" descr="Pink tissue paper"/>
          <p:cNvSpPr>
            <a:spLocks noChangeArrowheads="1"/>
          </p:cNvSpPr>
          <p:nvPr/>
        </p:nvSpPr>
        <p:spPr bwMode="auto">
          <a:xfrm>
            <a:off x="3781661" y="160338"/>
            <a:ext cx="5815013" cy="914400"/>
          </a:xfrm>
          <a:prstGeom prst="rect">
            <a:avLst/>
          </a:prstGeom>
          <a:noFill/>
          <a:ln>
            <a:noFill/>
          </a:ln>
          <a:effectLst/>
          <a:extLst>
            <a:ext uri="{909E8E84-426E-40DD-AFC4-6F175D3DCCD1}">
              <a14:hiddenFill xmlns:a14="http://schemas.microsoft.com/office/drawing/2010/main">
                <a:blipFill dpi="0" rotWithShape="1">
                  <a:blip/>
                  <a:srcRect/>
                  <a:tile tx="0" ty="0" sx="100000" sy="100000" flip="none" algn="tl"/>
                </a:blip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3600" dirty="0">
                <a:solidFill>
                  <a:schemeClr val="bg1"/>
                </a:solidFill>
                <a:latin typeface="SimHei" pitchFamily="49" charset="-122"/>
              </a:rPr>
              <a:t>先知問：神為何用更惡之人刑罰猶大人？</a:t>
            </a:r>
          </a:p>
        </p:txBody>
      </p:sp>
      <p:sp>
        <p:nvSpPr>
          <p:cNvPr id="45061" name="Oval 5"/>
          <p:cNvSpPr>
            <a:spLocks noChangeArrowheads="1"/>
          </p:cNvSpPr>
          <p:nvPr/>
        </p:nvSpPr>
        <p:spPr bwMode="auto">
          <a:xfrm>
            <a:off x="885612" y="296069"/>
            <a:ext cx="1087437" cy="642938"/>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600" dirty="0"/>
              <a:t>Q2</a:t>
            </a:r>
          </a:p>
        </p:txBody>
      </p:sp>
    </p:spTree>
    <p:extLst>
      <p:ext uri="{BB962C8B-B14F-4D97-AF65-F5344CB8AC3E}">
        <p14:creationId xmlns:p14="http://schemas.microsoft.com/office/powerpoint/2010/main" val="30238837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1988800" cy="7122712"/>
          </a:xfrm>
          <a:prstGeom prst="rect">
            <a:avLst/>
          </a:prstGeom>
        </p:spPr>
      </p:pic>
      <p:sp>
        <p:nvSpPr>
          <p:cNvPr id="2" name="Rectangle 1"/>
          <p:cNvSpPr/>
          <p:nvPr/>
        </p:nvSpPr>
        <p:spPr>
          <a:xfrm>
            <a:off x="965200" y="812800"/>
            <a:ext cx="10769600" cy="5183663"/>
          </a:xfrm>
          <a:prstGeom prst="rect">
            <a:avLst/>
          </a:prstGeom>
        </p:spPr>
        <p:txBody>
          <a:bodyPr wrap="square">
            <a:spAutoFit/>
          </a:bodyPr>
          <a:lstStyle/>
          <a:p>
            <a:pPr fontAlgn="base">
              <a:lnSpc>
                <a:spcPct val="150000"/>
              </a:lnSpc>
              <a:spcAft>
                <a:spcPts val="0"/>
              </a:spcAft>
            </a:pPr>
            <a:r>
              <a:rPr lang="zh-TW" altLang="en-US" sz="32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一、引言 </a:t>
            </a:r>
            <a:r>
              <a:rPr lang="en-US" sz="32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(1</a:t>
            </a:r>
            <a:r>
              <a:rPr lang="zh-TW" altLang="en-US" sz="32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節</a:t>
            </a:r>
            <a:r>
              <a:rPr lang="en-US" sz="32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 </a:t>
            </a:r>
          </a:p>
          <a:p>
            <a:pPr fontAlgn="base">
              <a:lnSpc>
                <a:spcPct val="150000"/>
              </a:lnSpc>
              <a:spcAft>
                <a:spcPts val="0"/>
              </a:spcAft>
            </a:pPr>
            <a:r>
              <a:rPr lang="zh-TW" altLang="en-US" sz="32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神常藉異象將祂的旨意啟示給人，有警告也有祝福，但先知主要的責任是宣告神的吩咐。這節概括地說明先知的豫言是哈巴谷從神的啟示所領受的。</a:t>
            </a:r>
            <a:r>
              <a:rPr lang="zh-TW" altLang="en-US" sz="3200" b="1" dirty="0" smtClean="0">
                <a:solidFill>
                  <a:srgbClr val="000000"/>
                </a:solidFill>
                <a:latin typeface="Microsoft JhengHei" panose="020B0604030504040204" pitchFamily="34" charset="-120"/>
                <a:ea typeface="Microsoft JhengHei" panose="020B0604030504040204" pitchFamily="34" charset="-120"/>
                <a:cs typeface="PMingLiU" panose="02020500000000000000" pitchFamily="18" charset="-120"/>
              </a:rPr>
              <a:t>哈巴谷不像大部分先知那樣、直接把從神所來的信息傳達給百姓，他和我們一樣滿懷許多疑問。而神則樂意藉著回答先知所提出的兩個問題，讓人認識祂永遠的旨意。</a:t>
            </a:r>
            <a:endParaRPr lang="en-US" sz="3200" b="1" dirty="0">
              <a:effectLst/>
              <a:latin typeface="Microsoft JhengHei" panose="020B0604030504040204" pitchFamily="34" charset="-120"/>
              <a:ea typeface="Microsoft JhengHei"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12340826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55535"/>
            <a:ext cx="12306300" cy="7047260"/>
          </a:xfrm>
          <a:prstGeom prst="rect">
            <a:avLst/>
          </a:prstGeom>
        </p:spPr>
      </p:pic>
      <p:sp>
        <p:nvSpPr>
          <p:cNvPr id="2" name="Rectangle 1"/>
          <p:cNvSpPr/>
          <p:nvPr/>
        </p:nvSpPr>
        <p:spPr>
          <a:xfrm>
            <a:off x="990600" y="836605"/>
            <a:ext cx="10769600" cy="5262979"/>
          </a:xfrm>
          <a:prstGeom prst="rect">
            <a:avLst/>
          </a:prstGeom>
        </p:spPr>
        <p:txBody>
          <a:bodyPr wrap="square">
            <a:spAutoFit/>
          </a:bodyPr>
          <a:lstStyle/>
          <a:p>
            <a:pPr fontAlgn="base">
              <a:lnSpc>
                <a:spcPct val="150000"/>
              </a:lnSpc>
            </a:pPr>
            <a:r>
              <a:rPr lang="zh-TW" altLang="en-US" sz="32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二</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、先知問神為何讓惡人得勢</a:t>
            </a: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(2~4</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節</a:t>
            </a: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 </a:t>
            </a:r>
          </a:p>
          <a:p>
            <a:pPr fontAlgn="base">
              <a:lnSpc>
                <a:spcPct val="150000"/>
              </a:lnSpc>
            </a:pP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3-4</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節所描述的，不是外邦人的社會黑暗，而是神百姓的全然敗壞。先知所認識的是一位公平、公義的神，但南國猶大的墮落卻與神的性情完全相反，公義不但「不顯明」、而且「顯然顛倒」。他為了神的公義和國度禱告，但讓先知無法理解的是，公義的神竟然「看著奸惡而不理」；而且遲遲不應允又不拯救！</a:t>
            </a:r>
            <a:endPar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14667596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5400" y="0"/>
            <a:ext cx="12522200" cy="7082814"/>
          </a:xfrm>
          <a:prstGeom prst="rect">
            <a:avLst/>
          </a:prstGeom>
        </p:spPr>
      </p:pic>
      <p:sp>
        <p:nvSpPr>
          <p:cNvPr id="2" name="Rectangle 1"/>
          <p:cNvSpPr/>
          <p:nvPr/>
        </p:nvSpPr>
        <p:spPr>
          <a:xfrm>
            <a:off x="647700" y="647700"/>
            <a:ext cx="11430000" cy="6740307"/>
          </a:xfrm>
          <a:prstGeom prst="rect">
            <a:avLst/>
          </a:prstGeom>
        </p:spPr>
        <p:txBody>
          <a:bodyPr wrap="square">
            <a:spAutoFit/>
          </a:bodyPr>
          <a:lstStyle/>
          <a:p>
            <a:pPr>
              <a:lnSpc>
                <a:spcPct val="150000"/>
              </a:lnSpc>
            </a:pPr>
            <a:r>
              <a:rPr lang="zh-TW" altLang="en-US" sz="32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三</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、神答覆說祂要藉迦勒底人懲罰猶大</a:t>
            </a: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(5~11</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節</a:t>
            </a: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a:t>
            </a:r>
          </a:p>
          <a:p>
            <a:pPr fontAlgn="base">
              <a:lnSpc>
                <a:spcPct val="150000"/>
              </a:lnSpc>
            </a:pP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5-11</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節是神對先知的第一次回答。當哈巴谷埋頭關注國中的敗壞、義正詞嚴地質問神的時候，神卻要他抬頭「向列國中觀看」；神必從遙遠的東方「興起迦勒底人，就是那殘忍暴躁之民」，管教陷在罪中的百姓。實際上，神在一百多年前亞哈斯、希西家王的時候，就已經安排好要行一件事，並且藉著先知彌迦和以賽亞宣告：神要用巴比倫擄走陷在罪中的百姓，好把他們煉淨（彌四</a:t>
            </a: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10</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；賽三十九</a:t>
            </a: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6-7</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a:t>
            </a:r>
            <a:endPar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a:p>
            <a:pPr fontAlgn="base">
              <a:lnSpc>
                <a:spcPct val="150000"/>
              </a:lnSpc>
            </a:pPr>
            <a:endPar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2308769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827520"/>
          </a:xfrm>
          <a:prstGeom prst="rect">
            <a:avLst/>
          </a:prstGeom>
        </p:spPr>
      </p:pic>
      <p:sp>
        <p:nvSpPr>
          <p:cNvPr id="3" name="Content Placeholder 2"/>
          <p:cNvSpPr>
            <a:spLocks noGrp="1"/>
          </p:cNvSpPr>
          <p:nvPr>
            <p:ph idx="1"/>
          </p:nvPr>
        </p:nvSpPr>
        <p:spPr>
          <a:xfrm>
            <a:off x="764059" y="392533"/>
            <a:ext cx="11011930" cy="6042454"/>
          </a:xfrm>
        </p:spPr>
        <p:txBody>
          <a:bodyPr>
            <a:normAutofit/>
          </a:bodyPr>
          <a:lstStyle/>
          <a:p>
            <a:pPr marL="0" indent="0" fontAlgn="base">
              <a:lnSpc>
                <a:spcPct val="150000"/>
              </a:lnSpc>
              <a:buNone/>
            </a:pPr>
            <a:r>
              <a:rPr lang="zh-TW" altLang="en-US" sz="3200" b="1" dirty="0">
                <a:latin typeface="Microsoft JhengHei" panose="020B0604030504040204" pitchFamily="34" charset="-120"/>
                <a:ea typeface="Microsoft JhengHei" panose="020B0604030504040204" pitchFamily="34" charset="-120"/>
              </a:rPr>
              <a:t>一、作者：</a:t>
            </a:r>
            <a:endParaRPr lang="en-US" sz="3200" dirty="0">
              <a:latin typeface="Microsoft JhengHei" panose="020B0604030504040204" pitchFamily="34" charset="-120"/>
              <a:ea typeface="Microsoft JhengHei" panose="020B0604030504040204" pitchFamily="34" charset="-120"/>
            </a:endParaRPr>
          </a:p>
          <a:p>
            <a:pPr marL="0" indent="0" fontAlgn="base">
              <a:lnSpc>
                <a:spcPct val="150000"/>
              </a:lnSpc>
              <a:buNone/>
            </a:pPr>
            <a:r>
              <a:rPr lang="en-US" altLang="zh-TW" sz="3100" b="1" dirty="0">
                <a:latin typeface="Microsoft JhengHei" panose="020B0604030504040204" pitchFamily="34" charset="-120"/>
                <a:ea typeface="Microsoft JhengHei" panose="020B0604030504040204" pitchFamily="34" charset="-120"/>
              </a:rPr>
              <a:t>《</a:t>
            </a:r>
            <a:r>
              <a:rPr lang="zh-TW" altLang="en-US" sz="3100" b="1" dirty="0">
                <a:latin typeface="Microsoft JhengHei" panose="020B0604030504040204" pitchFamily="34" charset="-120"/>
                <a:ea typeface="Microsoft JhengHei" panose="020B0604030504040204" pitchFamily="34" charset="-120"/>
              </a:rPr>
              <a:t>哈巴谷書</a:t>
            </a:r>
            <a:r>
              <a:rPr lang="en-US" altLang="zh-TW" sz="3100" b="1" dirty="0">
                <a:latin typeface="Microsoft JhengHei" panose="020B0604030504040204" pitchFamily="34" charset="-120"/>
                <a:ea typeface="Microsoft JhengHei" panose="020B0604030504040204" pitchFamily="34" charset="-120"/>
              </a:rPr>
              <a:t>》</a:t>
            </a:r>
            <a:r>
              <a:rPr lang="zh-TW" altLang="en-US" sz="3100" b="1" dirty="0">
                <a:latin typeface="Microsoft JhengHei" panose="020B0604030504040204" pitchFamily="34" charset="-120"/>
                <a:ea typeface="Microsoft JhengHei" panose="020B0604030504040204" pitchFamily="34" charset="-120"/>
              </a:rPr>
              <a:t>的作者是南國的先知哈巴谷，「哈巴谷」的意思是「擁抱」，這個書名非常貼切，因為先知的信息，就是預備以準確的態度接受神的管教</a:t>
            </a:r>
            <a:r>
              <a:rPr lang="zh-TW" altLang="en-US" sz="3100" b="1" dirty="0" smtClean="0">
                <a:latin typeface="Microsoft JhengHei" panose="020B0604030504040204" pitchFamily="34" charset="-120"/>
                <a:ea typeface="Microsoft JhengHei" panose="020B0604030504040204" pitchFamily="34" charset="-120"/>
              </a:rPr>
              <a:t>、歡欣喜樂地</a:t>
            </a:r>
            <a:r>
              <a:rPr lang="zh-TW" altLang="en-US" sz="3100" b="1" dirty="0">
                <a:latin typeface="Microsoft JhengHei" panose="020B0604030504040204" pitchFamily="34" charset="-120"/>
                <a:ea typeface="Microsoft JhengHei" panose="020B0604030504040204" pitchFamily="34" charset="-120"/>
              </a:rPr>
              <a:t>擁抱即將到來的審判。哈巴谷的生平不詳，可能是一位帶領詩班的利未人（三</a:t>
            </a:r>
            <a:r>
              <a:rPr lang="en-US" sz="3100" b="1" dirty="0">
                <a:latin typeface="Microsoft JhengHei" panose="020B0604030504040204" pitchFamily="34" charset="-120"/>
                <a:ea typeface="Microsoft JhengHei" panose="020B0604030504040204" pitchFamily="34" charset="-120"/>
              </a:rPr>
              <a:t>19</a:t>
            </a:r>
            <a:r>
              <a:rPr lang="zh-TW" altLang="en-US" sz="3100" b="1" dirty="0">
                <a:latin typeface="Microsoft JhengHei" panose="020B0604030504040204" pitchFamily="34" charset="-120"/>
                <a:ea typeface="Microsoft JhengHei" panose="020B0604030504040204" pitchFamily="34" charset="-120"/>
              </a:rPr>
              <a:t>）。他事奉的時間在猶大被擄之前，當時聖殿還在（二</a:t>
            </a:r>
            <a:r>
              <a:rPr lang="en-US" sz="3100" b="1" dirty="0">
                <a:latin typeface="Microsoft JhengHei" panose="020B0604030504040204" pitchFamily="34" charset="-120"/>
                <a:ea typeface="Microsoft JhengHei" panose="020B0604030504040204" pitchFamily="34" charset="-120"/>
              </a:rPr>
              <a:t>20</a:t>
            </a:r>
            <a:r>
              <a:rPr lang="zh-TW" altLang="en-US" sz="3100" b="1" dirty="0">
                <a:latin typeface="Microsoft JhengHei" panose="020B0604030504040204" pitchFamily="34" charset="-120"/>
                <a:ea typeface="Microsoft JhengHei" panose="020B0604030504040204" pitchFamily="34" charset="-120"/>
              </a:rPr>
              <a:t>）。他所描述社會敗壞的情形，很可能是在約雅敬王在位早期（王下二十三</a:t>
            </a:r>
            <a:r>
              <a:rPr lang="en-US" sz="3100" b="1" dirty="0">
                <a:latin typeface="Microsoft JhengHei" panose="020B0604030504040204" pitchFamily="34" charset="-120"/>
                <a:ea typeface="Microsoft JhengHei" panose="020B0604030504040204" pitchFamily="34" charset="-120"/>
              </a:rPr>
              <a:t>36-37</a:t>
            </a:r>
            <a:r>
              <a:rPr lang="zh-TW" altLang="en-US" sz="3100" b="1" dirty="0">
                <a:latin typeface="Microsoft JhengHei" panose="020B0604030504040204" pitchFamily="34" charset="-120"/>
                <a:ea typeface="Microsoft JhengHei" panose="020B0604030504040204" pitchFamily="34" charset="-120"/>
              </a:rPr>
              <a:t>）巴比倫入侵猶大之前。</a:t>
            </a:r>
            <a:endParaRPr lang="en-US" sz="31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42720414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52400" y="-88900"/>
            <a:ext cx="12522200" cy="7082814"/>
          </a:xfrm>
          <a:prstGeom prst="rect">
            <a:avLst/>
          </a:prstGeom>
        </p:spPr>
      </p:pic>
      <p:sp>
        <p:nvSpPr>
          <p:cNvPr id="2" name="Rectangle 1"/>
          <p:cNvSpPr/>
          <p:nvPr/>
        </p:nvSpPr>
        <p:spPr>
          <a:xfrm>
            <a:off x="342900" y="990600"/>
            <a:ext cx="11849100" cy="5262979"/>
          </a:xfrm>
          <a:prstGeom prst="rect">
            <a:avLst/>
          </a:prstGeom>
        </p:spPr>
        <p:txBody>
          <a:bodyPr wrap="square">
            <a:spAutoFit/>
          </a:bodyPr>
          <a:lstStyle/>
          <a:p>
            <a:pPr fontAlgn="base">
              <a:lnSpc>
                <a:spcPct val="150000"/>
              </a:lnSpc>
            </a:pPr>
            <a:r>
              <a:rPr lang="zh-TW" altLang="en-US" sz="32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四</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、先知再問神為何讓惡人懲罰比他公義的猶大</a:t>
            </a: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(12~17</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節</a:t>
            </a: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 </a:t>
            </a:r>
          </a:p>
          <a:p>
            <a:pPr fontAlgn="base">
              <a:lnSpc>
                <a:spcPct val="150000"/>
              </a:lnSpc>
            </a:pP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神的第一個回答讓先知大跌眼鏡。先知看到國中「惡人圍困義人」，所以求神伸張公義、拯救義人；但神不但沒有拯救義人，反而將使用「殘忍暴躁之民」把惡人和義人連鍋端。因此，這個回答不但沒有解除哈巴谷的疑問，反而使他的問題更多了：</a:t>
            </a: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12-17</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節是哈巴谷發出的第二個問題：神為什麼使用惡人來懲罰義人？</a:t>
            </a:r>
            <a:endPar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a:p>
            <a:pPr fontAlgn="base">
              <a:lnSpc>
                <a:spcPct val="150000"/>
              </a:lnSpc>
            </a:pPr>
            <a:endPar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14825692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abakkuk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7500" y="250826"/>
            <a:ext cx="4107657" cy="526450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2291" name="Text Box 3"/>
          <p:cNvSpPr txBox="1">
            <a:spLocks noChangeArrowheads="1"/>
          </p:cNvSpPr>
          <p:nvPr/>
        </p:nvSpPr>
        <p:spPr bwMode="auto">
          <a:xfrm>
            <a:off x="501790" y="5775325"/>
            <a:ext cx="1126462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3200" b="1" dirty="0">
                <a:latin typeface="Microsoft JhengHei" panose="020B0604030504040204" pitchFamily="34" charset="-120"/>
                <a:ea typeface="Microsoft JhengHei" panose="020B0604030504040204" pitchFamily="34" charset="-120"/>
              </a:rPr>
              <a:t>神啊，為什麼？在一個脫序的世界中，哈巴谷的信心備受考驗</a:t>
            </a:r>
          </a:p>
        </p:txBody>
      </p:sp>
      <p:sp>
        <p:nvSpPr>
          <p:cNvPr id="12292" name="AutoShape 4"/>
          <p:cNvSpPr>
            <a:spLocks noChangeArrowheads="1"/>
          </p:cNvSpPr>
          <p:nvPr/>
        </p:nvSpPr>
        <p:spPr bwMode="auto">
          <a:xfrm>
            <a:off x="8729662" y="2413001"/>
            <a:ext cx="2344737" cy="2735264"/>
          </a:xfrm>
          <a:prstGeom prst="wedgeRectCallout">
            <a:avLst>
              <a:gd name="adj1" fmla="val -78398"/>
              <a:gd name="adj2" fmla="val 20954"/>
            </a:avLst>
          </a:prstGeom>
          <a:solidFill>
            <a:srgbClr val="0033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lnSpc>
                <a:spcPct val="120000"/>
              </a:lnSpc>
            </a:pPr>
            <a:r>
              <a:rPr lang="zh-TW" altLang="en-US" sz="2400" b="1" dirty="0">
                <a:solidFill>
                  <a:schemeClr val="bg1"/>
                </a:solidFill>
              </a:rPr>
              <a:t>哈巴谷向神</a:t>
            </a:r>
          </a:p>
          <a:p>
            <a:pPr algn="ctr">
              <a:lnSpc>
                <a:spcPct val="120000"/>
              </a:lnSpc>
            </a:pPr>
            <a:r>
              <a:rPr lang="zh-TW" altLang="en-US" sz="2400" b="1" dirty="0">
                <a:solidFill>
                  <a:schemeClr val="bg1"/>
                </a:solidFill>
              </a:rPr>
              <a:t>共問了五次</a:t>
            </a:r>
          </a:p>
          <a:p>
            <a:pPr algn="ctr">
              <a:lnSpc>
                <a:spcPct val="120000"/>
              </a:lnSpc>
            </a:pPr>
            <a:r>
              <a:rPr lang="en-US" altLang="zh-TW" sz="2400" b="1" dirty="0">
                <a:solidFill>
                  <a:schemeClr val="bg1"/>
                </a:solidFill>
              </a:rPr>
              <a:t>“</a:t>
            </a:r>
            <a:r>
              <a:rPr lang="zh-TW" altLang="en-US" sz="2400" b="1" dirty="0">
                <a:solidFill>
                  <a:schemeClr val="bg1"/>
                </a:solidFill>
              </a:rPr>
              <a:t>為什麼</a:t>
            </a:r>
            <a:r>
              <a:rPr lang="en-US" altLang="zh-TW" sz="2400" b="1" dirty="0">
                <a:solidFill>
                  <a:schemeClr val="bg1"/>
                </a:solidFill>
              </a:rPr>
              <a:t>”</a:t>
            </a:r>
            <a:endParaRPr lang="zh-TW" altLang="en-US" sz="2400" b="1" dirty="0">
              <a:solidFill>
                <a:schemeClr val="bg1"/>
              </a:solidFill>
            </a:endParaRPr>
          </a:p>
          <a:p>
            <a:pPr algn="ctr">
              <a:lnSpc>
                <a:spcPct val="120000"/>
              </a:lnSpc>
            </a:pPr>
            <a:r>
              <a:rPr lang="en-US" altLang="zh-TW" sz="2400" b="1" dirty="0">
                <a:solidFill>
                  <a:schemeClr val="bg1"/>
                </a:solidFill>
              </a:rPr>
              <a:t>Why?</a:t>
            </a:r>
            <a:endParaRPr lang="zh-TW" altLang="en-US" sz="2400" b="1" dirty="0">
              <a:solidFill>
                <a:schemeClr val="bg1"/>
              </a:solidFill>
            </a:endParaRPr>
          </a:p>
        </p:txBody>
      </p:sp>
    </p:spTree>
    <p:extLst>
      <p:ext uri="{BB962C8B-B14F-4D97-AF65-F5344CB8AC3E}">
        <p14:creationId xmlns:p14="http://schemas.microsoft.com/office/powerpoint/2010/main" val="7141596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p:bldP spid="1229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7500" y="-130987"/>
            <a:ext cx="11988800" cy="7122712"/>
          </a:xfrm>
          <a:prstGeom prst="rect">
            <a:avLst/>
          </a:prstGeom>
        </p:spPr>
      </p:pic>
      <p:sp>
        <p:nvSpPr>
          <p:cNvPr id="2" name="Rectangle 1"/>
          <p:cNvSpPr/>
          <p:nvPr/>
        </p:nvSpPr>
        <p:spPr>
          <a:xfrm>
            <a:off x="476250" y="838200"/>
            <a:ext cx="11671300" cy="4247317"/>
          </a:xfrm>
          <a:prstGeom prst="rect">
            <a:avLst/>
          </a:prstGeom>
        </p:spPr>
        <p:txBody>
          <a:bodyPr wrap="square">
            <a:spAutoFit/>
          </a:bodyPr>
          <a:lstStyle/>
          <a:p>
            <a:pPr>
              <a:lnSpc>
                <a:spcPct val="150000"/>
              </a:lnSpc>
            </a:pPr>
            <a:r>
              <a:rPr lang="en-US" altLang="zh-TW" sz="36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問答題</a:t>
            </a:r>
            <a:r>
              <a:rPr lang="en-US" altLang="zh-TW"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a:t>
            </a:r>
            <a:endPar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a:p>
            <a:pPr>
              <a:lnSpc>
                <a:spcPct val="150000"/>
              </a:lnSpc>
            </a:pP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問題</a:t>
            </a:r>
            <a:r>
              <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一</a:t>
            </a:r>
            <a:r>
              <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：先知哈巴谷看到猶大國有何光景？他因此向神問什麼？</a:t>
            </a:r>
            <a:endPar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a:p>
            <a:pPr>
              <a:lnSpc>
                <a:spcPct val="150000"/>
              </a:lnSpc>
            </a:pP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問題</a:t>
            </a:r>
            <a:r>
              <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二</a:t>
            </a:r>
            <a:r>
              <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：神如何回答哈巴谷？</a:t>
            </a:r>
            <a:endPar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a:p>
            <a:pPr>
              <a:lnSpc>
                <a:spcPct val="150000"/>
              </a:lnSpc>
            </a:pP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問題</a:t>
            </a:r>
            <a:r>
              <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三</a:t>
            </a:r>
            <a:r>
              <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：當聽到神的回答後，先知哈巴谷的反應是什麼？</a:t>
            </a:r>
            <a:endPar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978973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series_habakku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593" y="247651"/>
            <a:ext cx="5484813" cy="54848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9459" name="Text Box 3"/>
          <p:cNvSpPr txBox="1">
            <a:spLocks noChangeArrowheads="1"/>
          </p:cNvSpPr>
          <p:nvPr/>
        </p:nvSpPr>
        <p:spPr bwMode="auto">
          <a:xfrm>
            <a:off x="3810000" y="4673600"/>
            <a:ext cx="5065336"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Aft>
                <a:spcPct val="50000"/>
              </a:spcAft>
            </a:pPr>
            <a:r>
              <a:rPr lang="zh-TW" altLang="en-US" sz="2800" dirty="0">
                <a:solidFill>
                  <a:schemeClr val="bg1"/>
                </a:solidFill>
              </a:rPr>
              <a:t>約伯與神辯論：個人的苦難</a:t>
            </a:r>
          </a:p>
          <a:p>
            <a:pPr>
              <a:spcAft>
                <a:spcPct val="50000"/>
              </a:spcAft>
            </a:pPr>
            <a:r>
              <a:rPr lang="zh-TW" altLang="en-US" sz="2800" dirty="0">
                <a:solidFill>
                  <a:schemeClr val="bg1"/>
                </a:solidFill>
              </a:rPr>
              <a:t>哈巴谷與神辯論：國家的苦難</a:t>
            </a:r>
          </a:p>
        </p:txBody>
      </p:sp>
      <p:sp>
        <p:nvSpPr>
          <p:cNvPr id="19460" name="Text Box 4"/>
          <p:cNvSpPr txBox="1">
            <a:spLocks noChangeArrowheads="1"/>
          </p:cNvSpPr>
          <p:nvPr/>
        </p:nvSpPr>
        <p:spPr bwMode="auto">
          <a:xfrm>
            <a:off x="4157006" y="5953125"/>
            <a:ext cx="387798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3200" b="1" dirty="0"/>
              <a:t>哈巴谷書：與神對話</a:t>
            </a:r>
          </a:p>
        </p:txBody>
      </p:sp>
    </p:spTree>
    <p:extLst>
      <p:ext uri="{BB962C8B-B14F-4D97-AF65-F5344CB8AC3E}">
        <p14:creationId xmlns:p14="http://schemas.microsoft.com/office/powerpoint/2010/main" val="36312574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945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abakkuk_seri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4801" y="831851"/>
            <a:ext cx="6500813" cy="48752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243" name="Text Box 3"/>
          <p:cNvSpPr txBox="1">
            <a:spLocks noChangeArrowheads="1"/>
          </p:cNvSpPr>
          <p:nvPr/>
        </p:nvSpPr>
        <p:spPr bwMode="auto">
          <a:xfrm>
            <a:off x="3347384" y="5843588"/>
            <a:ext cx="551946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3200" b="1" dirty="0">
                <a:latin typeface="Microsoft JhengHei" panose="020B0604030504040204" pitchFamily="34" charset="-120"/>
                <a:ea typeface="Microsoft JhengHei" panose="020B0604030504040204" pitchFamily="34" charset="-120"/>
              </a:rPr>
              <a:t>神啊，你知道你在做甚麼嗎？</a:t>
            </a:r>
          </a:p>
        </p:txBody>
      </p:sp>
    </p:spTree>
    <p:extLst>
      <p:ext uri="{BB962C8B-B14F-4D97-AF65-F5344CB8AC3E}">
        <p14:creationId xmlns:p14="http://schemas.microsoft.com/office/powerpoint/2010/main" val="30061115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7500" y="-130987"/>
            <a:ext cx="11988800" cy="7122712"/>
          </a:xfrm>
          <a:prstGeom prst="rect">
            <a:avLst/>
          </a:prstGeom>
        </p:spPr>
      </p:pic>
      <p:sp>
        <p:nvSpPr>
          <p:cNvPr id="2" name="Rectangle 1"/>
          <p:cNvSpPr/>
          <p:nvPr/>
        </p:nvSpPr>
        <p:spPr>
          <a:xfrm>
            <a:off x="520700" y="152400"/>
            <a:ext cx="11671300" cy="5909310"/>
          </a:xfrm>
          <a:prstGeom prst="rect">
            <a:avLst/>
          </a:prstGeom>
        </p:spPr>
        <p:txBody>
          <a:bodyPr wrap="square">
            <a:spAutoFit/>
          </a:bodyPr>
          <a:lstStyle/>
          <a:p>
            <a:pPr fontAlgn="base">
              <a:lnSpc>
                <a:spcPct val="150000"/>
              </a:lnSpc>
            </a:pPr>
            <a:r>
              <a:rPr lang="en-US" altLang="zh-TW" sz="3600" b="1" dirty="0" smtClean="0"/>
              <a:t>【</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結論</a:t>
            </a:r>
            <a:r>
              <a:rPr lang="en-US" altLang="zh-TW"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a:t>
            </a:r>
            <a:endPar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a:p>
            <a:pPr>
              <a:lnSpc>
                <a:spcPct val="150000"/>
              </a:lnSpc>
            </a:pP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哈巴谷的每一個懷疑與抱怨聽起來似乎都很有理：他先是抱怨神看著百姓的奸惡不理，也不管教，接著又懷疑神怎麼會使用比猶大更殘暴的民族，派錯誤的人來執行公義。耶和華首次對先知哈巴谷的答覆，不僅沒有解釋與理論，也沒有安慰與保證；祂卻要先知面對峻嚴的現實，接受不可避免的事，即情況每況愈下，罪惡變本加厲。</a:t>
            </a:r>
            <a:endPar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4434878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7500" y="-130987"/>
            <a:ext cx="11988800" cy="7122712"/>
          </a:xfrm>
          <a:prstGeom prst="rect">
            <a:avLst/>
          </a:prstGeom>
        </p:spPr>
      </p:pic>
      <p:sp>
        <p:nvSpPr>
          <p:cNvPr id="2" name="Rectangle 1"/>
          <p:cNvSpPr/>
          <p:nvPr/>
        </p:nvSpPr>
        <p:spPr>
          <a:xfrm>
            <a:off x="520700" y="317500"/>
            <a:ext cx="11671300" cy="4980081"/>
          </a:xfrm>
          <a:prstGeom prst="rect">
            <a:avLst/>
          </a:prstGeom>
        </p:spPr>
        <p:txBody>
          <a:bodyPr wrap="square">
            <a:spAutoFit/>
          </a:bodyPr>
          <a:lstStyle/>
          <a:p>
            <a:pPr>
              <a:lnSpc>
                <a:spcPct val="150000"/>
              </a:lnSpc>
            </a:pPr>
            <a:r>
              <a:rPr lang="zh-TW" altLang="en-US" sz="36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神</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在這裏答覆先知，使先知明白歷史的意義；歷史是神的啟示，神使用歷史來成就祂的旨意，彰顯祂的公義與慈愛。那些行惡者以為他們自己滿有能力聰明，使別國承服於他</a:t>
            </a:r>
            <a:r>
              <a:rPr lang="zh-TW" altLang="en-US" sz="36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們武力，</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殊不知 神若不允許，他們是毫無能為力；神不</a:t>
            </a:r>
            <a:r>
              <a:rPr lang="zh-TW" altLang="en-US" sz="36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過是利</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用他們的武力來管</a:t>
            </a:r>
            <a:r>
              <a:rPr lang="zh-TW" altLang="en-US" sz="36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教、潔淨屬</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祂的子民，因為審判必須從神的家起首</a:t>
            </a:r>
            <a:r>
              <a:rPr lang="zh-TW" altLang="en-US" sz="3600" dirty="0"/>
              <a:t>。</a:t>
            </a:r>
            <a:endPar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41013432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1988800" cy="7122712"/>
          </a:xfrm>
          <a:prstGeom prst="rect">
            <a:avLst/>
          </a:prstGeom>
        </p:spPr>
      </p:pic>
      <p:sp>
        <p:nvSpPr>
          <p:cNvPr id="2" name="Rectangle 1"/>
          <p:cNvSpPr/>
          <p:nvPr/>
        </p:nvSpPr>
        <p:spPr>
          <a:xfrm>
            <a:off x="317500" y="101600"/>
            <a:ext cx="11671300" cy="7469545"/>
          </a:xfrm>
          <a:prstGeom prst="rect">
            <a:avLst/>
          </a:prstGeom>
        </p:spPr>
        <p:txBody>
          <a:bodyPr wrap="square">
            <a:spAutoFit/>
          </a:bodyPr>
          <a:lstStyle/>
          <a:p>
            <a:pPr>
              <a:lnSpc>
                <a:spcPct val="150000"/>
              </a:lnSpc>
            </a:pPr>
            <a:r>
              <a:rPr lang="zh-TW" altLang="en-US" sz="32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我</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們這些自以為認識神的人，若看到神反常作為或無所作為，也往往使我們的信仰再一次陷入考驗。這時就要等候神，繼續求聖靈帶領啟示，直到明白神的作為。另一方面，當我們抱怨公義不彰、罪惡橫行的時候，總是假設自己是良善的「義人」。但神「若究察罪孽，誰能站得住呢」（詩一百三十</a:t>
            </a: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3</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），正如猶大和迦勒底人一樣滿了「強暴」（一</a:t>
            </a: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2</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；一</a:t>
            </a:r>
            <a:r>
              <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8</a:t>
            </a:r>
            <a:r>
              <a:rPr lang="zh-TW" alt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人眼中的「義人」和「惡人」實際上同樣敗壞，只是沒有得著犯罪的能力和時機而已。因此，沒有人有資格在神面前誇口自己的公義，只能承認自己的敗壞、接受神的徹底拆毀，仰望「惟義人因信得生」的救恩之道。</a:t>
            </a:r>
            <a:endParaRPr lang="en-US" sz="32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a:p>
            <a:pPr>
              <a:lnSpc>
                <a:spcPct val="150000"/>
              </a:lnSpc>
            </a:pPr>
            <a:endPar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26349156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1988800" cy="7122712"/>
          </a:xfrm>
          <a:prstGeom prst="rect">
            <a:avLst/>
          </a:prstGeom>
        </p:spPr>
      </p:pic>
      <p:sp>
        <p:nvSpPr>
          <p:cNvPr id="2" name="Rectangle 1"/>
          <p:cNvSpPr/>
          <p:nvPr/>
        </p:nvSpPr>
        <p:spPr>
          <a:xfrm>
            <a:off x="571500" y="948690"/>
            <a:ext cx="11417300" cy="5909310"/>
          </a:xfrm>
          <a:prstGeom prst="rect">
            <a:avLst/>
          </a:prstGeom>
        </p:spPr>
        <p:txBody>
          <a:bodyPr wrap="square">
            <a:spAutoFit/>
          </a:bodyPr>
          <a:lstStyle/>
          <a:p>
            <a:pPr fontAlgn="base">
              <a:lnSpc>
                <a:spcPct val="150000"/>
              </a:lnSpc>
            </a:pPr>
            <a:r>
              <a:rPr lang="en-US" altLang="zh-TW" sz="36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生活應用</a:t>
            </a:r>
            <a:r>
              <a:rPr lang="en-US" altLang="zh-TW"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a:t>
            </a:r>
            <a:endPar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a:p>
            <a:pPr lvl="0" fontAlgn="base">
              <a:lnSpc>
                <a:spcPct val="150000"/>
              </a:lnSpc>
            </a:pPr>
            <a:r>
              <a:rPr lang="en-US" altLang="zh-TW" sz="36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1.</a:t>
            </a:r>
            <a:r>
              <a:rPr lang="zh-TW" altLang="en-US" sz="36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 當</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我們看到社會公理不彰，滿了強暴奸惡，我們是否要禱告？我們要如何禱告？</a:t>
            </a:r>
            <a:endPar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a:p>
            <a:pPr lvl="0" fontAlgn="base">
              <a:lnSpc>
                <a:spcPct val="150000"/>
              </a:lnSpc>
            </a:pPr>
            <a:r>
              <a:rPr lang="en-US" altLang="zh-TW" sz="36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2.</a:t>
            </a:r>
            <a:r>
              <a:rPr lang="zh-TW" altLang="en-US" sz="3600" b="1" dirty="0" smtClean="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 當</a:t>
            </a:r>
            <a:r>
              <a:rPr lang="zh-TW" alt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rPr>
              <a:t>我們不明白神的回應時，我們一般的反應是什麼？我們禱告的態度該如何呢？</a:t>
            </a:r>
            <a:endPar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a:p>
            <a:pPr fontAlgn="base">
              <a:lnSpc>
                <a:spcPct val="150000"/>
              </a:lnSpc>
            </a:pPr>
            <a:endPar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a:p>
            <a:pPr>
              <a:lnSpc>
                <a:spcPct val="150000"/>
              </a:lnSpc>
            </a:pPr>
            <a:endParaRPr lang="en-US" sz="3600" b="1" dirty="0">
              <a:solidFill>
                <a:srgbClr val="000000"/>
              </a:solidFill>
              <a:latin typeface="Microsoft JhengHei" panose="020B0604030504040204" pitchFamily="34" charset="-120"/>
              <a:ea typeface="Microsoft JhengHei"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38040668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abakkuk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0283" y="533401"/>
            <a:ext cx="7891431" cy="493236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3315" name="Text Box 3"/>
          <p:cNvSpPr txBox="1">
            <a:spLocks noChangeArrowheads="1"/>
          </p:cNvSpPr>
          <p:nvPr/>
        </p:nvSpPr>
        <p:spPr bwMode="auto">
          <a:xfrm>
            <a:off x="1414268" y="5741988"/>
            <a:ext cx="936346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3200" b="1" dirty="0">
                <a:latin typeface="Microsoft JhengHei" panose="020B0604030504040204" pitchFamily="34" charset="-120"/>
                <a:ea typeface="Microsoft JhengHei" panose="020B0604030504040204" pitchFamily="34" charset="-120"/>
              </a:rPr>
              <a:t>當人生沒有道理時 </a:t>
            </a:r>
            <a:r>
              <a:rPr lang="en-US" altLang="zh-TW" sz="3200" b="1" dirty="0">
                <a:latin typeface="Microsoft JhengHei" panose="020B0604030504040204" pitchFamily="34" charset="-120"/>
                <a:ea typeface="Microsoft JhengHei" panose="020B0604030504040204" pitchFamily="34" charset="-120"/>
              </a:rPr>
              <a:t>-- </a:t>
            </a:r>
            <a:r>
              <a:rPr lang="zh-TW" altLang="en-US" sz="3200" b="1" dirty="0">
                <a:latin typeface="Microsoft JhengHei" panose="020B0604030504040204" pitchFamily="34" charset="-120"/>
                <a:ea typeface="Microsoft JhengHei" panose="020B0604030504040204" pitchFamily="34" charset="-120"/>
              </a:rPr>
              <a:t>哈巴谷：在困惑中仍憑信而活</a:t>
            </a:r>
          </a:p>
        </p:txBody>
      </p:sp>
    </p:spTree>
    <p:extLst>
      <p:ext uri="{BB962C8B-B14F-4D97-AF65-F5344CB8AC3E}">
        <p14:creationId xmlns:p14="http://schemas.microsoft.com/office/powerpoint/2010/main" val="30736546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827520"/>
          </a:xfrm>
          <a:prstGeom prst="rect">
            <a:avLst/>
          </a:prstGeom>
        </p:spPr>
      </p:pic>
      <p:sp>
        <p:nvSpPr>
          <p:cNvPr id="3" name="Content Placeholder 2"/>
          <p:cNvSpPr>
            <a:spLocks noGrp="1"/>
          </p:cNvSpPr>
          <p:nvPr>
            <p:ph idx="1"/>
          </p:nvPr>
        </p:nvSpPr>
        <p:spPr>
          <a:xfrm>
            <a:off x="788773" y="531341"/>
            <a:ext cx="10715368" cy="5918886"/>
          </a:xfrm>
        </p:spPr>
        <p:txBody>
          <a:bodyPr>
            <a:normAutofit fontScale="92500"/>
          </a:bodyPr>
          <a:lstStyle/>
          <a:p>
            <a:pPr marL="0" indent="0" fontAlgn="base">
              <a:buNone/>
            </a:pPr>
            <a:r>
              <a:rPr lang="zh-TW" altLang="en-US" sz="3500" b="1" dirty="0" smtClean="0">
                <a:latin typeface="Microsoft JhengHei" panose="020B0604030504040204" pitchFamily="34" charset="-120"/>
                <a:ea typeface="Microsoft JhengHei" panose="020B0604030504040204" pitchFamily="34" charset="-120"/>
              </a:rPr>
              <a:t>二</a:t>
            </a:r>
            <a:r>
              <a:rPr lang="zh-TW" altLang="en-US" sz="3500" b="1" dirty="0" smtClean="0">
                <a:latin typeface="Microsoft JhengHei" panose="020B0604030504040204" pitchFamily="34" charset="-120"/>
                <a:ea typeface="Microsoft JhengHei" panose="020B0604030504040204" pitchFamily="34" charset="-120"/>
              </a:rPr>
              <a:t>、</a:t>
            </a:r>
            <a:r>
              <a:rPr lang="zh-TW" altLang="en-US" sz="3500" b="1" dirty="0">
                <a:latin typeface="Microsoft JhengHei" panose="020B0604030504040204" pitchFamily="34" charset="-120"/>
                <a:ea typeface="Microsoft JhengHei" panose="020B0604030504040204" pitchFamily="34" charset="-120"/>
              </a:rPr>
              <a:t>寫作時期 </a:t>
            </a:r>
            <a:endParaRPr lang="en-US" sz="3500" b="1" dirty="0">
              <a:latin typeface="Microsoft JhengHei" panose="020B0604030504040204" pitchFamily="34" charset="-120"/>
              <a:ea typeface="Microsoft JhengHei" panose="020B0604030504040204" pitchFamily="34" charset="-120"/>
            </a:endParaRPr>
          </a:p>
          <a:p>
            <a:pPr marL="0" indent="0" fontAlgn="base">
              <a:lnSpc>
                <a:spcPct val="150000"/>
              </a:lnSpc>
              <a:buNone/>
            </a:pPr>
            <a:r>
              <a:rPr lang="zh-TW" altLang="en-US" sz="3200" b="1" dirty="0">
                <a:latin typeface="Microsoft JhengHei" panose="020B0604030504040204" pitchFamily="34" charset="-120"/>
                <a:ea typeface="Microsoft JhengHei" panose="020B0604030504040204" pitchFamily="34" charset="-120"/>
              </a:rPr>
              <a:t>「我必興起迦勒底人，就是那殘忍暴躁之民，通行遍地，佔據那不屬自己的住處</a:t>
            </a:r>
            <a:r>
              <a:rPr lang="zh-TW" altLang="en-US" sz="3200" b="1" dirty="0" smtClean="0">
                <a:latin typeface="Microsoft JhengHei" panose="020B0604030504040204" pitchFamily="34" charset="-120"/>
                <a:ea typeface="Microsoft JhengHei" panose="020B0604030504040204" pitchFamily="34" charset="-120"/>
              </a:rPr>
              <a:t>。」（</a:t>
            </a:r>
            <a:r>
              <a:rPr lang="zh-TW" altLang="en-US" sz="3200" b="1" dirty="0">
                <a:latin typeface="Microsoft JhengHei" panose="020B0604030504040204" pitchFamily="34" charset="-120"/>
                <a:ea typeface="Microsoft JhengHei" panose="020B0604030504040204" pitchFamily="34" charset="-120"/>
              </a:rPr>
              <a:t>一</a:t>
            </a:r>
            <a:r>
              <a:rPr lang="en-US" sz="3200" b="1" dirty="0">
                <a:latin typeface="Microsoft JhengHei" panose="020B0604030504040204" pitchFamily="34" charset="-120"/>
                <a:ea typeface="Microsoft JhengHei" panose="020B0604030504040204" pitchFamily="34" charset="-120"/>
              </a:rPr>
              <a:t> 6</a:t>
            </a:r>
            <a:r>
              <a:rPr lang="zh-TW" altLang="en-US" sz="3200" b="1" dirty="0">
                <a:latin typeface="Microsoft JhengHei" panose="020B0604030504040204" pitchFamily="34" charset="-120"/>
                <a:ea typeface="Microsoft JhengHei" panose="020B0604030504040204" pitchFamily="34" charset="-120"/>
              </a:rPr>
              <a:t>）看來當時巴比倫已漸成為世上最大帝國</a:t>
            </a:r>
            <a:r>
              <a:rPr lang="zh-TW" altLang="en-US" sz="3200" b="1" dirty="0" smtClean="0">
                <a:latin typeface="Microsoft JhengHei" panose="020B0604030504040204" pitchFamily="34" charset="-120"/>
                <a:ea typeface="Microsoft JhengHei" panose="020B0604030504040204" pitchFamily="34" charset="-120"/>
              </a:rPr>
              <a:t>，哈</a:t>
            </a:r>
            <a:r>
              <a:rPr lang="zh-TW" altLang="en-US" sz="3200" b="1" dirty="0">
                <a:latin typeface="Microsoft JhengHei" panose="020B0604030504040204" pitchFamily="34" charset="-120"/>
                <a:ea typeface="Microsoft JhengHei" panose="020B0604030504040204" pitchFamily="34" charset="-120"/>
              </a:rPr>
              <a:t>巴谷作先知的時期約在巴比倫初興，亞述已漸弱衰微之時。</a:t>
            </a:r>
            <a:r>
              <a:rPr lang="en-US" sz="3200" b="1" dirty="0">
                <a:latin typeface="Microsoft JhengHei" panose="020B0604030504040204" pitchFamily="34" charset="-120"/>
                <a:ea typeface="Microsoft JhengHei" panose="020B0604030504040204" pitchFamily="34" charset="-120"/>
              </a:rPr>
              <a:t>John Whitcomb </a:t>
            </a:r>
            <a:r>
              <a:rPr lang="zh-TW" altLang="en-US" sz="3200" b="1" dirty="0">
                <a:latin typeface="Microsoft JhengHei" panose="020B0604030504040204" pitchFamily="34" charset="-120"/>
                <a:ea typeface="Microsoft JhengHei" panose="020B0604030504040204" pitchFamily="34" charset="-120"/>
              </a:rPr>
              <a:t>之年表把他列於西元前</a:t>
            </a:r>
            <a:r>
              <a:rPr lang="en-US" sz="3200" b="1" dirty="0">
                <a:latin typeface="Microsoft JhengHei" panose="020B0604030504040204" pitchFamily="34" charset="-120"/>
                <a:ea typeface="Microsoft JhengHei" panose="020B0604030504040204" pitchFamily="34" charset="-120"/>
              </a:rPr>
              <a:t> 620 </a:t>
            </a:r>
            <a:r>
              <a:rPr lang="zh-TW" altLang="en-US" sz="3200" b="1" dirty="0">
                <a:latin typeface="Microsoft JhengHei" panose="020B0604030504040204" pitchFamily="34" charset="-120"/>
                <a:ea typeface="Microsoft JhengHei" panose="020B0604030504040204" pitchFamily="34" charset="-120"/>
              </a:rPr>
              <a:t>至</a:t>
            </a:r>
            <a:r>
              <a:rPr lang="en-US" sz="3200" b="1" dirty="0">
                <a:latin typeface="Microsoft JhengHei" panose="020B0604030504040204" pitchFamily="34" charset="-120"/>
                <a:ea typeface="Microsoft JhengHei" panose="020B0604030504040204" pitchFamily="34" charset="-120"/>
              </a:rPr>
              <a:t> 609 </a:t>
            </a:r>
            <a:r>
              <a:rPr lang="zh-TW" altLang="en-US" sz="3200" b="1" dirty="0">
                <a:latin typeface="Microsoft JhengHei" panose="020B0604030504040204" pitchFamily="34" charset="-120"/>
                <a:ea typeface="Microsoft JhengHei" panose="020B0604030504040204" pitchFamily="34" charset="-120"/>
              </a:rPr>
              <a:t>年之間，即猶太國第一次被擄（西元前</a:t>
            </a:r>
            <a:r>
              <a:rPr lang="en-US" sz="3200" b="1" dirty="0">
                <a:latin typeface="Microsoft JhengHei" panose="020B0604030504040204" pitchFamily="34" charset="-120"/>
                <a:ea typeface="Microsoft JhengHei" panose="020B0604030504040204" pitchFamily="34" charset="-120"/>
              </a:rPr>
              <a:t> 606</a:t>
            </a:r>
            <a:r>
              <a:rPr lang="zh-TW" altLang="en-US" sz="3200" b="1" dirty="0">
                <a:latin typeface="Microsoft JhengHei" panose="020B0604030504040204" pitchFamily="34" charset="-120"/>
                <a:ea typeface="Microsoft JhengHei" panose="020B0604030504040204" pitchFamily="34" charset="-120"/>
              </a:rPr>
              <a:t>）之前到第一次擄至巴比倫後若干年；當時應為約西亞正在位的後期，再經約哈斯王（在位三個月，王下廿三</a:t>
            </a:r>
            <a:r>
              <a:rPr lang="en-US" sz="3200" b="1" dirty="0">
                <a:latin typeface="Microsoft JhengHei" panose="020B0604030504040204" pitchFamily="34" charset="-120"/>
                <a:ea typeface="Microsoft JhengHei" panose="020B0604030504040204" pitchFamily="34" charset="-120"/>
              </a:rPr>
              <a:t> 31</a:t>
            </a:r>
            <a:r>
              <a:rPr lang="zh-TW" altLang="en-US" sz="3200" b="1" dirty="0">
                <a:latin typeface="Microsoft JhengHei" panose="020B0604030504040204" pitchFamily="34" charset="-120"/>
                <a:ea typeface="Microsoft JhengHei" panose="020B0604030504040204" pitchFamily="34" charset="-120"/>
              </a:rPr>
              <a:t>）而至約雅敬王時期</a:t>
            </a:r>
            <a:r>
              <a:rPr lang="zh-TW" altLang="en-US" sz="3200" b="1" dirty="0" smtClean="0">
                <a:latin typeface="Microsoft JhengHei" panose="020B0604030504040204" pitchFamily="34" charset="-120"/>
                <a:ea typeface="Microsoft JhengHei" panose="020B0604030504040204" pitchFamily="34" charset="-120"/>
              </a:rPr>
              <a:t>。</a:t>
            </a: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146594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5240"/>
            <a:ext cx="12192000" cy="6827520"/>
          </a:xfrm>
          <a:prstGeom prst="rect">
            <a:avLst/>
          </a:prstGeom>
        </p:spPr>
      </p:pic>
      <p:sp>
        <p:nvSpPr>
          <p:cNvPr id="3" name="Content Placeholder 2"/>
          <p:cNvSpPr>
            <a:spLocks noGrp="1"/>
          </p:cNvSpPr>
          <p:nvPr>
            <p:ph idx="1"/>
          </p:nvPr>
        </p:nvSpPr>
        <p:spPr>
          <a:xfrm>
            <a:off x="355600" y="611660"/>
            <a:ext cx="11480800" cy="5634680"/>
          </a:xfrm>
        </p:spPr>
        <p:txBody>
          <a:bodyPr>
            <a:normAutofit fontScale="92500" lnSpcReduction="10000"/>
          </a:bodyPr>
          <a:lstStyle/>
          <a:p>
            <a:pPr marL="0" indent="0" fontAlgn="base">
              <a:lnSpc>
                <a:spcPct val="150000"/>
              </a:lnSpc>
              <a:buNone/>
            </a:pPr>
            <a:r>
              <a:rPr lang="zh-TW" altLang="en-US" sz="3200" b="1" dirty="0" smtClean="0">
                <a:latin typeface="Microsoft JhengHei" panose="020B0604030504040204" pitchFamily="34" charset="-120"/>
                <a:ea typeface="Microsoft JhengHei" panose="020B0604030504040204" pitchFamily="34" charset="-120"/>
              </a:rPr>
              <a:t>當</a:t>
            </a:r>
            <a:r>
              <a:rPr lang="zh-TW" altLang="en-US" sz="3200" b="1" dirty="0">
                <a:latin typeface="Microsoft JhengHei" panose="020B0604030504040204" pitchFamily="34" charset="-120"/>
                <a:ea typeface="Microsoft JhengHei" panose="020B0604030504040204" pitchFamily="34" charset="-120"/>
              </a:rPr>
              <a:t>哈巴谷發預言的時候，百姓不相信會遭到遠方的迦勒底人的侵略。因為此時猶大很可能已經淪為強大的埃及的藩屬國。與哈巴谷同時事奉的先知有耶利米（耶二十五</a:t>
            </a:r>
            <a:r>
              <a:rPr lang="en-US" sz="3200" b="1" dirty="0">
                <a:latin typeface="Microsoft JhengHei" panose="020B0604030504040204" pitchFamily="34" charset="-120"/>
                <a:ea typeface="Microsoft JhengHei" panose="020B0604030504040204" pitchFamily="34" charset="-120"/>
              </a:rPr>
              <a:t>1</a:t>
            </a:r>
            <a:r>
              <a:rPr lang="zh-TW" altLang="en-US" sz="3200" b="1" dirty="0">
                <a:latin typeface="Microsoft JhengHei" panose="020B0604030504040204" pitchFamily="34" charset="-120"/>
                <a:ea typeface="Microsoft JhengHei" panose="020B0604030504040204" pitchFamily="34" charset="-120"/>
              </a:rPr>
              <a:t>）和西番雅。按本書三</a:t>
            </a:r>
            <a:r>
              <a:rPr lang="en-US" sz="3200" b="1" dirty="0">
                <a:latin typeface="Microsoft JhengHei" panose="020B0604030504040204" pitchFamily="34" charset="-120"/>
                <a:ea typeface="Microsoft JhengHei" panose="020B0604030504040204" pitchFamily="34" charset="-120"/>
              </a:rPr>
              <a:t> 2</a:t>
            </a:r>
            <a:r>
              <a:rPr lang="zh-TW" altLang="en-US" sz="3200" b="1" dirty="0">
                <a:latin typeface="Microsoft JhengHei" panose="020B0604030504040204" pitchFamily="34" charset="-120"/>
                <a:ea typeface="Microsoft JhengHei" panose="020B0604030504040204" pitchFamily="34" charset="-120"/>
              </a:rPr>
              <a:t>，</a:t>
            </a:r>
            <a:r>
              <a:rPr lang="en-US" sz="3200" b="1" dirty="0">
                <a:latin typeface="Microsoft JhengHei" panose="020B0604030504040204" pitchFamily="34" charset="-120"/>
                <a:ea typeface="Microsoft JhengHei" panose="020B0604030504040204" pitchFamily="34" charset="-120"/>
              </a:rPr>
              <a:t>16</a:t>
            </a:r>
            <a:r>
              <a:rPr lang="zh-TW" altLang="en-US" sz="3200" b="1" dirty="0">
                <a:latin typeface="Microsoft JhengHei" panose="020B0604030504040204" pitchFamily="34" charset="-120"/>
                <a:ea typeface="Microsoft JhengHei" panose="020B0604030504040204" pitchFamily="34" charset="-120"/>
              </a:rPr>
              <a:t>節看來，先知已看出自己的國家難逃亡國的命運， 唯有信賴神的憐憫與眷護才有希望，先知因而發出信心的凱歌</a:t>
            </a:r>
            <a:r>
              <a:rPr lang="zh-TW" altLang="en-US" sz="3200" b="1" dirty="0" smtClean="0">
                <a:latin typeface="Microsoft JhengHei" panose="020B0604030504040204" pitchFamily="34" charset="-120"/>
                <a:ea typeface="Microsoft JhengHei" panose="020B0604030504040204" pitchFamily="34" charset="-120"/>
              </a:rPr>
              <a:t>。</a:t>
            </a:r>
            <a:endParaRPr lang="en-US" altLang="zh-TW" sz="3200" b="1" dirty="0" smtClean="0">
              <a:latin typeface="Microsoft JhengHei" panose="020B0604030504040204" pitchFamily="34" charset="-120"/>
              <a:ea typeface="Microsoft JhengHei" panose="020B0604030504040204" pitchFamily="34" charset="-120"/>
            </a:endParaRPr>
          </a:p>
          <a:p>
            <a:pPr marL="0" indent="0" fontAlgn="base">
              <a:lnSpc>
                <a:spcPct val="150000"/>
              </a:lnSpc>
              <a:buNone/>
            </a:pPr>
            <a:r>
              <a:rPr lang="en-US" altLang="zh-TW" sz="2600" b="1" dirty="0"/>
              <a:t>3:2</a:t>
            </a:r>
            <a:r>
              <a:rPr lang="zh-TW" altLang="en-US" sz="2600" b="1" dirty="0"/>
              <a:t> 耶和華啊，我聽見你的名聲（或譯：言語）就懼怕。耶和華啊，求你在這些年間復興你的作為，在這些年間顯明出來；在發怒的時候以憐憫為念</a:t>
            </a:r>
            <a:r>
              <a:rPr lang="zh-TW" altLang="en-US" sz="2600" b="1" dirty="0" smtClean="0"/>
              <a:t>。</a:t>
            </a:r>
            <a:endParaRPr lang="en-US" altLang="zh-TW" sz="2600" b="1" dirty="0" smtClean="0"/>
          </a:p>
          <a:p>
            <a:pPr marL="0" indent="0" fontAlgn="base">
              <a:lnSpc>
                <a:spcPct val="150000"/>
              </a:lnSpc>
              <a:buNone/>
            </a:pPr>
            <a:r>
              <a:rPr lang="en-US" altLang="zh-TW" sz="2400" b="1" dirty="0"/>
              <a:t>3:16</a:t>
            </a:r>
            <a:r>
              <a:rPr lang="zh-TW" altLang="en-US" sz="2400" b="1" dirty="0"/>
              <a:t> 我聽見耶和華的聲音，身體戰兢，嘴唇發顫，骨中朽爛；我在所立之處戰兢。我只可安靜等候災難之日臨到，犯境之民上來。</a:t>
            </a:r>
            <a:endParaRPr lang="en-US" altLang="zh-TW" sz="2600" b="1" dirty="0" smtClean="0"/>
          </a:p>
          <a:p>
            <a:pPr marL="0" indent="0" fontAlgn="base">
              <a:lnSpc>
                <a:spcPct val="150000"/>
              </a:lnSpc>
              <a:buNone/>
            </a:pPr>
            <a:endParaRPr lang="en-US" altLang="zh-TW" sz="2600" b="1" dirty="0" smtClean="0">
              <a:latin typeface="Microsoft JhengHei" panose="020B0604030504040204" pitchFamily="34" charset="-120"/>
              <a:ea typeface="Microsoft JhengHei" panose="020B0604030504040204" pitchFamily="34" charset="-120"/>
            </a:endParaRPr>
          </a:p>
          <a:p>
            <a:pPr marL="0" indent="0" fontAlgn="base">
              <a:lnSpc>
                <a:spcPct val="150000"/>
              </a:lnSpc>
              <a:buNone/>
            </a:pPr>
            <a:endParaRPr lang="en-US" sz="3200" b="1"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357208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2"/>
          <p:cNvGrpSpPr>
            <a:grpSpLocks/>
          </p:cNvGrpSpPr>
          <p:nvPr/>
        </p:nvGrpSpPr>
        <p:grpSpPr bwMode="auto">
          <a:xfrm>
            <a:off x="1981200" y="1335088"/>
            <a:ext cx="7772400" cy="1397000"/>
            <a:chOff x="288" y="968"/>
            <a:chExt cx="4896" cy="880"/>
          </a:xfrm>
        </p:grpSpPr>
        <p:pic>
          <p:nvPicPr>
            <p:cNvPr id="51203" name="Picture 3" descr="kings1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 y="968"/>
              <a:ext cx="4896" cy="880"/>
            </a:xfrm>
            <a:prstGeom prst="rect">
              <a:avLst/>
            </a:prstGeom>
            <a:noFill/>
            <a:extLst>
              <a:ext uri="{909E8E84-426E-40DD-AFC4-6F175D3DCCD1}">
                <a14:hiddenFill xmlns:a14="http://schemas.microsoft.com/office/drawing/2010/main">
                  <a:solidFill>
                    <a:srgbClr val="FFFFFF"/>
                  </a:solidFill>
                </a14:hiddenFill>
              </a:ext>
            </a:extLst>
          </p:spPr>
        </p:pic>
        <p:sp>
          <p:nvSpPr>
            <p:cNvPr id="51204" name="Text Box 4"/>
            <p:cNvSpPr txBox="1">
              <a:spLocks noChangeArrowheads="1"/>
            </p:cNvSpPr>
            <p:nvPr/>
          </p:nvSpPr>
          <p:spPr bwMode="auto">
            <a:xfrm>
              <a:off x="384" y="1505"/>
              <a:ext cx="340"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700"/>
                <a:t>耶羅波安</a:t>
              </a:r>
            </a:p>
          </p:txBody>
        </p:sp>
        <p:sp>
          <p:nvSpPr>
            <p:cNvPr id="51205" name="Text Box 5"/>
            <p:cNvSpPr txBox="1">
              <a:spLocks noChangeArrowheads="1"/>
            </p:cNvSpPr>
            <p:nvPr/>
          </p:nvSpPr>
          <p:spPr bwMode="auto">
            <a:xfrm>
              <a:off x="747" y="1505"/>
              <a:ext cx="228"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700"/>
                <a:t>巴沙</a:t>
              </a:r>
            </a:p>
          </p:txBody>
        </p:sp>
        <p:sp>
          <p:nvSpPr>
            <p:cNvPr id="51206" name="Text Box 6"/>
            <p:cNvSpPr txBox="1">
              <a:spLocks noChangeArrowheads="1"/>
            </p:cNvSpPr>
            <p:nvPr/>
          </p:nvSpPr>
          <p:spPr bwMode="auto">
            <a:xfrm>
              <a:off x="1211" y="1505"/>
              <a:ext cx="228"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700"/>
                <a:t>亞哈</a:t>
              </a:r>
            </a:p>
          </p:txBody>
        </p:sp>
        <p:sp>
          <p:nvSpPr>
            <p:cNvPr id="51207" name="Text Box 7"/>
            <p:cNvSpPr txBox="1">
              <a:spLocks noChangeArrowheads="1"/>
            </p:cNvSpPr>
            <p:nvPr/>
          </p:nvSpPr>
          <p:spPr bwMode="auto">
            <a:xfrm>
              <a:off x="1704" y="1505"/>
              <a:ext cx="228"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700"/>
                <a:t>耶戶</a:t>
              </a:r>
            </a:p>
          </p:txBody>
        </p:sp>
        <p:sp>
          <p:nvSpPr>
            <p:cNvPr id="51208" name="Text Box 8"/>
            <p:cNvSpPr txBox="1">
              <a:spLocks noChangeArrowheads="1"/>
            </p:cNvSpPr>
            <p:nvPr/>
          </p:nvSpPr>
          <p:spPr bwMode="auto">
            <a:xfrm>
              <a:off x="2410" y="1505"/>
              <a:ext cx="452"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700"/>
                <a:t>耶羅波安二世</a:t>
              </a:r>
            </a:p>
          </p:txBody>
        </p:sp>
      </p:grpSp>
      <p:grpSp>
        <p:nvGrpSpPr>
          <p:cNvPr id="51209" name="Group 9"/>
          <p:cNvGrpSpPr>
            <a:grpSpLocks/>
          </p:cNvGrpSpPr>
          <p:nvPr/>
        </p:nvGrpSpPr>
        <p:grpSpPr bwMode="auto">
          <a:xfrm>
            <a:off x="1981200" y="2465388"/>
            <a:ext cx="7772400" cy="1016000"/>
            <a:chOff x="288" y="1680"/>
            <a:chExt cx="4896" cy="640"/>
          </a:xfrm>
        </p:grpSpPr>
        <p:pic>
          <p:nvPicPr>
            <p:cNvPr id="51210" name="Picture 10" descr="kings1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 y="1680"/>
              <a:ext cx="4896" cy="640"/>
            </a:xfrm>
            <a:prstGeom prst="rect">
              <a:avLst/>
            </a:prstGeom>
            <a:noFill/>
            <a:extLst>
              <a:ext uri="{909E8E84-426E-40DD-AFC4-6F175D3DCCD1}">
                <a14:hiddenFill xmlns:a14="http://schemas.microsoft.com/office/drawing/2010/main">
                  <a:solidFill>
                    <a:srgbClr val="FFFFFF"/>
                  </a:solidFill>
                </a14:hiddenFill>
              </a:ext>
            </a:extLst>
          </p:spPr>
        </p:pic>
        <p:sp>
          <p:nvSpPr>
            <p:cNvPr id="51211" name="Text Box 11"/>
            <p:cNvSpPr txBox="1">
              <a:spLocks noChangeArrowheads="1"/>
            </p:cNvSpPr>
            <p:nvPr/>
          </p:nvSpPr>
          <p:spPr bwMode="auto">
            <a:xfrm>
              <a:off x="800" y="1894"/>
              <a:ext cx="228"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700"/>
                <a:t>亞撒</a:t>
              </a:r>
            </a:p>
          </p:txBody>
        </p:sp>
        <p:sp>
          <p:nvSpPr>
            <p:cNvPr id="51212" name="Text Box 12"/>
            <p:cNvSpPr txBox="1">
              <a:spLocks noChangeArrowheads="1"/>
            </p:cNvSpPr>
            <p:nvPr/>
          </p:nvSpPr>
          <p:spPr bwMode="auto">
            <a:xfrm>
              <a:off x="396" y="1894"/>
              <a:ext cx="284"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700"/>
                <a:t>羅波安</a:t>
              </a:r>
            </a:p>
          </p:txBody>
        </p:sp>
        <p:sp>
          <p:nvSpPr>
            <p:cNvPr id="51213" name="Text Box 13"/>
            <p:cNvSpPr txBox="1">
              <a:spLocks noChangeArrowheads="1"/>
            </p:cNvSpPr>
            <p:nvPr/>
          </p:nvSpPr>
          <p:spPr bwMode="auto">
            <a:xfrm>
              <a:off x="1219" y="1894"/>
              <a:ext cx="284"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700"/>
                <a:t>約沙法</a:t>
              </a:r>
            </a:p>
          </p:txBody>
        </p:sp>
        <p:sp>
          <p:nvSpPr>
            <p:cNvPr id="51214" name="Text Box 14"/>
            <p:cNvSpPr txBox="1">
              <a:spLocks noChangeArrowheads="1"/>
            </p:cNvSpPr>
            <p:nvPr/>
          </p:nvSpPr>
          <p:spPr bwMode="auto">
            <a:xfrm>
              <a:off x="1847" y="1894"/>
              <a:ext cx="284"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700"/>
                <a:t>約阿施</a:t>
              </a:r>
            </a:p>
          </p:txBody>
        </p:sp>
        <p:sp>
          <p:nvSpPr>
            <p:cNvPr id="51215" name="Text Box 15"/>
            <p:cNvSpPr txBox="1">
              <a:spLocks noChangeArrowheads="1"/>
            </p:cNvSpPr>
            <p:nvPr/>
          </p:nvSpPr>
          <p:spPr bwMode="auto">
            <a:xfrm>
              <a:off x="2624" y="1894"/>
              <a:ext cx="284"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700"/>
                <a:t>烏西雅</a:t>
              </a:r>
            </a:p>
          </p:txBody>
        </p:sp>
        <p:sp>
          <p:nvSpPr>
            <p:cNvPr id="51216" name="Text Box 16"/>
            <p:cNvSpPr txBox="1">
              <a:spLocks noChangeArrowheads="1"/>
            </p:cNvSpPr>
            <p:nvPr/>
          </p:nvSpPr>
          <p:spPr bwMode="auto">
            <a:xfrm>
              <a:off x="3362" y="1894"/>
              <a:ext cx="284"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700"/>
                <a:t>希西家</a:t>
              </a:r>
            </a:p>
          </p:txBody>
        </p:sp>
        <p:sp>
          <p:nvSpPr>
            <p:cNvPr id="51217" name="Text Box 17"/>
            <p:cNvSpPr txBox="1">
              <a:spLocks noChangeArrowheads="1"/>
            </p:cNvSpPr>
            <p:nvPr/>
          </p:nvSpPr>
          <p:spPr bwMode="auto">
            <a:xfrm>
              <a:off x="3885" y="1894"/>
              <a:ext cx="284"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700"/>
                <a:t>瑪拿西</a:t>
              </a:r>
            </a:p>
          </p:txBody>
        </p:sp>
        <p:sp>
          <p:nvSpPr>
            <p:cNvPr id="51218" name="Text Box 18"/>
            <p:cNvSpPr txBox="1">
              <a:spLocks noChangeArrowheads="1"/>
            </p:cNvSpPr>
            <p:nvPr/>
          </p:nvSpPr>
          <p:spPr bwMode="auto">
            <a:xfrm>
              <a:off x="4439" y="1894"/>
              <a:ext cx="284"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700"/>
                <a:t>約西亞</a:t>
              </a:r>
            </a:p>
          </p:txBody>
        </p:sp>
      </p:grpSp>
      <p:sp>
        <p:nvSpPr>
          <p:cNvPr id="51219" name="Text Box 19"/>
          <p:cNvSpPr txBox="1">
            <a:spLocks noChangeArrowheads="1"/>
          </p:cNvSpPr>
          <p:nvPr/>
        </p:nvSpPr>
        <p:spPr bwMode="auto">
          <a:xfrm>
            <a:off x="1524000" y="2809876"/>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a:solidFill>
                  <a:srgbClr val="CC0000"/>
                </a:solidFill>
              </a:rPr>
              <a:t>南國</a:t>
            </a:r>
          </a:p>
        </p:txBody>
      </p:sp>
      <p:sp>
        <p:nvSpPr>
          <p:cNvPr id="51220" name="Text Box 20"/>
          <p:cNvSpPr txBox="1">
            <a:spLocks noChangeArrowheads="1"/>
          </p:cNvSpPr>
          <p:nvPr/>
        </p:nvSpPr>
        <p:spPr bwMode="auto">
          <a:xfrm>
            <a:off x="9798050" y="2700338"/>
            <a:ext cx="869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a:t>巴比倫</a:t>
            </a:r>
          </a:p>
        </p:txBody>
      </p:sp>
      <p:sp>
        <p:nvSpPr>
          <p:cNvPr id="51221" name="AutoShape 21"/>
          <p:cNvSpPr>
            <a:spLocks noChangeArrowheads="1"/>
          </p:cNvSpPr>
          <p:nvPr/>
        </p:nvSpPr>
        <p:spPr bwMode="auto">
          <a:xfrm>
            <a:off x="9709150" y="2795588"/>
            <a:ext cx="152400" cy="228600"/>
          </a:xfrm>
          <a:prstGeom prst="rightArrow">
            <a:avLst>
              <a:gd name="adj1" fmla="val 50000"/>
              <a:gd name="adj2" fmla="val 25000"/>
            </a:avLst>
          </a:prstGeom>
          <a:solidFill>
            <a:srgbClr val="FF505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22" name="Line 22"/>
          <p:cNvSpPr>
            <a:spLocks noChangeShapeType="1"/>
          </p:cNvSpPr>
          <p:nvPr/>
        </p:nvSpPr>
        <p:spPr bwMode="auto">
          <a:xfrm flipH="1" flipV="1">
            <a:off x="2398714" y="3021013"/>
            <a:ext cx="15875" cy="19685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23" name="Line 23"/>
          <p:cNvSpPr>
            <a:spLocks noChangeShapeType="1"/>
          </p:cNvSpPr>
          <p:nvPr/>
        </p:nvSpPr>
        <p:spPr bwMode="auto">
          <a:xfrm flipH="1" flipV="1">
            <a:off x="3181350" y="3021013"/>
            <a:ext cx="26988" cy="19685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24" name="Line 24"/>
          <p:cNvSpPr>
            <a:spLocks noChangeShapeType="1"/>
          </p:cNvSpPr>
          <p:nvPr/>
        </p:nvSpPr>
        <p:spPr bwMode="auto">
          <a:xfrm flipH="1" flipV="1">
            <a:off x="4184651" y="3021014"/>
            <a:ext cx="23813" cy="187325"/>
          </a:xfrm>
          <a:prstGeom prst="line">
            <a:avLst/>
          </a:prstGeom>
          <a:noFill/>
          <a:ln w="9525">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25" name="Text Box 25"/>
          <p:cNvSpPr txBox="1">
            <a:spLocks noChangeArrowheads="1"/>
          </p:cNvSpPr>
          <p:nvPr/>
        </p:nvSpPr>
        <p:spPr bwMode="auto">
          <a:xfrm>
            <a:off x="2144713" y="3151188"/>
            <a:ext cx="539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solidFill>
                  <a:schemeClr val="bg2"/>
                </a:solidFill>
              </a:rPr>
              <a:t>壞王</a:t>
            </a:r>
          </a:p>
        </p:txBody>
      </p:sp>
      <p:sp>
        <p:nvSpPr>
          <p:cNvPr id="51226" name="Text Box 26"/>
          <p:cNvSpPr txBox="1">
            <a:spLocks noChangeArrowheads="1"/>
          </p:cNvSpPr>
          <p:nvPr/>
        </p:nvSpPr>
        <p:spPr bwMode="auto">
          <a:xfrm>
            <a:off x="2925763" y="3141663"/>
            <a:ext cx="5397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400">
                <a:solidFill>
                  <a:schemeClr val="bg2"/>
                </a:solidFill>
              </a:rPr>
              <a:t>好王</a:t>
            </a:r>
          </a:p>
        </p:txBody>
      </p:sp>
      <p:sp>
        <p:nvSpPr>
          <p:cNvPr id="51227" name="Text Box 27"/>
          <p:cNvSpPr txBox="1">
            <a:spLocks noChangeArrowheads="1"/>
          </p:cNvSpPr>
          <p:nvPr/>
        </p:nvSpPr>
        <p:spPr bwMode="auto">
          <a:xfrm>
            <a:off x="3871913" y="3194051"/>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sz="1000"/>
              <a:t>亞他利雅</a:t>
            </a:r>
          </a:p>
        </p:txBody>
      </p:sp>
      <p:sp>
        <p:nvSpPr>
          <p:cNvPr id="51228" name="Text Box 28"/>
          <p:cNvSpPr txBox="1">
            <a:spLocks noChangeArrowheads="1"/>
          </p:cNvSpPr>
          <p:nvPr/>
        </p:nvSpPr>
        <p:spPr bwMode="auto">
          <a:xfrm>
            <a:off x="1524000" y="1957388"/>
            <a:ext cx="641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a:solidFill>
                  <a:srgbClr val="CC0000"/>
                </a:solidFill>
              </a:rPr>
              <a:t>北國</a:t>
            </a:r>
          </a:p>
        </p:txBody>
      </p:sp>
      <p:sp>
        <p:nvSpPr>
          <p:cNvPr id="51229" name="Text Box 29"/>
          <p:cNvSpPr txBox="1">
            <a:spLocks noChangeArrowheads="1"/>
          </p:cNvSpPr>
          <p:nvPr/>
        </p:nvSpPr>
        <p:spPr bwMode="auto">
          <a:xfrm>
            <a:off x="6867525" y="2081213"/>
            <a:ext cx="641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TW" altLang="en-US"/>
              <a:t>亞述</a:t>
            </a:r>
          </a:p>
        </p:txBody>
      </p:sp>
      <p:sp>
        <p:nvSpPr>
          <p:cNvPr id="51230" name="AutoShape 30"/>
          <p:cNvSpPr>
            <a:spLocks noChangeArrowheads="1"/>
          </p:cNvSpPr>
          <p:nvPr/>
        </p:nvSpPr>
        <p:spPr bwMode="auto">
          <a:xfrm>
            <a:off x="6770688" y="2166938"/>
            <a:ext cx="152400" cy="228600"/>
          </a:xfrm>
          <a:prstGeom prst="rightArrow">
            <a:avLst>
              <a:gd name="adj1" fmla="val 50000"/>
              <a:gd name="adj2" fmla="val 25000"/>
            </a:avLst>
          </a:prstGeom>
          <a:solidFill>
            <a:srgbClr val="FF505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51231" name="Group 31"/>
          <p:cNvGrpSpPr>
            <a:grpSpLocks/>
          </p:cNvGrpSpPr>
          <p:nvPr/>
        </p:nvGrpSpPr>
        <p:grpSpPr bwMode="auto">
          <a:xfrm>
            <a:off x="1878012" y="1376364"/>
            <a:ext cx="7708900" cy="314325"/>
            <a:chOff x="223" y="1847"/>
            <a:chExt cx="4856" cy="198"/>
          </a:xfrm>
        </p:grpSpPr>
        <p:sp>
          <p:nvSpPr>
            <p:cNvPr id="51232" name="Text Box 32"/>
            <p:cNvSpPr txBox="1">
              <a:spLocks noChangeArrowheads="1"/>
            </p:cNvSpPr>
            <p:nvPr/>
          </p:nvSpPr>
          <p:spPr bwMode="auto">
            <a:xfrm>
              <a:off x="703" y="1851"/>
              <a:ext cx="289" cy="19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ea typeface="新細明體" panose="02020500000000000000" pitchFamily="18" charset="-120"/>
                </a:rPr>
                <a:t>900</a:t>
              </a:r>
            </a:p>
          </p:txBody>
        </p:sp>
        <p:sp>
          <p:nvSpPr>
            <p:cNvPr id="51233" name="Text Box 33"/>
            <p:cNvSpPr txBox="1">
              <a:spLocks noChangeArrowheads="1"/>
            </p:cNvSpPr>
            <p:nvPr/>
          </p:nvSpPr>
          <p:spPr bwMode="auto">
            <a:xfrm>
              <a:off x="1381" y="1851"/>
              <a:ext cx="289" cy="19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chemeClr val="bg2"/>
                  </a:solidFill>
                  <a:ea typeface="新細明體" panose="02020500000000000000" pitchFamily="18" charset="-120"/>
                </a:rPr>
                <a:t>850</a:t>
              </a:r>
            </a:p>
          </p:txBody>
        </p:sp>
        <p:sp>
          <p:nvSpPr>
            <p:cNvPr id="51234" name="Text Box 34"/>
            <p:cNvSpPr txBox="1">
              <a:spLocks noChangeArrowheads="1"/>
            </p:cNvSpPr>
            <p:nvPr/>
          </p:nvSpPr>
          <p:spPr bwMode="auto">
            <a:xfrm>
              <a:off x="2049" y="1851"/>
              <a:ext cx="289" cy="19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ea typeface="新細明體" panose="02020500000000000000" pitchFamily="18" charset="-120"/>
                </a:rPr>
                <a:t>800</a:t>
              </a:r>
            </a:p>
          </p:txBody>
        </p:sp>
        <p:sp>
          <p:nvSpPr>
            <p:cNvPr id="51235" name="Text Box 35"/>
            <p:cNvSpPr txBox="1">
              <a:spLocks noChangeArrowheads="1"/>
            </p:cNvSpPr>
            <p:nvPr/>
          </p:nvSpPr>
          <p:spPr bwMode="auto">
            <a:xfrm>
              <a:off x="2751" y="1851"/>
              <a:ext cx="289" cy="19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chemeClr val="bg2"/>
                  </a:solidFill>
                  <a:ea typeface="新細明體" panose="02020500000000000000" pitchFamily="18" charset="-120"/>
                </a:rPr>
                <a:t>750</a:t>
              </a:r>
            </a:p>
          </p:txBody>
        </p:sp>
        <p:sp>
          <p:nvSpPr>
            <p:cNvPr id="51236" name="Text Box 36"/>
            <p:cNvSpPr txBox="1">
              <a:spLocks noChangeArrowheads="1"/>
            </p:cNvSpPr>
            <p:nvPr/>
          </p:nvSpPr>
          <p:spPr bwMode="auto">
            <a:xfrm>
              <a:off x="3428" y="1851"/>
              <a:ext cx="289" cy="19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ea typeface="新細明體" panose="02020500000000000000" pitchFamily="18" charset="-120"/>
                </a:rPr>
                <a:t>700</a:t>
              </a:r>
            </a:p>
          </p:txBody>
        </p:sp>
        <p:sp>
          <p:nvSpPr>
            <p:cNvPr id="51237" name="Text Box 37"/>
            <p:cNvSpPr txBox="1">
              <a:spLocks noChangeArrowheads="1"/>
            </p:cNvSpPr>
            <p:nvPr/>
          </p:nvSpPr>
          <p:spPr bwMode="auto">
            <a:xfrm>
              <a:off x="4105" y="1851"/>
              <a:ext cx="289" cy="19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chemeClr val="bg2"/>
                  </a:solidFill>
                  <a:ea typeface="新細明體" panose="02020500000000000000" pitchFamily="18" charset="-120"/>
                </a:rPr>
                <a:t>650</a:t>
              </a:r>
            </a:p>
          </p:txBody>
        </p:sp>
        <p:sp>
          <p:nvSpPr>
            <p:cNvPr id="51238" name="Text Box 38"/>
            <p:cNvSpPr txBox="1">
              <a:spLocks noChangeArrowheads="1"/>
            </p:cNvSpPr>
            <p:nvPr/>
          </p:nvSpPr>
          <p:spPr bwMode="auto">
            <a:xfrm>
              <a:off x="4790" y="1851"/>
              <a:ext cx="289" cy="194"/>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ea typeface="新細明體" panose="02020500000000000000" pitchFamily="18" charset="-120"/>
                </a:rPr>
                <a:t>600</a:t>
              </a:r>
            </a:p>
          </p:txBody>
        </p:sp>
        <p:sp>
          <p:nvSpPr>
            <p:cNvPr id="51239" name="Text Box 39"/>
            <p:cNvSpPr txBox="1">
              <a:spLocks noChangeArrowheads="1"/>
            </p:cNvSpPr>
            <p:nvPr/>
          </p:nvSpPr>
          <p:spPr bwMode="auto">
            <a:xfrm>
              <a:off x="223" y="1847"/>
              <a:ext cx="239"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ea typeface="新細明體" panose="02020500000000000000" pitchFamily="18" charset="-120"/>
                </a:rPr>
                <a:t>BC</a:t>
              </a:r>
            </a:p>
          </p:txBody>
        </p:sp>
      </p:grpSp>
      <p:sp>
        <p:nvSpPr>
          <p:cNvPr id="51240" name="Rectangle 40" descr="blue-marble4"/>
          <p:cNvSpPr>
            <a:spLocks noChangeArrowheads="1"/>
          </p:cNvSpPr>
          <p:nvPr/>
        </p:nvSpPr>
        <p:spPr bwMode="auto">
          <a:xfrm>
            <a:off x="5365750" y="4181476"/>
            <a:ext cx="215900" cy="131763"/>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1" name="Rectangle 41" descr="Green marble"/>
          <p:cNvSpPr>
            <a:spLocks noChangeArrowheads="1"/>
          </p:cNvSpPr>
          <p:nvPr/>
        </p:nvSpPr>
        <p:spPr bwMode="auto">
          <a:xfrm>
            <a:off x="8763000" y="4767263"/>
            <a:ext cx="882650" cy="131762"/>
          </a:xfrm>
          <a:prstGeom prst="rect">
            <a:avLst/>
          </a:prstGeom>
          <a:blipFill dpi="0" rotWithShape="1">
            <a:blip r:embed="rId5"/>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2" name="Rectangle 42" descr="Green marble"/>
          <p:cNvSpPr>
            <a:spLocks noChangeArrowheads="1"/>
          </p:cNvSpPr>
          <p:nvPr/>
        </p:nvSpPr>
        <p:spPr bwMode="auto">
          <a:xfrm>
            <a:off x="9474201" y="5051426"/>
            <a:ext cx="473075" cy="131763"/>
          </a:xfrm>
          <a:prstGeom prst="rect">
            <a:avLst/>
          </a:prstGeom>
          <a:blipFill dpi="0" rotWithShape="1">
            <a:blip r:embed="rId5"/>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3" name="Rectangle 43" descr="Green marble"/>
          <p:cNvSpPr>
            <a:spLocks noChangeArrowheads="1"/>
          </p:cNvSpPr>
          <p:nvPr/>
        </p:nvSpPr>
        <p:spPr bwMode="auto">
          <a:xfrm>
            <a:off x="9212264" y="5370513"/>
            <a:ext cx="1455737" cy="131762"/>
          </a:xfrm>
          <a:prstGeom prst="rect">
            <a:avLst/>
          </a:prstGeom>
          <a:blipFill dpi="0" rotWithShape="1">
            <a:blip r:embed="rId5"/>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4" name="Rectangle 44" descr="blue-marble4"/>
          <p:cNvSpPr>
            <a:spLocks noChangeArrowheads="1"/>
          </p:cNvSpPr>
          <p:nvPr/>
        </p:nvSpPr>
        <p:spPr bwMode="auto">
          <a:xfrm>
            <a:off x="9591676" y="4384676"/>
            <a:ext cx="42863" cy="131763"/>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5" name="Rectangle 45" descr="blue-marble4"/>
          <p:cNvSpPr>
            <a:spLocks noChangeArrowheads="1"/>
          </p:cNvSpPr>
          <p:nvPr/>
        </p:nvSpPr>
        <p:spPr bwMode="auto">
          <a:xfrm>
            <a:off x="4243388" y="4192588"/>
            <a:ext cx="323850" cy="131762"/>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6" name="Rectangle 46" descr="blue-marble4"/>
          <p:cNvSpPr>
            <a:spLocks noChangeArrowheads="1"/>
          </p:cNvSpPr>
          <p:nvPr/>
        </p:nvSpPr>
        <p:spPr bwMode="auto">
          <a:xfrm>
            <a:off x="8242301" y="3500438"/>
            <a:ext cx="646113" cy="131762"/>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47" name="Text Box 47"/>
          <p:cNvSpPr txBox="1">
            <a:spLocks noChangeArrowheads="1"/>
          </p:cNvSpPr>
          <p:nvPr/>
        </p:nvSpPr>
        <p:spPr bwMode="auto">
          <a:xfrm>
            <a:off x="3711575" y="4089400"/>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約珥</a:t>
            </a:r>
          </a:p>
        </p:txBody>
      </p:sp>
      <p:sp>
        <p:nvSpPr>
          <p:cNvPr id="51248" name="Text Box 48"/>
          <p:cNvSpPr txBox="1">
            <a:spLocks noChangeArrowheads="1"/>
          </p:cNvSpPr>
          <p:nvPr/>
        </p:nvSpPr>
        <p:spPr bwMode="auto">
          <a:xfrm>
            <a:off x="4819650" y="4071938"/>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約拿</a:t>
            </a:r>
          </a:p>
        </p:txBody>
      </p:sp>
      <p:sp>
        <p:nvSpPr>
          <p:cNvPr id="51249" name="Rectangle 49" descr="blue-marble4"/>
          <p:cNvSpPr>
            <a:spLocks noChangeArrowheads="1"/>
          </p:cNvSpPr>
          <p:nvPr/>
        </p:nvSpPr>
        <p:spPr bwMode="auto">
          <a:xfrm>
            <a:off x="5737226" y="4486276"/>
            <a:ext cx="231775" cy="131763"/>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50" name="Text Box 50"/>
          <p:cNvSpPr txBox="1">
            <a:spLocks noChangeArrowheads="1"/>
          </p:cNvSpPr>
          <p:nvPr/>
        </p:nvSpPr>
        <p:spPr bwMode="auto">
          <a:xfrm>
            <a:off x="4973638" y="4356100"/>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阿摩司</a:t>
            </a:r>
          </a:p>
        </p:txBody>
      </p:sp>
      <p:sp>
        <p:nvSpPr>
          <p:cNvPr id="51251" name="Text Box 51"/>
          <p:cNvSpPr txBox="1">
            <a:spLocks noChangeArrowheads="1"/>
          </p:cNvSpPr>
          <p:nvPr/>
        </p:nvSpPr>
        <p:spPr bwMode="auto">
          <a:xfrm>
            <a:off x="5106988" y="4664075"/>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何西阿</a:t>
            </a:r>
          </a:p>
        </p:txBody>
      </p:sp>
      <p:sp>
        <p:nvSpPr>
          <p:cNvPr id="51252" name="Text Box 52"/>
          <p:cNvSpPr txBox="1">
            <a:spLocks noChangeArrowheads="1"/>
          </p:cNvSpPr>
          <p:nvPr/>
        </p:nvSpPr>
        <p:spPr bwMode="auto">
          <a:xfrm>
            <a:off x="5564188" y="4945063"/>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以賽亞</a:t>
            </a:r>
          </a:p>
        </p:txBody>
      </p:sp>
      <p:sp>
        <p:nvSpPr>
          <p:cNvPr id="51253" name="Text Box 53"/>
          <p:cNvSpPr txBox="1">
            <a:spLocks noChangeArrowheads="1"/>
          </p:cNvSpPr>
          <p:nvPr/>
        </p:nvSpPr>
        <p:spPr bwMode="auto">
          <a:xfrm>
            <a:off x="7688263" y="3386138"/>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那鴻</a:t>
            </a:r>
          </a:p>
        </p:txBody>
      </p:sp>
      <p:sp>
        <p:nvSpPr>
          <p:cNvPr id="51254" name="Text Box 54"/>
          <p:cNvSpPr txBox="1">
            <a:spLocks noChangeArrowheads="1"/>
          </p:cNvSpPr>
          <p:nvPr/>
        </p:nvSpPr>
        <p:spPr bwMode="auto">
          <a:xfrm>
            <a:off x="7735888" y="3681413"/>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西番雅</a:t>
            </a:r>
          </a:p>
        </p:txBody>
      </p:sp>
      <p:sp>
        <p:nvSpPr>
          <p:cNvPr id="51255" name="Text Box 55"/>
          <p:cNvSpPr txBox="1">
            <a:spLocks noChangeArrowheads="1"/>
          </p:cNvSpPr>
          <p:nvPr/>
        </p:nvSpPr>
        <p:spPr bwMode="auto">
          <a:xfrm>
            <a:off x="8377238" y="3975100"/>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哈巴谷</a:t>
            </a:r>
          </a:p>
        </p:txBody>
      </p:sp>
      <p:sp>
        <p:nvSpPr>
          <p:cNvPr id="51256" name="Text Box 56"/>
          <p:cNvSpPr txBox="1">
            <a:spLocks noChangeArrowheads="1"/>
          </p:cNvSpPr>
          <p:nvPr/>
        </p:nvSpPr>
        <p:spPr bwMode="auto">
          <a:xfrm>
            <a:off x="8008938" y="4670425"/>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耶利米</a:t>
            </a:r>
          </a:p>
        </p:txBody>
      </p:sp>
      <p:sp>
        <p:nvSpPr>
          <p:cNvPr id="51257" name="Text Box 57"/>
          <p:cNvSpPr txBox="1">
            <a:spLocks noChangeArrowheads="1"/>
          </p:cNvSpPr>
          <p:nvPr/>
        </p:nvSpPr>
        <p:spPr bwMode="auto">
          <a:xfrm>
            <a:off x="8620125" y="4273550"/>
            <a:ext cx="9969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俄巴底亞</a:t>
            </a:r>
          </a:p>
        </p:txBody>
      </p:sp>
      <p:sp>
        <p:nvSpPr>
          <p:cNvPr id="51258" name="Text Box 58"/>
          <p:cNvSpPr txBox="1">
            <a:spLocks noChangeArrowheads="1"/>
          </p:cNvSpPr>
          <p:nvPr/>
        </p:nvSpPr>
        <p:spPr bwMode="auto">
          <a:xfrm>
            <a:off x="8737600" y="4940300"/>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以西結</a:t>
            </a:r>
          </a:p>
        </p:txBody>
      </p:sp>
      <p:sp>
        <p:nvSpPr>
          <p:cNvPr id="51259" name="Text Box 59"/>
          <p:cNvSpPr txBox="1">
            <a:spLocks noChangeArrowheads="1"/>
          </p:cNvSpPr>
          <p:nvPr/>
        </p:nvSpPr>
        <p:spPr bwMode="auto">
          <a:xfrm>
            <a:off x="8469313" y="5249863"/>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但以理</a:t>
            </a:r>
          </a:p>
        </p:txBody>
      </p:sp>
      <p:sp>
        <p:nvSpPr>
          <p:cNvPr id="51260" name="Rectangle 60" descr="Brown marble"/>
          <p:cNvSpPr>
            <a:spLocks noChangeArrowheads="1"/>
          </p:cNvSpPr>
          <p:nvPr/>
        </p:nvSpPr>
        <p:spPr bwMode="auto">
          <a:xfrm>
            <a:off x="3478213" y="3606801"/>
            <a:ext cx="450850" cy="131763"/>
          </a:xfrm>
          <a:prstGeom prst="rect">
            <a:avLst/>
          </a:prstGeom>
          <a:blipFill dpi="0" rotWithShape="1">
            <a:blip r:embed="rId6"/>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1" name="Rectangle 61" descr="Brown marble"/>
          <p:cNvSpPr>
            <a:spLocks noChangeArrowheads="1"/>
          </p:cNvSpPr>
          <p:nvPr/>
        </p:nvSpPr>
        <p:spPr bwMode="auto">
          <a:xfrm>
            <a:off x="3929064" y="3898901"/>
            <a:ext cx="1139825" cy="131763"/>
          </a:xfrm>
          <a:prstGeom prst="rect">
            <a:avLst/>
          </a:prstGeom>
          <a:blipFill dpi="0" rotWithShape="1">
            <a:blip r:embed="rId6"/>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2" name="Text Box 62"/>
          <p:cNvSpPr txBox="1">
            <a:spLocks noChangeArrowheads="1"/>
          </p:cNvSpPr>
          <p:nvPr/>
        </p:nvSpPr>
        <p:spPr bwMode="auto">
          <a:xfrm>
            <a:off x="2752725" y="3482975"/>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以利亞</a:t>
            </a:r>
          </a:p>
        </p:txBody>
      </p:sp>
      <p:sp>
        <p:nvSpPr>
          <p:cNvPr id="51263" name="Text Box 63"/>
          <p:cNvSpPr txBox="1">
            <a:spLocks noChangeArrowheads="1"/>
          </p:cNvSpPr>
          <p:nvPr/>
        </p:nvSpPr>
        <p:spPr bwMode="auto">
          <a:xfrm>
            <a:off x="3190875" y="3786188"/>
            <a:ext cx="7937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以利沙</a:t>
            </a:r>
          </a:p>
        </p:txBody>
      </p:sp>
      <p:sp>
        <p:nvSpPr>
          <p:cNvPr id="51264" name="Rectangle 64" descr="blue-marble4"/>
          <p:cNvSpPr>
            <a:spLocks noChangeArrowheads="1"/>
          </p:cNvSpPr>
          <p:nvPr/>
        </p:nvSpPr>
        <p:spPr bwMode="auto">
          <a:xfrm>
            <a:off x="5845175" y="4779963"/>
            <a:ext cx="1092200" cy="131762"/>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5" name="Rectangle 65" descr="Green marble"/>
          <p:cNvSpPr>
            <a:spLocks noChangeArrowheads="1"/>
          </p:cNvSpPr>
          <p:nvPr/>
        </p:nvSpPr>
        <p:spPr bwMode="auto">
          <a:xfrm>
            <a:off x="6294439" y="5065713"/>
            <a:ext cx="1277937" cy="131762"/>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6" name="Rectangle 66" descr="blue-marble4"/>
          <p:cNvSpPr>
            <a:spLocks noChangeArrowheads="1"/>
          </p:cNvSpPr>
          <p:nvPr/>
        </p:nvSpPr>
        <p:spPr bwMode="auto">
          <a:xfrm>
            <a:off x="6405563" y="5351463"/>
            <a:ext cx="755650" cy="131762"/>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7" name="Text Box 67"/>
          <p:cNvSpPr txBox="1">
            <a:spLocks noChangeArrowheads="1"/>
          </p:cNvSpPr>
          <p:nvPr/>
        </p:nvSpPr>
        <p:spPr bwMode="auto">
          <a:xfrm>
            <a:off x="5861050" y="5235575"/>
            <a:ext cx="59055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TW" altLang="en-US" sz="1600"/>
              <a:t>彌迦</a:t>
            </a:r>
          </a:p>
        </p:txBody>
      </p:sp>
      <p:sp>
        <p:nvSpPr>
          <p:cNvPr id="51268" name="Rectangle 68" descr="blue-marble4"/>
          <p:cNvSpPr>
            <a:spLocks noChangeArrowheads="1"/>
          </p:cNvSpPr>
          <p:nvPr/>
        </p:nvSpPr>
        <p:spPr bwMode="auto">
          <a:xfrm>
            <a:off x="8489951" y="3800476"/>
            <a:ext cx="581025" cy="131763"/>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69" name="Oval 69"/>
          <p:cNvSpPr>
            <a:spLocks noChangeArrowheads="1"/>
          </p:cNvSpPr>
          <p:nvPr/>
        </p:nvSpPr>
        <p:spPr bwMode="auto">
          <a:xfrm>
            <a:off x="8405813" y="3998914"/>
            <a:ext cx="728662" cy="327025"/>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70" name="Line 70"/>
          <p:cNvSpPr>
            <a:spLocks noChangeShapeType="1"/>
          </p:cNvSpPr>
          <p:nvPr/>
        </p:nvSpPr>
        <p:spPr bwMode="auto">
          <a:xfrm>
            <a:off x="9094788" y="1393826"/>
            <a:ext cx="0" cy="377825"/>
          </a:xfrm>
          <a:prstGeom prst="line">
            <a:avLst/>
          </a:prstGeom>
          <a:noFill/>
          <a:ln w="952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71" name="Text Box 71"/>
          <p:cNvSpPr txBox="1">
            <a:spLocks noChangeArrowheads="1"/>
          </p:cNvSpPr>
          <p:nvPr/>
        </p:nvSpPr>
        <p:spPr bwMode="auto">
          <a:xfrm>
            <a:off x="8644971" y="828675"/>
            <a:ext cx="90281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TW" sz="1400">
                <a:solidFill>
                  <a:schemeClr val="accent2"/>
                </a:solidFill>
                <a:ea typeface="新細明體" panose="02020500000000000000" pitchFamily="18" charset="-120"/>
              </a:rPr>
              <a:t>612</a:t>
            </a:r>
          </a:p>
          <a:p>
            <a:pPr algn="ctr"/>
            <a:r>
              <a:rPr lang="zh-TW" altLang="en-US" sz="1400">
                <a:solidFill>
                  <a:schemeClr val="accent2"/>
                </a:solidFill>
              </a:rPr>
              <a:t>尼尼微陷</a:t>
            </a:r>
          </a:p>
        </p:txBody>
      </p:sp>
      <p:sp>
        <p:nvSpPr>
          <p:cNvPr id="51272" name="Rectangle 72" descr="blue-marble4"/>
          <p:cNvSpPr>
            <a:spLocks noChangeArrowheads="1"/>
          </p:cNvSpPr>
          <p:nvPr/>
        </p:nvSpPr>
        <p:spPr bwMode="auto">
          <a:xfrm>
            <a:off x="9131301" y="4095751"/>
            <a:ext cx="231775" cy="131763"/>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73" name="Text Box 73"/>
          <p:cNvSpPr txBox="1">
            <a:spLocks noChangeArrowheads="1"/>
          </p:cNvSpPr>
          <p:nvPr/>
        </p:nvSpPr>
        <p:spPr bwMode="auto">
          <a:xfrm>
            <a:off x="7994650" y="1963739"/>
            <a:ext cx="793750" cy="63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spcAft>
                <a:spcPct val="20000"/>
              </a:spcAft>
            </a:pPr>
            <a:r>
              <a:rPr lang="zh-TW" altLang="en-US" sz="1600">
                <a:solidFill>
                  <a:srgbClr val="CC0000"/>
                </a:solidFill>
              </a:rPr>
              <a:t>新巴比</a:t>
            </a:r>
          </a:p>
          <a:p>
            <a:pPr algn="r">
              <a:spcAft>
                <a:spcPct val="20000"/>
              </a:spcAft>
            </a:pPr>
            <a:r>
              <a:rPr lang="zh-TW" altLang="en-US" sz="1600">
                <a:solidFill>
                  <a:srgbClr val="CC0000"/>
                </a:solidFill>
              </a:rPr>
              <a:t>倫帝國</a:t>
            </a:r>
          </a:p>
        </p:txBody>
      </p:sp>
      <p:sp>
        <p:nvSpPr>
          <p:cNvPr id="51276" name="Line 76"/>
          <p:cNvSpPr>
            <a:spLocks noChangeShapeType="1"/>
          </p:cNvSpPr>
          <p:nvPr/>
        </p:nvSpPr>
        <p:spPr bwMode="auto">
          <a:xfrm flipV="1">
            <a:off x="9128125" y="3021014"/>
            <a:ext cx="0" cy="1074737"/>
          </a:xfrm>
          <a:prstGeom prst="line">
            <a:avLst/>
          </a:prstGeom>
          <a:noFill/>
          <a:ln w="9525">
            <a:solidFill>
              <a:schemeClr val="bg2"/>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77" name="Line 77"/>
          <p:cNvSpPr>
            <a:spLocks noChangeShapeType="1"/>
          </p:cNvSpPr>
          <p:nvPr/>
        </p:nvSpPr>
        <p:spPr bwMode="auto">
          <a:xfrm flipV="1">
            <a:off x="9361488" y="3017839"/>
            <a:ext cx="0" cy="1074737"/>
          </a:xfrm>
          <a:prstGeom prst="line">
            <a:avLst/>
          </a:prstGeom>
          <a:noFill/>
          <a:ln w="9525">
            <a:solidFill>
              <a:schemeClr val="bg2"/>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78" name="Line 78"/>
          <p:cNvSpPr>
            <a:spLocks noChangeShapeType="1"/>
          </p:cNvSpPr>
          <p:nvPr/>
        </p:nvSpPr>
        <p:spPr bwMode="auto">
          <a:xfrm>
            <a:off x="9096375" y="1778001"/>
            <a:ext cx="0" cy="1019175"/>
          </a:xfrm>
          <a:prstGeom prst="line">
            <a:avLst/>
          </a:prstGeom>
          <a:noFill/>
          <a:ln w="9525">
            <a:solidFill>
              <a:schemeClr val="bg2"/>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51284" name="Group 84"/>
          <p:cNvGrpSpPr>
            <a:grpSpLocks/>
          </p:cNvGrpSpPr>
          <p:nvPr/>
        </p:nvGrpSpPr>
        <p:grpSpPr bwMode="auto">
          <a:xfrm>
            <a:off x="8778876" y="2112964"/>
            <a:ext cx="1382713" cy="401637"/>
            <a:chOff x="4570" y="1331"/>
            <a:chExt cx="871" cy="253"/>
          </a:xfrm>
        </p:grpSpPr>
        <p:sp>
          <p:nvSpPr>
            <p:cNvPr id="51279" name="Rectangle 79"/>
            <p:cNvSpPr>
              <a:spLocks noChangeArrowheads="1"/>
            </p:cNvSpPr>
            <p:nvPr/>
          </p:nvSpPr>
          <p:spPr bwMode="auto">
            <a:xfrm>
              <a:off x="4570" y="1331"/>
              <a:ext cx="288" cy="253"/>
            </a:xfrm>
            <a:prstGeom prst="rect">
              <a:avLst/>
            </a:prstGeom>
            <a:solidFill>
              <a:srgbClr val="CC99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1000"/>
                <a:t>尼布</a:t>
              </a:r>
            </a:p>
            <a:p>
              <a:pPr algn="ctr"/>
              <a:r>
                <a:rPr lang="zh-TW" altLang="en-US" sz="1000"/>
                <a:t>普拉撒</a:t>
              </a:r>
            </a:p>
          </p:txBody>
        </p:sp>
        <p:sp>
          <p:nvSpPr>
            <p:cNvPr id="51280" name="Rectangle 80"/>
            <p:cNvSpPr>
              <a:spLocks noChangeArrowheads="1"/>
            </p:cNvSpPr>
            <p:nvPr/>
          </p:nvSpPr>
          <p:spPr bwMode="auto">
            <a:xfrm>
              <a:off x="4859" y="1331"/>
              <a:ext cx="582" cy="253"/>
            </a:xfrm>
            <a:prstGeom prst="rect">
              <a:avLst/>
            </a:prstGeom>
            <a:solidFill>
              <a:srgbClr val="FFFF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1200"/>
                <a:t>尼布甲尼撒</a:t>
              </a:r>
            </a:p>
          </p:txBody>
        </p:sp>
      </p:grpSp>
      <p:sp>
        <p:nvSpPr>
          <p:cNvPr id="51281" name="AutoShape 81" descr="Stationery"/>
          <p:cNvSpPr>
            <a:spLocks noChangeArrowheads="1"/>
          </p:cNvSpPr>
          <p:nvPr/>
        </p:nvSpPr>
        <p:spPr bwMode="auto">
          <a:xfrm>
            <a:off x="1895475" y="334964"/>
            <a:ext cx="3187700" cy="619125"/>
          </a:xfrm>
          <a:prstGeom prst="plaque">
            <a:avLst>
              <a:gd name="adj" fmla="val 16667"/>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TW" altLang="en-US" sz="2200"/>
              <a:t>南北國的列王與先知</a:t>
            </a:r>
          </a:p>
        </p:txBody>
      </p:sp>
    </p:spTree>
    <p:extLst>
      <p:ext uri="{BB962C8B-B14F-4D97-AF65-F5344CB8AC3E}">
        <p14:creationId xmlns:p14="http://schemas.microsoft.com/office/powerpoint/2010/main" val="42847714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51284"/>
                                        </p:tgtEl>
                                        <p:attrNameLst>
                                          <p:attrName>style.visibility</p:attrName>
                                        </p:attrNameLst>
                                      </p:cBhvr>
                                      <p:to>
                                        <p:strVal val="visible"/>
                                      </p:to>
                                    </p:set>
                                    <p:animEffect transition="in" filter="wipe(left)">
                                      <p:cBhvr>
                                        <p:cTn id="7" dur="500"/>
                                        <p:tgtEl>
                                          <p:spTgt spid="5128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1271"/>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1270"/>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512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70" grpId="0" animBg="1"/>
      <p:bldP spid="51271" grpId="0"/>
      <p:bldP spid="5127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45465185"/>
              </p:ext>
            </p:extLst>
          </p:nvPr>
        </p:nvGraphicFramePr>
        <p:xfrm>
          <a:off x="321277" y="123568"/>
          <a:ext cx="11738916" cy="6474940"/>
        </p:xfrm>
        <a:graphic>
          <a:graphicData uri="http://schemas.openxmlformats.org/drawingml/2006/table">
            <a:tbl>
              <a:tblPr firstRow="1" firstCol="1" bandRow="1">
                <a:tableStyleId>{5C22544A-7EE6-4342-B048-85BDC9FD1C3A}</a:tableStyleId>
              </a:tblPr>
              <a:tblGrid>
                <a:gridCol w="2566664"/>
                <a:gridCol w="2293063"/>
                <a:gridCol w="2293063"/>
                <a:gridCol w="2293063"/>
                <a:gridCol w="2293063"/>
              </a:tblGrid>
              <a:tr h="1178439">
                <a:tc>
                  <a:txBody>
                    <a:bodyPr/>
                    <a:lstStyle/>
                    <a:p>
                      <a:pPr>
                        <a:lnSpc>
                          <a:spcPct val="107000"/>
                        </a:lnSpc>
                        <a:spcBef>
                          <a:spcPts val="1200"/>
                        </a:spcBef>
                        <a:spcAft>
                          <a:spcPts val="1200"/>
                        </a:spcAft>
                      </a:pPr>
                      <a:r>
                        <a:rPr lang="zh-TW" sz="2000" b="1" u="none" strike="noStrike" dirty="0">
                          <a:solidFill>
                            <a:schemeClr val="tx1"/>
                          </a:solidFill>
                          <a:effectLst/>
                          <a:hlinkClick r:id="rId2" tooltip="約西亞"/>
                        </a:rPr>
                        <a:t>約西亞</a:t>
                      </a:r>
                      <a:endParaRPr lang="en-US" sz="2000" b="1" dirty="0">
                        <a:solidFill>
                          <a:schemeClr val="tx1"/>
                        </a:solidFill>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en-US" sz="2000" b="1" dirty="0">
                          <a:effectLst/>
                        </a:rPr>
                        <a:t>31</a:t>
                      </a:r>
                      <a:r>
                        <a:rPr lang="zh-TW" sz="2000" b="1" dirty="0">
                          <a:effectLst/>
                        </a:rPr>
                        <a:t>年</a:t>
                      </a:r>
                      <a:endParaRPr lang="en-US" sz="2000" b="1" dirty="0">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a:effectLst/>
                        </a:rPr>
                        <a:t>公元前</a:t>
                      </a:r>
                      <a:r>
                        <a:rPr lang="en-US" sz="2000" b="1">
                          <a:effectLst/>
                        </a:rPr>
                        <a:t>640</a:t>
                      </a:r>
                      <a:r>
                        <a:rPr lang="zh-TW" sz="2000" b="1">
                          <a:effectLst/>
                        </a:rPr>
                        <a:t>年至前</a:t>
                      </a:r>
                      <a:r>
                        <a:rPr lang="en-US" sz="2000" b="1">
                          <a:effectLst/>
                        </a:rPr>
                        <a:t>609</a:t>
                      </a:r>
                      <a:r>
                        <a:rPr lang="zh-TW" sz="2000" b="1">
                          <a:effectLst/>
                        </a:rPr>
                        <a:t>年</a:t>
                      </a:r>
                      <a:endParaRPr lang="en-US" sz="2000" b="1">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a:effectLst/>
                        </a:rPr>
                        <a:t>王下</a:t>
                      </a:r>
                      <a:r>
                        <a:rPr lang="en-US" sz="2000" b="1">
                          <a:effectLst/>
                        </a:rPr>
                        <a:t>22:1; </a:t>
                      </a:r>
                      <a:r>
                        <a:rPr lang="zh-TW" sz="2000" b="1">
                          <a:effectLst/>
                        </a:rPr>
                        <a:t>代下</a:t>
                      </a:r>
                      <a:r>
                        <a:rPr lang="en-US" sz="2000" b="1">
                          <a:effectLst/>
                        </a:rPr>
                        <a:t>34:1</a:t>
                      </a:r>
                      <a:endParaRPr lang="en-US" sz="2000" b="1">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a:effectLst/>
                        </a:rPr>
                        <a:t>亞們之子</a:t>
                      </a:r>
                      <a:endParaRPr lang="en-US" sz="2000" b="1">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r>
              <a:tr h="1178439">
                <a:tc>
                  <a:txBody>
                    <a:bodyPr/>
                    <a:lstStyle/>
                    <a:p>
                      <a:pPr>
                        <a:lnSpc>
                          <a:spcPct val="107000"/>
                        </a:lnSpc>
                        <a:spcBef>
                          <a:spcPts val="1200"/>
                        </a:spcBef>
                        <a:spcAft>
                          <a:spcPts val="1200"/>
                        </a:spcAft>
                      </a:pPr>
                      <a:r>
                        <a:rPr lang="zh-TW" sz="2000" b="1" u="none" strike="noStrike" dirty="0">
                          <a:effectLst/>
                          <a:hlinkClick r:id="rId3" tooltip="約哈斯 (猶大)"/>
                        </a:rPr>
                        <a:t>約哈斯</a:t>
                      </a:r>
                      <a:endParaRPr lang="en-US" sz="2000" b="1" dirty="0">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en-US" sz="2000" b="1" dirty="0">
                          <a:effectLst/>
                        </a:rPr>
                        <a:t>3</a:t>
                      </a:r>
                      <a:r>
                        <a:rPr lang="zh-TW" sz="2000" b="1" dirty="0">
                          <a:effectLst/>
                        </a:rPr>
                        <a:t>個月</a:t>
                      </a:r>
                      <a:endParaRPr lang="en-US" sz="2000" b="1" dirty="0">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dirty="0">
                          <a:effectLst/>
                        </a:rPr>
                        <a:t>公元前</a:t>
                      </a:r>
                      <a:r>
                        <a:rPr lang="en-US" sz="2000" b="1" dirty="0">
                          <a:effectLst/>
                        </a:rPr>
                        <a:t>609</a:t>
                      </a:r>
                      <a:r>
                        <a:rPr lang="zh-TW" sz="2000" b="1" dirty="0">
                          <a:effectLst/>
                        </a:rPr>
                        <a:t>年至前</a:t>
                      </a:r>
                      <a:r>
                        <a:rPr lang="en-US" sz="2000" b="1" dirty="0">
                          <a:effectLst/>
                        </a:rPr>
                        <a:t>609</a:t>
                      </a:r>
                      <a:r>
                        <a:rPr lang="zh-TW" sz="2000" b="1" dirty="0">
                          <a:effectLst/>
                        </a:rPr>
                        <a:t>年</a:t>
                      </a:r>
                      <a:endParaRPr lang="en-US" sz="2000" b="1" dirty="0">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a:effectLst/>
                        </a:rPr>
                        <a:t>王下</a:t>
                      </a:r>
                      <a:r>
                        <a:rPr lang="en-US" sz="2000" b="1">
                          <a:effectLst/>
                        </a:rPr>
                        <a:t>23:31; </a:t>
                      </a:r>
                      <a:r>
                        <a:rPr lang="zh-TW" sz="2000" b="1">
                          <a:effectLst/>
                        </a:rPr>
                        <a:t>代下</a:t>
                      </a:r>
                      <a:r>
                        <a:rPr lang="en-US" sz="2000" b="1">
                          <a:effectLst/>
                        </a:rPr>
                        <a:t>36:1</a:t>
                      </a:r>
                      <a:endParaRPr lang="en-US" sz="2000" b="1">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a:effectLst/>
                        </a:rPr>
                        <a:t>約西亞之子</a:t>
                      </a:r>
                      <a:endParaRPr lang="en-US" sz="2000" b="1">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r>
              <a:tr h="1178439">
                <a:tc>
                  <a:txBody>
                    <a:bodyPr/>
                    <a:lstStyle/>
                    <a:p>
                      <a:pPr>
                        <a:lnSpc>
                          <a:spcPct val="107000"/>
                        </a:lnSpc>
                        <a:spcBef>
                          <a:spcPts val="1200"/>
                        </a:spcBef>
                        <a:spcAft>
                          <a:spcPts val="1200"/>
                        </a:spcAft>
                      </a:pPr>
                      <a:r>
                        <a:rPr lang="zh-TW" sz="2000" b="1" u="none" strike="noStrike" dirty="0">
                          <a:effectLst/>
                          <a:hlinkClick r:id="rId4" tooltip="約雅敬"/>
                        </a:rPr>
                        <a:t>約雅敬</a:t>
                      </a:r>
                      <a:endParaRPr lang="en-US" sz="2000" b="1" dirty="0">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en-US" sz="2000" b="1">
                          <a:effectLst/>
                        </a:rPr>
                        <a:t>11</a:t>
                      </a:r>
                      <a:r>
                        <a:rPr lang="zh-TW" sz="2000" b="1">
                          <a:effectLst/>
                        </a:rPr>
                        <a:t>年</a:t>
                      </a:r>
                      <a:endParaRPr lang="en-US" sz="2000" b="1">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dirty="0">
                          <a:effectLst/>
                        </a:rPr>
                        <a:t>公元前</a:t>
                      </a:r>
                      <a:r>
                        <a:rPr lang="en-US" sz="2000" b="1" dirty="0">
                          <a:effectLst/>
                        </a:rPr>
                        <a:t>609</a:t>
                      </a:r>
                      <a:r>
                        <a:rPr lang="zh-TW" sz="2000" b="1" dirty="0">
                          <a:effectLst/>
                        </a:rPr>
                        <a:t>年至前</a:t>
                      </a:r>
                      <a:r>
                        <a:rPr lang="en-US" sz="2000" b="1" dirty="0">
                          <a:effectLst/>
                        </a:rPr>
                        <a:t>598</a:t>
                      </a:r>
                      <a:r>
                        <a:rPr lang="zh-TW" sz="2000" b="1" dirty="0">
                          <a:effectLst/>
                        </a:rPr>
                        <a:t>年</a:t>
                      </a:r>
                      <a:endParaRPr lang="en-US" sz="2000" b="1" dirty="0">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dirty="0">
                          <a:effectLst/>
                        </a:rPr>
                        <a:t>王下</a:t>
                      </a:r>
                      <a:r>
                        <a:rPr lang="en-US" sz="2000" b="1" dirty="0">
                          <a:effectLst/>
                        </a:rPr>
                        <a:t>23:36; </a:t>
                      </a:r>
                      <a:r>
                        <a:rPr lang="zh-TW" sz="2000" b="1" dirty="0">
                          <a:effectLst/>
                        </a:rPr>
                        <a:t>代下</a:t>
                      </a:r>
                      <a:r>
                        <a:rPr lang="en-US" sz="2000" b="1" dirty="0">
                          <a:effectLst/>
                        </a:rPr>
                        <a:t>36:5</a:t>
                      </a:r>
                      <a:endParaRPr lang="en-US" sz="2000" b="1" dirty="0">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a:effectLst/>
                        </a:rPr>
                        <a:t>約西亞之子</a:t>
                      </a:r>
                      <a:endParaRPr lang="en-US" sz="2000" b="1">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r>
              <a:tr h="1178439">
                <a:tc>
                  <a:txBody>
                    <a:bodyPr/>
                    <a:lstStyle/>
                    <a:p>
                      <a:pPr>
                        <a:lnSpc>
                          <a:spcPct val="107000"/>
                        </a:lnSpc>
                        <a:spcBef>
                          <a:spcPts val="1200"/>
                        </a:spcBef>
                        <a:spcAft>
                          <a:spcPts val="1200"/>
                        </a:spcAft>
                      </a:pPr>
                      <a:r>
                        <a:rPr lang="zh-TW" sz="2000" b="1" u="none" strike="noStrike">
                          <a:effectLst/>
                          <a:hlinkClick r:id="rId5" tooltip="約雅斤"/>
                        </a:rPr>
                        <a:t>約雅斤</a:t>
                      </a:r>
                      <a:endParaRPr lang="en-US" sz="2000" b="1">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en-US" sz="2000" b="1">
                          <a:effectLst/>
                        </a:rPr>
                        <a:t>3</a:t>
                      </a:r>
                      <a:r>
                        <a:rPr lang="zh-TW" sz="2000" b="1">
                          <a:effectLst/>
                        </a:rPr>
                        <a:t>個月</a:t>
                      </a:r>
                      <a:endParaRPr lang="en-US" sz="2000" b="1">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dirty="0">
                          <a:effectLst/>
                        </a:rPr>
                        <a:t>公元前</a:t>
                      </a:r>
                      <a:r>
                        <a:rPr lang="en-US" sz="2000" b="1" dirty="0">
                          <a:effectLst/>
                        </a:rPr>
                        <a:t>598</a:t>
                      </a:r>
                      <a:r>
                        <a:rPr lang="zh-TW" sz="2000" b="1" dirty="0">
                          <a:effectLst/>
                        </a:rPr>
                        <a:t>年至前</a:t>
                      </a:r>
                      <a:r>
                        <a:rPr lang="en-US" sz="2000" b="1" dirty="0">
                          <a:effectLst/>
                        </a:rPr>
                        <a:t>598</a:t>
                      </a:r>
                      <a:r>
                        <a:rPr lang="zh-TW" sz="2000" b="1" dirty="0">
                          <a:effectLst/>
                        </a:rPr>
                        <a:t>年</a:t>
                      </a:r>
                      <a:endParaRPr lang="en-US" sz="2000" b="1" dirty="0">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dirty="0">
                          <a:effectLst/>
                        </a:rPr>
                        <a:t>王下</a:t>
                      </a:r>
                      <a:r>
                        <a:rPr lang="en-US" sz="2000" b="1" dirty="0">
                          <a:effectLst/>
                        </a:rPr>
                        <a:t>24:8; </a:t>
                      </a:r>
                      <a:r>
                        <a:rPr lang="zh-TW" sz="2000" b="1" dirty="0">
                          <a:effectLst/>
                        </a:rPr>
                        <a:t>代下</a:t>
                      </a:r>
                      <a:r>
                        <a:rPr lang="en-US" sz="2000" b="1" dirty="0">
                          <a:effectLst/>
                        </a:rPr>
                        <a:t>36:9</a:t>
                      </a:r>
                      <a:endParaRPr lang="en-US" sz="2000" b="1" dirty="0">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dirty="0">
                          <a:effectLst/>
                        </a:rPr>
                        <a:t>約雅敬之子</a:t>
                      </a:r>
                      <a:endParaRPr lang="en-US" sz="2000" b="1" dirty="0">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r>
              <a:tr h="1761184">
                <a:tc>
                  <a:txBody>
                    <a:bodyPr/>
                    <a:lstStyle/>
                    <a:p>
                      <a:pPr>
                        <a:lnSpc>
                          <a:spcPct val="107000"/>
                        </a:lnSpc>
                        <a:spcBef>
                          <a:spcPts val="1200"/>
                        </a:spcBef>
                        <a:spcAft>
                          <a:spcPts val="1200"/>
                        </a:spcAft>
                      </a:pPr>
                      <a:r>
                        <a:rPr lang="zh-TW" sz="2000" b="1" u="none" strike="noStrike">
                          <a:effectLst/>
                          <a:hlinkClick r:id="rId6" tooltip="西底家"/>
                        </a:rPr>
                        <a:t>西底家</a:t>
                      </a:r>
                      <a:endParaRPr lang="en-US" sz="2000" b="1">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en-US" sz="2000" b="1">
                          <a:effectLst/>
                        </a:rPr>
                        <a:t>11</a:t>
                      </a:r>
                      <a:r>
                        <a:rPr lang="zh-TW" sz="2000" b="1">
                          <a:effectLst/>
                        </a:rPr>
                        <a:t>年</a:t>
                      </a:r>
                      <a:endParaRPr lang="en-US" sz="2000" b="1">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a:effectLst/>
                        </a:rPr>
                        <a:t>公元前</a:t>
                      </a:r>
                      <a:r>
                        <a:rPr lang="en-US" sz="2000" b="1">
                          <a:effectLst/>
                        </a:rPr>
                        <a:t>598</a:t>
                      </a:r>
                      <a:r>
                        <a:rPr lang="zh-TW" sz="2000" b="1">
                          <a:effectLst/>
                        </a:rPr>
                        <a:t>年至前</a:t>
                      </a:r>
                      <a:r>
                        <a:rPr lang="en-US" sz="2000" b="1">
                          <a:effectLst/>
                        </a:rPr>
                        <a:t>587</a:t>
                      </a:r>
                      <a:r>
                        <a:rPr lang="zh-TW" sz="2000" b="1">
                          <a:effectLst/>
                        </a:rPr>
                        <a:t>年</a:t>
                      </a:r>
                      <a:endParaRPr lang="en-US" sz="2000" b="1">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dirty="0">
                          <a:effectLst/>
                        </a:rPr>
                        <a:t>王下</a:t>
                      </a:r>
                      <a:r>
                        <a:rPr lang="en-US" sz="2000" b="1" dirty="0">
                          <a:effectLst/>
                        </a:rPr>
                        <a:t>24:18; </a:t>
                      </a:r>
                      <a:r>
                        <a:rPr lang="zh-TW" sz="2000" b="1" dirty="0">
                          <a:effectLst/>
                        </a:rPr>
                        <a:t>代下</a:t>
                      </a:r>
                      <a:r>
                        <a:rPr lang="en-US" sz="2000" b="1" dirty="0">
                          <a:effectLst/>
                        </a:rPr>
                        <a:t>36:11</a:t>
                      </a:r>
                      <a:endParaRPr lang="en-US" sz="2000" b="1" dirty="0">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c>
                  <a:txBody>
                    <a:bodyPr/>
                    <a:lstStyle/>
                    <a:p>
                      <a:pPr>
                        <a:lnSpc>
                          <a:spcPct val="107000"/>
                        </a:lnSpc>
                        <a:spcBef>
                          <a:spcPts val="1200"/>
                        </a:spcBef>
                        <a:spcAft>
                          <a:spcPts val="1200"/>
                        </a:spcAft>
                      </a:pPr>
                      <a:r>
                        <a:rPr lang="zh-TW" sz="2000" b="1" dirty="0">
                          <a:effectLst/>
                        </a:rPr>
                        <a:t>約雅斤之叔，</a:t>
                      </a:r>
                      <a:endParaRPr lang="en-US" sz="2000" b="1" dirty="0">
                        <a:effectLst/>
                        <a:latin typeface="Calibri" panose="020F0502020204030204" pitchFamily="34" charset="0"/>
                        <a:ea typeface="PMingLiU" panose="02020500000000000000" pitchFamily="18" charset="-120"/>
                        <a:cs typeface="Times New Roman" panose="02020603050405020304" pitchFamily="18" charset="0"/>
                      </a:endParaRPr>
                    </a:p>
                  </a:txBody>
                  <a:tcPr marL="60960" marR="60960" marT="30480" marB="30480" anchor="ctr"/>
                </a:tc>
              </a:tr>
            </a:tbl>
          </a:graphicData>
        </a:graphic>
      </p:graphicFrame>
    </p:spTree>
    <p:extLst>
      <p:ext uri="{BB962C8B-B14F-4D97-AF65-F5344CB8AC3E}">
        <p14:creationId xmlns:p14="http://schemas.microsoft.com/office/powerpoint/2010/main" val="4194189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6" name="Picture 6" descr="Babylonia3"/>
          <p:cNvPicPr>
            <a:picLocks noChangeAspect="1" noChangeArrowheads="1"/>
          </p:cNvPicPr>
          <p:nvPr/>
        </p:nvPicPr>
        <p:blipFill>
          <a:blip r:embed="rId2">
            <a:extLst>
              <a:ext uri="{28A0092B-C50C-407E-A947-70E740481C1C}">
                <a14:useLocalDpi xmlns:a14="http://schemas.microsoft.com/office/drawing/2010/main" val="0"/>
              </a:ext>
            </a:extLst>
          </a:blip>
          <a:srcRect b="79"/>
          <a:stretch>
            <a:fillRect/>
          </a:stretch>
        </p:blipFill>
        <p:spPr bwMode="auto">
          <a:xfrm>
            <a:off x="1600200" y="465139"/>
            <a:ext cx="9067800" cy="58896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46088" name="AutoShape 8"/>
          <p:cNvSpPr>
            <a:spLocks noChangeArrowheads="1"/>
          </p:cNvSpPr>
          <p:nvPr/>
        </p:nvSpPr>
        <p:spPr bwMode="auto">
          <a:xfrm>
            <a:off x="6242051" y="4633914"/>
            <a:ext cx="1096963" cy="585787"/>
          </a:xfrm>
          <a:prstGeom prst="wedgeRectCallout">
            <a:avLst>
              <a:gd name="adj1" fmla="val 81546"/>
              <a:gd name="adj2" fmla="val -28861"/>
            </a:avLst>
          </a:prstGeom>
          <a:solidFill>
            <a:srgbClr val="0033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TW" altLang="en-US" sz="2200">
                <a:solidFill>
                  <a:schemeClr val="bg1"/>
                </a:solidFill>
              </a:rPr>
              <a:t>巴比倫</a:t>
            </a:r>
          </a:p>
        </p:txBody>
      </p:sp>
      <p:sp>
        <p:nvSpPr>
          <p:cNvPr id="46089" name="AutoShape 9"/>
          <p:cNvSpPr>
            <a:spLocks noChangeArrowheads="1"/>
          </p:cNvSpPr>
          <p:nvPr/>
        </p:nvSpPr>
        <p:spPr bwMode="auto">
          <a:xfrm>
            <a:off x="7559676" y="2549525"/>
            <a:ext cx="1096963" cy="585788"/>
          </a:xfrm>
          <a:prstGeom prst="wedgeRectCallout">
            <a:avLst>
              <a:gd name="adj1" fmla="val -75759"/>
              <a:gd name="adj2" fmla="val 36991"/>
            </a:avLst>
          </a:prstGeom>
          <a:solidFill>
            <a:srgbClr val="0033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TW" altLang="en-US" sz="2200">
                <a:solidFill>
                  <a:schemeClr val="bg1"/>
                </a:solidFill>
              </a:rPr>
              <a:t>尼尼微</a:t>
            </a:r>
          </a:p>
        </p:txBody>
      </p:sp>
      <p:sp>
        <p:nvSpPr>
          <p:cNvPr id="46090" name="AutoShape 10"/>
          <p:cNvSpPr>
            <a:spLocks noChangeArrowheads="1"/>
          </p:cNvSpPr>
          <p:nvPr/>
        </p:nvSpPr>
        <p:spPr bwMode="auto">
          <a:xfrm>
            <a:off x="2876550" y="4706939"/>
            <a:ext cx="1316038" cy="585787"/>
          </a:xfrm>
          <a:prstGeom prst="wedgeRectCallout">
            <a:avLst>
              <a:gd name="adj1" fmla="val 74847"/>
              <a:gd name="adj2" fmla="val 23713"/>
            </a:avLst>
          </a:prstGeom>
          <a:solidFill>
            <a:srgbClr val="0033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TW" altLang="en-US" sz="2200">
                <a:solidFill>
                  <a:schemeClr val="bg1"/>
                </a:solidFill>
              </a:rPr>
              <a:t>耶路撒冷</a:t>
            </a:r>
          </a:p>
        </p:txBody>
      </p:sp>
      <p:sp>
        <p:nvSpPr>
          <p:cNvPr id="46091" name="AutoShape 11"/>
          <p:cNvSpPr>
            <a:spLocks noChangeArrowheads="1"/>
          </p:cNvSpPr>
          <p:nvPr/>
        </p:nvSpPr>
        <p:spPr bwMode="auto">
          <a:xfrm>
            <a:off x="5364163" y="2001839"/>
            <a:ext cx="804862" cy="585787"/>
          </a:xfrm>
          <a:prstGeom prst="wedgeRectCallout">
            <a:avLst>
              <a:gd name="adj1" fmla="val 24755"/>
              <a:gd name="adj2" fmla="val 85500"/>
            </a:avLst>
          </a:prstGeom>
          <a:solidFill>
            <a:srgbClr val="003366"/>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TW" altLang="en-US" sz="2200">
                <a:solidFill>
                  <a:schemeClr val="bg1"/>
                </a:solidFill>
              </a:rPr>
              <a:t>哈蘭</a:t>
            </a:r>
          </a:p>
        </p:txBody>
      </p:sp>
    </p:spTree>
    <p:extLst>
      <p:ext uri="{BB962C8B-B14F-4D97-AF65-F5344CB8AC3E}">
        <p14:creationId xmlns:p14="http://schemas.microsoft.com/office/powerpoint/2010/main" val="41404167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08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08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09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0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8" grpId="0" animBg="1"/>
      <p:bldP spid="46089" grpId="0" animBg="1"/>
      <p:bldP spid="46090" grpId="0" animBg="1"/>
      <p:bldP spid="4609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5240"/>
            <a:ext cx="12192000" cy="6827520"/>
          </a:xfrm>
          <a:prstGeom prst="rect">
            <a:avLst/>
          </a:prstGeom>
        </p:spPr>
      </p:pic>
      <p:sp>
        <p:nvSpPr>
          <p:cNvPr id="3" name="Content Placeholder 2"/>
          <p:cNvSpPr>
            <a:spLocks noGrp="1"/>
          </p:cNvSpPr>
          <p:nvPr>
            <p:ph idx="1"/>
          </p:nvPr>
        </p:nvSpPr>
        <p:spPr>
          <a:xfrm>
            <a:off x="101600" y="395416"/>
            <a:ext cx="11976100" cy="6598508"/>
          </a:xfrm>
        </p:spPr>
        <p:txBody>
          <a:bodyPr>
            <a:normAutofit fontScale="62500" lnSpcReduction="20000"/>
          </a:bodyPr>
          <a:lstStyle/>
          <a:p>
            <a:pPr marL="0" indent="0" fontAlgn="base">
              <a:lnSpc>
                <a:spcPct val="160000"/>
              </a:lnSpc>
              <a:buNone/>
            </a:pPr>
            <a:r>
              <a:rPr lang="zh-TW" altLang="en-US" sz="5100" b="1" dirty="0" smtClean="0">
                <a:latin typeface="Microsoft JhengHei" panose="020B0604030504040204" pitchFamily="34" charset="-120"/>
                <a:ea typeface="Microsoft JhengHei" panose="020B0604030504040204" pitchFamily="34" charset="-120"/>
              </a:rPr>
              <a:t>三、</a:t>
            </a:r>
            <a:r>
              <a:rPr lang="zh-TW" altLang="en-US" sz="5100" b="1" dirty="0">
                <a:latin typeface="Microsoft JhengHei" panose="020B0604030504040204" pitchFamily="34" charset="-120"/>
                <a:ea typeface="Microsoft JhengHei" panose="020B0604030504040204" pitchFamily="34" charset="-120"/>
              </a:rPr>
              <a:t>本書信</a:t>
            </a:r>
            <a:r>
              <a:rPr lang="zh-TW" altLang="en-US" sz="5100" b="1" dirty="0" smtClean="0">
                <a:latin typeface="Microsoft JhengHei" panose="020B0604030504040204" pitchFamily="34" charset="-120"/>
                <a:ea typeface="Microsoft JhengHei" panose="020B0604030504040204" pitchFamily="34" charset="-120"/>
              </a:rPr>
              <a:t>息</a:t>
            </a:r>
            <a:endParaRPr lang="en-US" altLang="zh-TW" sz="5100" b="1" dirty="0" smtClean="0">
              <a:latin typeface="Microsoft JhengHei" panose="020B0604030504040204" pitchFamily="34" charset="-120"/>
              <a:ea typeface="Microsoft JhengHei" panose="020B0604030504040204" pitchFamily="34" charset="-120"/>
            </a:endParaRPr>
          </a:p>
          <a:p>
            <a:pPr marL="0" indent="0" fontAlgn="base">
              <a:lnSpc>
                <a:spcPct val="160000"/>
              </a:lnSpc>
              <a:buNone/>
            </a:pPr>
            <a:r>
              <a:rPr lang="zh-TW" altLang="en-US" sz="4400" b="1" dirty="0" smtClean="0">
                <a:latin typeface="Microsoft JhengHei" panose="020B0604030504040204" pitchFamily="34" charset="-120"/>
                <a:ea typeface="Microsoft JhengHei" panose="020B0604030504040204" pitchFamily="34" charset="-120"/>
              </a:rPr>
              <a:t>在本書第一章中，先知已把全書的主要內容顯明出來。先知有兩項重大疑難：（</a:t>
            </a:r>
            <a:r>
              <a:rPr lang="en-US" sz="4400" b="1" dirty="0" smtClean="0">
                <a:latin typeface="Microsoft JhengHei" panose="020B0604030504040204" pitchFamily="34" charset="-120"/>
                <a:ea typeface="Microsoft JhengHei" panose="020B0604030504040204" pitchFamily="34" charset="-120"/>
              </a:rPr>
              <a:t>1</a:t>
            </a:r>
            <a:r>
              <a:rPr lang="zh-TW" altLang="en-US" sz="4400" b="1" dirty="0" smtClean="0">
                <a:latin typeface="Microsoft JhengHei" panose="020B0604030504040204" pitchFamily="34" charset="-120"/>
                <a:ea typeface="Microsoft JhengHei" panose="020B0604030504040204" pitchFamily="34" charset="-120"/>
              </a:rPr>
              <a:t>）神既是公義聖潔的， 怎能不理會強暴奸惡的事呢？這問題先知在一</a:t>
            </a:r>
            <a:r>
              <a:rPr lang="en-US" sz="4400" b="1" dirty="0" smtClean="0">
                <a:latin typeface="Microsoft JhengHei" panose="020B0604030504040204" pitchFamily="34" charset="-120"/>
                <a:ea typeface="Microsoft JhengHei" panose="020B0604030504040204" pitchFamily="34" charset="-120"/>
              </a:rPr>
              <a:t> l~4 </a:t>
            </a:r>
            <a:r>
              <a:rPr lang="zh-TW" altLang="en-US" sz="4400" b="1" dirty="0" smtClean="0">
                <a:latin typeface="Microsoft JhengHei" panose="020B0604030504040204" pitchFamily="34" charset="-120"/>
                <a:ea typeface="Microsoft JhengHei" panose="020B0604030504040204" pitchFamily="34" charset="-120"/>
              </a:rPr>
              <a:t>提出，而一</a:t>
            </a:r>
            <a:r>
              <a:rPr lang="en-US" sz="4400" b="1" dirty="0" smtClean="0">
                <a:latin typeface="Microsoft JhengHei" panose="020B0604030504040204" pitchFamily="34" charset="-120"/>
                <a:ea typeface="Microsoft JhengHei" panose="020B0604030504040204" pitchFamily="34" charset="-120"/>
              </a:rPr>
              <a:t> 5~11 </a:t>
            </a:r>
            <a:r>
              <a:rPr lang="zh-TW" altLang="en-US" sz="4400" b="1" dirty="0" smtClean="0">
                <a:latin typeface="Microsoft JhengHei" panose="020B0604030504040204" pitchFamily="34" charset="-120"/>
                <a:ea typeface="Microsoft JhengHei" panose="020B0604030504040204" pitchFamily="34" charset="-120"/>
              </a:rPr>
              <a:t>已得了神的答覆，就是神要興起</a:t>
            </a:r>
            <a:r>
              <a:rPr lang="en-US" sz="4400" b="1" dirty="0" smtClean="0">
                <a:latin typeface="Microsoft JhengHei" panose="020B0604030504040204" pitchFamily="34" charset="-120"/>
                <a:ea typeface="Microsoft JhengHei" panose="020B0604030504040204" pitchFamily="34" charset="-120"/>
              </a:rPr>
              <a:t>“</a:t>
            </a:r>
            <a:r>
              <a:rPr lang="zh-TW" altLang="en-US" sz="4400" b="1" dirty="0" smtClean="0">
                <a:latin typeface="Microsoft JhengHei" panose="020B0604030504040204" pitchFamily="34" charset="-120"/>
                <a:ea typeface="Microsoft JhengHei" panose="020B0604030504040204" pitchFamily="34" charset="-120"/>
              </a:rPr>
              <a:t>迦 勒底人</a:t>
            </a:r>
            <a:r>
              <a:rPr lang="en-US" sz="4400" b="1" dirty="0" smtClean="0">
                <a:latin typeface="Microsoft JhengHei" panose="020B0604030504040204" pitchFamily="34" charset="-120"/>
                <a:ea typeface="Microsoft JhengHei" panose="020B0604030504040204" pitchFamily="34" charset="-120"/>
              </a:rPr>
              <a:t>”</a:t>
            </a:r>
            <a:r>
              <a:rPr lang="zh-TW" altLang="en-US" sz="4400" b="1" dirty="0" smtClean="0">
                <a:latin typeface="Microsoft JhengHei" panose="020B0604030504040204" pitchFamily="34" charset="-120"/>
                <a:ea typeface="Microsoft JhengHei" panose="020B0604030504040204" pitchFamily="34" charset="-120"/>
              </a:rPr>
              <a:t>作為懲罰強暴奸惡的工具。（</a:t>
            </a:r>
            <a:r>
              <a:rPr lang="en-US" sz="4400" b="1" dirty="0" smtClean="0">
                <a:latin typeface="Microsoft JhengHei" panose="020B0604030504040204" pitchFamily="34" charset="-120"/>
                <a:ea typeface="Microsoft JhengHei" panose="020B0604030504040204" pitchFamily="34" charset="-120"/>
              </a:rPr>
              <a:t>2</a:t>
            </a:r>
            <a:r>
              <a:rPr lang="zh-TW" altLang="en-US" sz="4400" b="1" dirty="0" smtClean="0">
                <a:latin typeface="Microsoft JhengHei" panose="020B0604030504040204" pitchFamily="34" charset="-120"/>
                <a:ea typeface="Microsoft JhengHei" panose="020B0604030504040204" pitchFamily="34" charset="-120"/>
              </a:rPr>
              <a:t>）但先知隨即發出第二個問題，就是巴比倫人並不 比猶大人好，反倒更殘暴兇惡，神怎能用他們作懲罰人的工具呢？第二章就是神給先知答覆：神雖用 迦勒底人懲治他的百姓，但迦勒底人仍必為他們自己的罪受報應。反之神的子民難受懲治，義人卻必 因信得生（二</a:t>
            </a:r>
            <a:r>
              <a:rPr lang="en-US" sz="4400" b="1" dirty="0" smtClean="0">
                <a:latin typeface="Microsoft JhengHei" panose="020B0604030504040204" pitchFamily="34" charset="-120"/>
                <a:ea typeface="Microsoft JhengHei" panose="020B0604030504040204" pitchFamily="34" charset="-120"/>
              </a:rPr>
              <a:t> 4</a:t>
            </a:r>
            <a:r>
              <a:rPr lang="zh-TW" altLang="en-US" sz="4400" b="1" dirty="0" smtClean="0">
                <a:latin typeface="Microsoft JhengHei" panose="020B0604030504040204" pitchFamily="34" charset="-120"/>
                <a:ea typeface="Microsoft JhengHei" panose="020B0604030504040204" pitchFamily="34" charset="-120"/>
              </a:rPr>
              <a:t>；羅一</a:t>
            </a:r>
            <a:r>
              <a:rPr lang="en-US" sz="4400" b="1" dirty="0" smtClean="0">
                <a:latin typeface="Microsoft JhengHei" panose="020B0604030504040204" pitchFamily="34" charset="-120"/>
                <a:ea typeface="Microsoft JhengHei" panose="020B0604030504040204" pitchFamily="34" charset="-120"/>
              </a:rPr>
              <a:t> 17</a:t>
            </a:r>
            <a:r>
              <a:rPr lang="zh-TW" altLang="en-US" sz="4400" b="1" dirty="0" smtClean="0">
                <a:latin typeface="Microsoft JhengHei" panose="020B0604030504040204" pitchFamily="34" charset="-120"/>
                <a:ea typeface="Microsoft JhengHei" panose="020B0604030504040204" pitchFamily="34" charset="-120"/>
              </a:rPr>
              <a:t>；加三</a:t>
            </a:r>
            <a:r>
              <a:rPr lang="en-US" sz="4400" b="1" dirty="0" smtClean="0">
                <a:latin typeface="Microsoft JhengHei" panose="020B0604030504040204" pitchFamily="34" charset="-120"/>
                <a:ea typeface="Microsoft JhengHei" panose="020B0604030504040204" pitchFamily="34" charset="-120"/>
              </a:rPr>
              <a:t> 11</a:t>
            </a:r>
            <a:r>
              <a:rPr lang="zh-TW" altLang="en-US" sz="4400" b="1" dirty="0" smtClean="0">
                <a:latin typeface="Microsoft JhengHei" panose="020B0604030504040204" pitchFamily="34" charset="-120"/>
                <a:ea typeface="Microsoft JhengHei" panose="020B0604030504040204" pitchFamily="34" charset="-120"/>
              </a:rPr>
              <a:t>；來十</a:t>
            </a:r>
            <a:r>
              <a:rPr lang="en-US" sz="4400" b="1" dirty="0" smtClean="0">
                <a:latin typeface="Microsoft JhengHei" panose="020B0604030504040204" pitchFamily="34" charset="-120"/>
                <a:ea typeface="Microsoft JhengHei" panose="020B0604030504040204" pitchFamily="34" charset="-120"/>
              </a:rPr>
              <a:t> 38</a:t>
            </a:r>
            <a:r>
              <a:rPr lang="zh-TW" altLang="en-US" sz="4400" b="1" dirty="0" smtClean="0">
                <a:latin typeface="Microsoft JhengHei" panose="020B0604030504040204" pitchFamily="34" charset="-120"/>
                <a:ea typeface="Microsoft JhengHei" panose="020B0604030504040204" pitchFamily="34" charset="-120"/>
              </a:rPr>
              <a:t>）。迦勒底人與神的百姓豈能相提並論？於是先知對神的作為與奇妙旨意有新領悟，因而發出第三章的禱告與信心的凱歌。</a:t>
            </a:r>
            <a:endParaRPr lang="en-US" sz="4400" b="1" dirty="0" smtClean="0">
              <a:latin typeface="Microsoft JhengHei" panose="020B0604030504040204" pitchFamily="34" charset="-120"/>
              <a:ea typeface="Microsoft JhengHei" panose="020B0604030504040204" pitchFamily="34" charset="-120"/>
            </a:endParaRPr>
          </a:p>
          <a:p>
            <a:pPr marL="0" indent="0" fontAlgn="base">
              <a:lnSpc>
                <a:spcPct val="160000"/>
              </a:lnSpc>
              <a:buNone/>
            </a:pPr>
            <a:endParaRPr lang="en-US" sz="41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649483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descr="Newsprint"/>
          <p:cNvSpPr>
            <a:spLocks noChangeArrowheads="1"/>
          </p:cNvSpPr>
          <p:nvPr/>
        </p:nvSpPr>
        <p:spPr bwMode="auto">
          <a:xfrm>
            <a:off x="3022600" y="574675"/>
            <a:ext cx="1169988" cy="914400"/>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200" b="1" dirty="0">
                <a:latin typeface="SimHei" pitchFamily="49" charset="-122"/>
              </a:rPr>
              <a:t>2-4</a:t>
            </a:r>
          </a:p>
        </p:txBody>
      </p:sp>
      <p:sp>
        <p:nvSpPr>
          <p:cNvPr id="25605" name="Rectangle 5" descr="Pink tissue paper"/>
          <p:cNvSpPr>
            <a:spLocks noChangeArrowheads="1"/>
          </p:cNvSpPr>
          <p:nvPr/>
        </p:nvSpPr>
        <p:spPr bwMode="auto">
          <a:xfrm>
            <a:off x="4267201" y="574675"/>
            <a:ext cx="6544961" cy="914400"/>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TW" altLang="en-US" sz="2800" b="1" dirty="0">
                <a:latin typeface="SimHei" pitchFamily="49" charset="-122"/>
              </a:rPr>
              <a:t>先知問：神為何縱容國中的強暴罪孽？</a:t>
            </a:r>
          </a:p>
        </p:txBody>
      </p:sp>
      <p:sp>
        <p:nvSpPr>
          <p:cNvPr id="25606" name="Rectangle 6" descr="Newsprint"/>
          <p:cNvSpPr>
            <a:spLocks noChangeArrowheads="1"/>
          </p:cNvSpPr>
          <p:nvPr/>
        </p:nvSpPr>
        <p:spPr bwMode="auto">
          <a:xfrm>
            <a:off x="3022600" y="1560513"/>
            <a:ext cx="1169988" cy="914400"/>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200" b="1" dirty="0">
                <a:latin typeface="SimHei" pitchFamily="49" charset="-122"/>
              </a:rPr>
              <a:t>5-11</a:t>
            </a:r>
          </a:p>
        </p:txBody>
      </p:sp>
      <p:sp>
        <p:nvSpPr>
          <p:cNvPr id="25607" name="Rectangle 7" descr="Bouquet"/>
          <p:cNvSpPr>
            <a:spLocks noChangeArrowheads="1"/>
          </p:cNvSpPr>
          <p:nvPr/>
        </p:nvSpPr>
        <p:spPr bwMode="auto">
          <a:xfrm>
            <a:off x="4267201" y="1562100"/>
            <a:ext cx="6544961" cy="914400"/>
          </a:xfrm>
          <a:prstGeom prst="rect">
            <a:avLst/>
          </a:prstGeom>
          <a:blipFill dpi="0" rotWithShape="1">
            <a:blip r:embed="rId4"/>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TW" altLang="en-US" sz="2800" b="1" dirty="0">
                <a:latin typeface="SimHei" pitchFamily="49" charset="-122"/>
              </a:rPr>
              <a:t>神回答：神會興起巴比倫擄掠列邦。</a:t>
            </a:r>
          </a:p>
        </p:txBody>
      </p:sp>
      <p:sp>
        <p:nvSpPr>
          <p:cNvPr id="25608" name="Rectangle 8" descr="Newsprint"/>
          <p:cNvSpPr>
            <a:spLocks noChangeArrowheads="1"/>
          </p:cNvSpPr>
          <p:nvPr/>
        </p:nvSpPr>
        <p:spPr bwMode="auto">
          <a:xfrm>
            <a:off x="3022600" y="2547938"/>
            <a:ext cx="1169988" cy="914400"/>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200" b="1" dirty="0">
                <a:latin typeface="SimHei" pitchFamily="49" charset="-122"/>
              </a:rPr>
              <a:t>12-17</a:t>
            </a:r>
          </a:p>
        </p:txBody>
      </p:sp>
      <p:sp>
        <p:nvSpPr>
          <p:cNvPr id="25609" name="Rectangle 9" descr="Pink tissue paper"/>
          <p:cNvSpPr>
            <a:spLocks noChangeArrowheads="1"/>
          </p:cNvSpPr>
          <p:nvPr/>
        </p:nvSpPr>
        <p:spPr bwMode="auto">
          <a:xfrm>
            <a:off x="4267201" y="2549525"/>
            <a:ext cx="6544961" cy="914400"/>
          </a:xfrm>
          <a:prstGeom prst="rect">
            <a:avLst/>
          </a:prstGeom>
          <a:blipFill dpi="0" rotWithShape="1">
            <a:blip r:embed="rId3"/>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TW" altLang="en-US" sz="2800" b="1" dirty="0">
                <a:latin typeface="SimHei" pitchFamily="49" charset="-122"/>
              </a:rPr>
              <a:t>先知問：神為何用更惡之人刑罰猶大人？</a:t>
            </a:r>
          </a:p>
        </p:txBody>
      </p:sp>
      <p:sp>
        <p:nvSpPr>
          <p:cNvPr id="25610" name="Rectangle 10" descr="Newsprint"/>
          <p:cNvSpPr>
            <a:spLocks noChangeArrowheads="1"/>
          </p:cNvSpPr>
          <p:nvPr/>
        </p:nvSpPr>
        <p:spPr bwMode="auto">
          <a:xfrm>
            <a:off x="3022600" y="4232275"/>
            <a:ext cx="1169988" cy="914400"/>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200" b="1" dirty="0">
                <a:latin typeface="SimHei" pitchFamily="49" charset="-122"/>
              </a:rPr>
              <a:t>2-20</a:t>
            </a:r>
          </a:p>
        </p:txBody>
      </p:sp>
      <p:sp>
        <p:nvSpPr>
          <p:cNvPr id="25611" name="Rectangle 11" descr="Bouquet"/>
          <p:cNvSpPr>
            <a:spLocks noChangeArrowheads="1"/>
          </p:cNvSpPr>
          <p:nvPr/>
        </p:nvSpPr>
        <p:spPr bwMode="auto">
          <a:xfrm>
            <a:off x="4267201" y="4233863"/>
            <a:ext cx="6668529" cy="914400"/>
          </a:xfrm>
          <a:prstGeom prst="rect">
            <a:avLst/>
          </a:prstGeom>
          <a:blipFill dpi="0" rotWithShape="1">
            <a:blip r:embed="rId4"/>
            <a:srcRect/>
            <a:tile tx="0" ty="0" sx="100000" sy="100000" flip="none" algn="tl"/>
          </a:blip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TW" altLang="en-US" sz="2800" b="1" dirty="0">
                <a:latin typeface="SimHei" pitchFamily="49" charset="-122"/>
              </a:rPr>
              <a:t>神回答：巴比倫最後也會受到報應。</a:t>
            </a:r>
          </a:p>
        </p:txBody>
      </p:sp>
      <p:sp>
        <p:nvSpPr>
          <p:cNvPr id="25612" name="Rectangle 12" descr="Newsprint"/>
          <p:cNvSpPr>
            <a:spLocks noChangeArrowheads="1"/>
          </p:cNvSpPr>
          <p:nvPr/>
        </p:nvSpPr>
        <p:spPr bwMode="auto">
          <a:xfrm>
            <a:off x="3022600" y="5221288"/>
            <a:ext cx="1169988" cy="914400"/>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200" b="1" dirty="0">
                <a:latin typeface="SimHei" pitchFamily="49" charset="-122"/>
              </a:rPr>
              <a:t>1-19</a:t>
            </a:r>
          </a:p>
        </p:txBody>
      </p:sp>
      <p:sp>
        <p:nvSpPr>
          <p:cNvPr id="25613" name="Rectangle 13" descr="Stationery"/>
          <p:cNvSpPr>
            <a:spLocks noChangeArrowheads="1"/>
          </p:cNvSpPr>
          <p:nvPr/>
        </p:nvSpPr>
        <p:spPr bwMode="auto">
          <a:xfrm>
            <a:off x="4267201" y="5221288"/>
            <a:ext cx="6668529" cy="914400"/>
          </a:xfrm>
          <a:prstGeom prst="rect">
            <a:avLst/>
          </a:prstGeom>
          <a:blipFill dpi="0" rotWithShape="1">
            <a:blip r:embed="rId5"/>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TW" altLang="en-US" sz="2800" b="1" dirty="0">
                <a:latin typeface="SimHei" pitchFamily="49" charset="-122"/>
              </a:rPr>
              <a:t>先知的反應和禱告。</a:t>
            </a:r>
          </a:p>
        </p:txBody>
      </p:sp>
      <p:sp>
        <p:nvSpPr>
          <p:cNvPr id="25614" name="Rectangle 14" descr="Recycled paper"/>
          <p:cNvSpPr>
            <a:spLocks noChangeArrowheads="1"/>
          </p:cNvSpPr>
          <p:nvPr/>
        </p:nvSpPr>
        <p:spPr bwMode="auto">
          <a:xfrm>
            <a:off x="1643450" y="585788"/>
            <a:ext cx="1309302" cy="2876550"/>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200" b="1" dirty="0">
                <a:latin typeface="SimHei" pitchFamily="49" charset="-122"/>
              </a:rPr>
              <a:t>1</a:t>
            </a:r>
            <a:r>
              <a:rPr lang="zh-TW" altLang="en-US" sz="3200" b="1" dirty="0">
                <a:latin typeface="SimHei" pitchFamily="49" charset="-122"/>
              </a:rPr>
              <a:t>章</a:t>
            </a:r>
          </a:p>
        </p:txBody>
      </p:sp>
      <p:sp>
        <p:nvSpPr>
          <p:cNvPr id="25617" name="Rectangle 17" descr="Recycled paper"/>
          <p:cNvSpPr>
            <a:spLocks noChangeArrowheads="1"/>
          </p:cNvSpPr>
          <p:nvPr/>
        </p:nvSpPr>
        <p:spPr bwMode="auto">
          <a:xfrm>
            <a:off x="1643450" y="3536951"/>
            <a:ext cx="1309301" cy="1609725"/>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200" b="1" dirty="0">
                <a:latin typeface="SimHei" pitchFamily="49" charset="-122"/>
              </a:rPr>
              <a:t>2</a:t>
            </a:r>
            <a:r>
              <a:rPr lang="zh-TW" altLang="en-US" sz="3200" b="1" dirty="0">
                <a:latin typeface="SimHei" pitchFamily="49" charset="-122"/>
              </a:rPr>
              <a:t>章</a:t>
            </a:r>
          </a:p>
        </p:txBody>
      </p:sp>
      <p:sp>
        <p:nvSpPr>
          <p:cNvPr id="25618" name="Rectangle 18" descr="Recycled paper"/>
          <p:cNvSpPr>
            <a:spLocks noChangeArrowheads="1"/>
          </p:cNvSpPr>
          <p:nvPr/>
        </p:nvSpPr>
        <p:spPr bwMode="auto">
          <a:xfrm>
            <a:off x="1643450" y="5219700"/>
            <a:ext cx="1309301" cy="914400"/>
          </a:xfrm>
          <a:prstGeom prst="rect">
            <a:avLst/>
          </a:prstGeom>
          <a:blipFill dpi="0" rotWithShape="1">
            <a:blip r:embed="rId6"/>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200" b="1" dirty="0">
                <a:latin typeface="SimHei" pitchFamily="49" charset="-122"/>
              </a:rPr>
              <a:t>3</a:t>
            </a:r>
            <a:r>
              <a:rPr lang="zh-TW" altLang="en-US" sz="3200" b="1" dirty="0">
                <a:latin typeface="SimHei" pitchFamily="49" charset="-122"/>
              </a:rPr>
              <a:t>章</a:t>
            </a:r>
          </a:p>
        </p:txBody>
      </p:sp>
      <p:sp>
        <p:nvSpPr>
          <p:cNvPr id="25619" name="Rectangle 19" descr="Newsprint"/>
          <p:cNvSpPr>
            <a:spLocks noChangeArrowheads="1"/>
          </p:cNvSpPr>
          <p:nvPr/>
        </p:nvSpPr>
        <p:spPr bwMode="auto">
          <a:xfrm>
            <a:off x="3022600" y="3535364"/>
            <a:ext cx="1169988" cy="623887"/>
          </a:xfrm>
          <a:prstGeom prst="rect">
            <a:avLst/>
          </a:prstGeom>
          <a:blipFill dpi="0" rotWithShape="1">
            <a:blip r:embed="rId2"/>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TW" sz="3200" b="1" dirty="0">
                <a:latin typeface="SimHei" pitchFamily="49" charset="-122"/>
                <a:ea typeface="新細明體" panose="02020500000000000000" pitchFamily="18" charset="-120"/>
              </a:rPr>
              <a:t>1</a:t>
            </a:r>
          </a:p>
        </p:txBody>
      </p:sp>
      <p:sp>
        <p:nvSpPr>
          <p:cNvPr id="25620" name="Rectangle 20" descr="blue-marble4"/>
          <p:cNvSpPr>
            <a:spLocks noChangeArrowheads="1"/>
          </p:cNvSpPr>
          <p:nvPr/>
        </p:nvSpPr>
        <p:spPr bwMode="auto">
          <a:xfrm>
            <a:off x="4267201" y="3536950"/>
            <a:ext cx="6668529" cy="623888"/>
          </a:xfrm>
          <a:prstGeom prst="rect">
            <a:avLst/>
          </a:prstGeom>
          <a:blipFill dpi="0" rotWithShape="1">
            <a:blip r:embed="rId7"/>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TW" sz="2800" b="1" dirty="0">
                <a:solidFill>
                  <a:schemeClr val="bg1"/>
                </a:solidFill>
                <a:latin typeface="SimHei" pitchFamily="49" charset="-122"/>
                <a:ea typeface="新細明體" panose="02020500000000000000" pitchFamily="18" charset="-120"/>
              </a:rPr>
              <a:t>(</a:t>
            </a:r>
            <a:r>
              <a:rPr lang="zh-TW" altLang="en-US" sz="2800" b="1" dirty="0">
                <a:solidFill>
                  <a:schemeClr val="bg1"/>
                </a:solidFill>
                <a:latin typeface="SimHei" pitchFamily="49" charset="-122"/>
              </a:rPr>
              <a:t>先知登上望樓，等候神回答。</a:t>
            </a:r>
            <a:r>
              <a:rPr lang="en-US" altLang="zh-TW" sz="2800" b="1" dirty="0">
                <a:solidFill>
                  <a:schemeClr val="bg1"/>
                </a:solidFill>
                <a:latin typeface="SimHei" pitchFamily="49" charset="-122"/>
                <a:ea typeface="新細明體" panose="02020500000000000000" pitchFamily="18" charset="-120"/>
              </a:rPr>
              <a:t>)</a:t>
            </a:r>
          </a:p>
        </p:txBody>
      </p:sp>
    </p:spTree>
    <p:extLst>
      <p:ext uri="{BB962C8B-B14F-4D97-AF65-F5344CB8AC3E}">
        <p14:creationId xmlns:p14="http://schemas.microsoft.com/office/powerpoint/2010/main" val="7719143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60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605"/>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60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60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60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5609"/>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617"/>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56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5620"/>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561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5611"/>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561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561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56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nimBg="1"/>
      <p:bldP spid="25605" grpId="0" animBg="1"/>
      <p:bldP spid="25606" grpId="0" animBg="1"/>
      <p:bldP spid="25607" grpId="0" animBg="1"/>
      <p:bldP spid="25608" grpId="0" animBg="1"/>
      <p:bldP spid="25609" grpId="0" animBg="1"/>
      <p:bldP spid="25610" grpId="0" animBg="1"/>
      <p:bldP spid="25611" grpId="0" animBg="1"/>
      <p:bldP spid="25612" grpId="0" animBg="1"/>
      <p:bldP spid="25613" grpId="0" animBg="1"/>
      <p:bldP spid="25614" grpId="0" animBg="1"/>
      <p:bldP spid="25617" grpId="0" animBg="1"/>
      <p:bldP spid="25618" grpId="0" animBg="1"/>
      <p:bldP spid="25619" grpId="0" animBg="1"/>
      <p:bldP spid="2562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288</TotalTime>
  <Words>3575</Words>
  <Application>Microsoft Office PowerPoint</Application>
  <PresentationFormat>Widescreen</PresentationFormat>
  <Paragraphs>157</Paragraphs>
  <Slides>29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Microsoft JhengHei</vt:lpstr>
      <vt:lpstr>PMingLiU</vt:lpstr>
      <vt:lpstr>PMingLiU</vt:lpstr>
      <vt:lpstr>SimHei</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哈巴谷書（一）袮為何不理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Microsoft account</cp:lastModifiedBy>
  <cp:revision>16</cp:revision>
  <dcterms:created xsi:type="dcterms:W3CDTF">2022-09-07T23:44:50Z</dcterms:created>
  <dcterms:modified xsi:type="dcterms:W3CDTF">2022-09-16T22:49:55Z</dcterms:modified>
</cp:coreProperties>
</file>