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91" r:id="rId2"/>
    <p:sldId id="292" r:id="rId3"/>
    <p:sldId id="283" r:id="rId4"/>
    <p:sldId id="290" r:id="rId5"/>
    <p:sldId id="298" r:id="rId6"/>
    <p:sldId id="299" r:id="rId7"/>
    <p:sldId id="300" r:id="rId8"/>
    <p:sldId id="293" r:id="rId9"/>
    <p:sldId id="294" r:id="rId10"/>
    <p:sldId id="295" r:id="rId11"/>
    <p:sldId id="289" r:id="rId12"/>
    <p:sldId id="296" r:id="rId13"/>
    <p:sldId id="268" r:id="rId14"/>
    <p:sldId id="301" r:id="rId15"/>
    <p:sldId id="297" r:id="rId16"/>
    <p:sldId id="302" r:id="rId17"/>
    <p:sldId id="303" r:id="rId18"/>
    <p:sldId id="304" r:id="rId19"/>
    <p:sldId id="305" r:id="rId20"/>
    <p:sldId id="265" r:id="rId21"/>
    <p:sldId id="259" r:id="rId22"/>
    <p:sldId id="269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SimHei" panose="02010609060101010101" pitchFamily="49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SimHei" panose="02010609060101010101" pitchFamily="49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SimHei" panose="02010609060101010101" pitchFamily="49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SimHei" panose="02010609060101010101" pitchFamily="49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SimHei" panose="02010609060101010101" pitchFamily="49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SimHei" panose="02010609060101010101" pitchFamily="49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SimHei" panose="02010609060101010101" pitchFamily="49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SimHei" panose="02010609060101010101" pitchFamily="49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SimHei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1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>
      <p:cViewPr varScale="1">
        <p:scale>
          <a:sx n="117" d="100"/>
          <a:sy n="117" d="100"/>
        </p:scale>
        <p:origin x="1480" y="168"/>
      </p:cViewPr>
      <p:guideLst>
        <p:guide orient="horz" pos="131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576" cy="3657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2A231A9-9DF8-A0A4-457E-07E8FF18AE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43DCF82-8D35-5732-0DEC-584BDEBC7C5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2A1734C-36CC-2290-2125-7039C9B995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501822-D83D-4E4A-A5E1-10E500AC88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5511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FCEFF3C-E773-510E-B2DA-1F8379CA97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B2B570C-5E57-34AD-B760-1D248D87C34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025243E-C45F-1FD4-56F4-48F44D8A01B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5C85FF-3810-0D40-84C9-8D5640A5BF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501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01FAE98-7E2E-C5FF-96C8-916AA3C40E2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7E5A4F2-60F2-ECA2-66F1-2154F1E7E6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78ED4E1-9448-E8FF-EC82-F9EC2F8CD01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173018-AD19-3E4E-9CB2-81E1BEF6F8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13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DBF83F2-E1F2-0965-A296-FCF072AD52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CC76073-9B12-C839-CA29-E962449A423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2C040CE-DDCE-5CB6-599B-6D2392E1F4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3A7782-A730-5244-8253-F41A34D4BF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878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3C27CC8-7C2F-3259-5DC4-A74327F98F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3035538-1866-B1D4-F13A-1E88F06B96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CC90305-8CFE-EFA2-D992-E3066ABCB85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721F0E-DFAA-A44B-997F-6FECC7E554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5278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466E3D-7E60-393D-4D0C-0AE9FED601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98DB40E-7820-8E54-6EB5-04B68D1261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B779BF-2131-8EAD-C8F5-9499A0BC62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D86E4C-0F50-844C-A628-1EE84EA1D0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2446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C719DCA-3C9F-1409-2426-341529554E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4F2F2CA-2655-FC96-E60D-FE5C17EE67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2EC32989-5D6E-7870-C9C4-80207D7989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62F6F6-BCBF-EE4A-AE1B-2114457112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5729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B5A9DB9D-EB8B-1453-A80D-2CD544449DC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BB410D9-2A2F-3F68-B13D-700F414A50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802FEE0-7035-6306-2C5E-E28C04010C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AF22C4-EA41-E540-9418-CEB256AD3A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3001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B385EF6A-603B-90EE-A895-F3EE76908F0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2F8BA84-1884-BEA2-C9AB-A15849CBE0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448F97B-C3C1-896D-08F8-F687F3F4A3B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23388D-70C3-A04B-9925-4B73EC2FDF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7347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40F7344-79CF-998E-319F-0BF58D55EFD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5FAE03-E29D-40F6-7445-B48779FE1B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791835-3E5C-4B8D-297A-548667196CF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23FEB2-C9DC-5B4D-A230-BD1552C115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0728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C5BFA22-510B-71FB-7279-002FA1A20BD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451DB4A-E3FB-8580-E82C-E6BE04FE64C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AD4A53-56A8-2F3F-FAF4-718D49DB2B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3E2F40-0EA0-C749-AF7C-FC3707B621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7615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BA1B177-3314-6F13-C572-38AA3962C9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E5A097B-6A83-E9B2-1EDB-997B7001C2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68C1D22-D924-4165-79F6-638595D0640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73F92BD3-0661-6304-59D6-1E2AB3DBC87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4681F2C0-5120-6B38-6A44-FC52E39D503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2E59494-82D1-9942-B8A4-4821E96AD8C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abakkuk-picture">
            <a:extLst>
              <a:ext uri="{FF2B5EF4-FFF2-40B4-BE49-F238E27FC236}">
                <a16:creationId xmlns:a16="http://schemas.microsoft.com/office/drawing/2014/main" id="{39A3D55F-16D1-59F1-75A6-55C937ADD5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700" y="393700"/>
            <a:ext cx="6372225" cy="478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3">
            <a:extLst>
              <a:ext uri="{FF2B5EF4-FFF2-40B4-BE49-F238E27FC236}">
                <a16:creationId xmlns:a16="http://schemas.microsoft.com/office/drawing/2014/main" id="{C4EF4A6C-6817-9478-5379-9A4C8023C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5888" y="5294313"/>
            <a:ext cx="4133850" cy="76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4400">
                <a:solidFill>
                  <a:schemeClr val="bg1"/>
                </a:solidFill>
                <a:latin typeface="Arial Rounded MT Bold" panose="020F0704030504030204" pitchFamily="34" charset="77"/>
                <a:ea typeface="MS PGothic" panose="020B0600070205080204" pitchFamily="34" charset="-128"/>
              </a:rPr>
              <a:t>哈巴谷書第二章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0AE6D4-8C73-6918-E7D9-FBF989E734E7}"/>
              </a:ext>
            </a:extLst>
          </p:cNvPr>
          <p:cNvSpPr txBox="1"/>
          <p:nvPr/>
        </p:nvSpPr>
        <p:spPr>
          <a:xfrm>
            <a:off x="3877056" y="2624328"/>
            <a:ext cx="38124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b="1" dirty="0">
                <a:solidFill>
                  <a:schemeClr val="bg1"/>
                </a:solidFill>
                <a:latin typeface="Kaiti TC" panose="02010600040101010101" pitchFamily="2" charset="-120"/>
                <a:ea typeface="Kaiti TC" panose="02010600040101010101" pitchFamily="2" charset="-120"/>
              </a:rPr>
              <a:t>義人因信得生</a:t>
            </a:r>
            <a:endParaRPr lang="en-US" sz="4000" b="1" dirty="0">
              <a:solidFill>
                <a:schemeClr val="bg1"/>
              </a:solidFill>
              <a:latin typeface="Kaiti TC" panose="02010600040101010101" pitchFamily="2" charset="-120"/>
              <a:ea typeface="Kaiti TC" panose="02010600040101010101" pitchFamily="2" charset="-12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C2A42-357E-F084-862E-DF51B9D1A2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63" y="173038"/>
            <a:ext cx="9034462" cy="68580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zh-TW" altLang="en-US" b="1">
                <a:ea typeface="新細明體" panose="02020500000000000000" pitchFamily="18" charset="-120"/>
              </a:rPr>
              <a:t>三、迦勒底人的五個災禍</a:t>
            </a:r>
            <a:r>
              <a:rPr lang="en-US" altLang="en-US" b="1"/>
              <a:t>(5~20</a:t>
            </a:r>
            <a:r>
              <a:rPr lang="zh-TW" altLang="en-US" b="1">
                <a:ea typeface="新細明體" panose="02020500000000000000" pitchFamily="18" charset="-120"/>
              </a:rPr>
              <a:t>節</a:t>
            </a:r>
            <a:r>
              <a:rPr lang="en-US" altLang="en-US" b="1"/>
              <a:t>)</a:t>
            </a:r>
            <a:endParaRPr lang="en-US" altLang="en-US"/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en-US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5-20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節是神向迦勒底人宣告的五禍。迦勒底人的前三禍包括：（</a:t>
            </a:r>
            <a:r>
              <a:rPr lang="en-US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）擄掠別人、施行強暴的人有禍了（</a:t>
            </a:r>
            <a:r>
              <a:rPr lang="en-US" altLang="zh-TW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</a:t>
            </a:r>
            <a:r>
              <a:rPr lang="en-US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-8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節），因為搶奪者必被「搶奪」；（</a:t>
            </a:r>
            <a:r>
              <a:rPr lang="en-US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）倚靠錢財、仰仗勢力的人有禍了（</a:t>
            </a:r>
            <a:r>
              <a:rPr lang="en-US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9-11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節），因為犯罪者必然「自害己命」；（</a:t>
            </a:r>
            <a:r>
              <a:rPr lang="en-US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）以人血建城、以罪孽立邑的有禍了（</a:t>
            </a:r>
            <a:r>
              <a:rPr lang="en-US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12-14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節），因為不義的所得必然「歸於虛空」。迦勒底人的後兩禍包括：（</a:t>
            </a:r>
            <a:r>
              <a:rPr lang="en-US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）羞辱人的有禍了（</a:t>
            </a:r>
            <a:r>
              <a:rPr lang="en-US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15-17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節），因為羞辱人的必受羞辱；（</a:t>
            </a:r>
            <a:r>
              <a:rPr lang="en-US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）敬拜偶像的有禍了（</a:t>
            </a:r>
            <a:r>
              <a:rPr lang="en-US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18-19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節），因為倚靠偶像的必然落空。</a:t>
            </a:r>
            <a:endParaRPr lang="en-US" altLang="en-US" sz="2800" b="1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</a:pPr>
            <a:endParaRPr lang="en-US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 descr="Pink tissue paper">
            <a:extLst>
              <a:ext uri="{FF2B5EF4-FFF2-40B4-BE49-F238E27FC236}">
                <a16:creationId xmlns:a16="http://schemas.microsoft.com/office/drawing/2014/main" id="{019172F0-CC79-1584-F000-325BD57A5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838" y="1490663"/>
            <a:ext cx="1425575" cy="914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400" b="1"/>
              <a:t>第一禍</a:t>
            </a:r>
          </a:p>
        </p:txBody>
      </p:sp>
      <p:sp>
        <p:nvSpPr>
          <p:cNvPr id="35845" name="Rectangle 5" descr="Newsprint">
            <a:extLst>
              <a:ext uri="{FF2B5EF4-FFF2-40B4-BE49-F238E27FC236}">
                <a16:creationId xmlns:a16="http://schemas.microsoft.com/office/drawing/2014/main" id="{33456A3C-563C-06D9-0FA5-CB48CF283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0438" y="1490663"/>
            <a:ext cx="1425575" cy="9144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/>
              <a:t>2:5-8</a:t>
            </a:r>
          </a:p>
        </p:txBody>
      </p:sp>
      <p:sp>
        <p:nvSpPr>
          <p:cNvPr id="35846" name="Rectangle 6" descr="Parchment">
            <a:extLst>
              <a:ext uri="{FF2B5EF4-FFF2-40B4-BE49-F238E27FC236}">
                <a16:creationId xmlns:a16="http://schemas.microsoft.com/office/drawing/2014/main" id="{AE79E50A-6275-84AA-1D19-3FDBF20065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0625" y="1490663"/>
            <a:ext cx="4645025" cy="9144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400" b="1"/>
              <a:t>搶奪多國</a:t>
            </a:r>
            <a:r>
              <a:rPr lang="zh-TW" altLang="en-US" sz="2400" b="1">
                <a:solidFill>
                  <a:srgbClr val="663300"/>
                </a:solidFill>
                <a:ea typeface="新細明體" panose="02020500000000000000" pitchFamily="18" charset="-120"/>
              </a:rPr>
              <a:t> </a:t>
            </a:r>
            <a:r>
              <a:rPr lang="en-US" altLang="zh-TW" sz="2400" b="1">
                <a:solidFill>
                  <a:srgbClr val="663300"/>
                </a:solidFill>
              </a:rPr>
              <a:t>vs</a:t>
            </a:r>
            <a:r>
              <a:rPr lang="en-US" altLang="zh-TW" sz="2400" b="1">
                <a:ea typeface="新細明體" panose="02020500000000000000" pitchFamily="18" charset="-120"/>
              </a:rPr>
              <a:t> </a:t>
            </a:r>
            <a:r>
              <a:rPr lang="zh-TW" altLang="en-US" sz="2400" b="1"/>
              <a:t>被各國餘民所搶</a:t>
            </a:r>
          </a:p>
        </p:txBody>
      </p:sp>
      <p:sp>
        <p:nvSpPr>
          <p:cNvPr id="35847" name="Rectangle 7" descr="Pink tissue paper">
            <a:extLst>
              <a:ext uri="{FF2B5EF4-FFF2-40B4-BE49-F238E27FC236}">
                <a16:creationId xmlns:a16="http://schemas.microsoft.com/office/drawing/2014/main" id="{A5A5E0BE-B8AB-BB4B-3CC3-2EF7BE78A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838" y="2500313"/>
            <a:ext cx="1425575" cy="914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400" b="1"/>
              <a:t>第二禍</a:t>
            </a:r>
            <a:endParaRPr lang="en-US" altLang="en-US" sz="2400" b="1"/>
          </a:p>
        </p:txBody>
      </p:sp>
      <p:sp>
        <p:nvSpPr>
          <p:cNvPr id="35848" name="Rectangle 8" descr="Newsprint">
            <a:extLst>
              <a:ext uri="{FF2B5EF4-FFF2-40B4-BE49-F238E27FC236}">
                <a16:creationId xmlns:a16="http://schemas.microsoft.com/office/drawing/2014/main" id="{E6CB0F4D-3922-F122-61A9-C91BD00531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0438" y="2500313"/>
            <a:ext cx="1425575" cy="9144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/>
              <a:t>2:9-11</a:t>
            </a:r>
          </a:p>
        </p:txBody>
      </p:sp>
      <p:sp>
        <p:nvSpPr>
          <p:cNvPr id="35849" name="Rectangle 9" descr="Parchment">
            <a:extLst>
              <a:ext uri="{FF2B5EF4-FFF2-40B4-BE49-F238E27FC236}">
                <a16:creationId xmlns:a16="http://schemas.microsoft.com/office/drawing/2014/main" id="{9E673CFB-14B6-0AAC-4743-4D8265F7F2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0625" y="2500313"/>
            <a:ext cx="4645025" cy="9144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400" b="1"/>
              <a:t>剪除多民</a:t>
            </a:r>
            <a:r>
              <a:rPr lang="zh-TW" altLang="en-US" sz="2400" b="1">
                <a:ea typeface="新細明體" panose="02020500000000000000" pitchFamily="18" charset="-120"/>
              </a:rPr>
              <a:t> </a:t>
            </a:r>
            <a:r>
              <a:rPr lang="en-US" altLang="zh-TW" sz="2400" b="1">
                <a:solidFill>
                  <a:srgbClr val="663300"/>
                </a:solidFill>
              </a:rPr>
              <a:t>vs</a:t>
            </a:r>
            <a:r>
              <a:rPr lang="en-US" altLang="zh-TW" sz="2400" b="1">
                <a:ea typeface="新細明體" panose="02020500000000000000" pitchFamily="18" charset="-120"/>
              </a:rPr>
              <a:t> </a:t>
            </a:r>
            <a:r>
              <a:rPr lang="zh-TW" altLang="en-US" sz="2400" b="1"/>
              <a:t>自害己命</a:t>
            </a:r>
          </a:p>
        </p:txBody>
      </p:sp>
      <p:sp>
        <p:nvSpPr>
          <p:cNvPr id="35850" name="Rectangle 10" descr="Pink tissue paper">
            <a:extLst>
              <a:ext uri="{FF2B5EF4-FFF2-40B4-BE49-F238E27FC236}">
                <a16:creationId xmlns:a16="http://schemas.microsoft.com/office/drawing/2014/main" id="{A8092AD1-FBBA-6D52-0082-23F06BAA7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838" y="3524250"/>
            <a:ext cx="1425575" cy="914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400" b="1"/>
              <a:t>第三禍</a:t>
            </a:r>
            <a:endParaRPr lang="en-US" altLang="en-US" sz="2400" b="1"/>
          </a:p>
        </p:txBody>
      </p:sp>
      <p:sp>
        <p:nvSpPr>
          <p:cNvPr id="35851" name="Rectangle 11" descr="Newsprint">
            <a:extLst>
              <a:ext uri="{FF2B5EF4-FFF2-40B4-BE49-F238E27FC236}">
                <a16:creationId xmlns:a16="http://schemas.microsoft.com/office/drawing/2014/main" id="{B7CE8F82-1DF7-5F0E-FE46-21D6993B3D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0438" y="3524250"/>
            <a:ext cx="1425575" cy="9144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/>
              <a:t>2:12-14</a:t>
            </a:r>
          </a:p>
        </p:txBody>
      </p:sp>
      <p:sp>
        <p:nvSpPr>
          <p:cNvPr id="35852" name="Rectangle 12" descr="Parchment">
            <a:extLst>
              <a:ext uri="{FF2B5EF4-FFF2-40B4-BE49-F238E27FC236}">
                <a16:creationId xmlns:a16="http://schemas.microsoft.com/office/drawing/2014/main" id="{A0AC126E-1F6E-C7D0-A536-7FA06BE9B5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0625" y="3524250"/>
            <a:ext cx="4645025" cy="9144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400" b="1"/>
              <a:t>人的勞碌成空</a:t>
            </a:r>
            <a:r>
              <a:rPr lang="zh-TW" altLang="en-US" sz="2400" b="1">
                <a:solidFill>
                  <a:srgbClr val="663300"/>
                </a:solidFill>
                <a:ea typeface="新細明體" panose="02020500000000000000" pitchFamily="18" charset="-120"/>
              </a:rPr>
              <a:t> </a:t>
            </a:r>
            <a:r>
              <a:rPr lang="en-US" altLang="zh-TW" sz="2400" b="1">
                <a:solidFill>
                  <a:srgbClr val="663300"/>
                </a:solidFill>
              </a:rPr>
              <a:t>vs</a:t>
            </a:r>
            <a:r>
              <a:rPr lang="en-US" altLang="zh-TW" sz="2400" b="1">
                <a:solidFill>
                  <a:srgbClr val="663300"/>
                </a:solidFill>
                <a:ea typeface="新細明體" panose="02020500000000000000" pitchFamily="18" charset="-120"/>
              </a:rPr>
              <a:t> </a:t>
            </a:r>
            <a:r>
              <a:rPr lang="zh-TW" altLang="en-US" sz="2400" b="1"/>
              <a:t>神的知識遍地</a:t>
            </a:r>
          </a:p>
        </p:txBody>
      </p:sp>
      <p:sp>
        <p:nvSpPr>
          <p:cNvPr id="35853" name="Rectangle 13" descr="Pink tissue paper">
            <a:extLst>
              <a:ext uri="{FF2B5EF4-FFF2-40B4-BE49-F238E27FC236}">
                <a16:creationId xmlns:a16="http://schemas.microsoft.com/office/drawing/2014/main" id="{58D73DEE-FDC8-C4C0-8799-B0BF6A8138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838" y="4533900"/>
            <a:ext cx="1425575" cy="914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400" b="1"/>
              <a:t>第四禍</a:t>
            </a:r>
            <a:endParaRPr lang="en-US" altLang="en-US" sz="2400" b="1"/>
          </a:p>
        </p:txBody>
      </p:sp>
      <p:sp>
        <p:nvSpPr>
          <p:cNvPr id="35854" name="Rectangle 14" descr="Newsprint">
            <a:extLst>
              <a:ext uri="{FF2B5EF4-FFF2-40B4-BE49-F238E27FC236}">
                <a16:creationId xmlns:a16="http://schemas.microsoft.com/office/drawing/2014/main" id="{8CB0C09D-84C1-5545-5EDF-384588C36C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0438" y="4533900"/>
            <a:ext cx="1425575" cy="9144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/>
              <a:t>2:15-17</a:t>
            </a:r>
          </a:p>
        </p:txBody>
      </p:sp>
      <p:sp>
        <p:nvSpPr>
          <p:cNvPr id="35855" name="Rectangle 15" descr="Parchment">
            <a:extLst>
              <a:ext uri="{FF2B5EF4-FFF2-40B4-BE49-F238E27FC236}">
                <a16:creationId xmlns:a16="http://schemas.microsoft.com/office/drawing/2014/main" id="{EEDA8ADF-AE62-8792-F1F4-CDCE43501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0625" y="4533900"/>
            <a:ext cx="4645025" cy="9144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400" b="1"/>
              <a:t>巴比倫的杯</a:t>
            </a:r>
            <a:r>
              <a:rPr lang="zh-TW" altLang="en-US" sz="2400" b="1">
                <a:ea typeface="新細明體" panose="02020500000000000000" pitchFamily="18" charset="-120"/>
              </a:rPr>
              <a:t> </a:t>
            </a:r>
            <a:r>
              <a:rPr lang="en-US" altLang="zh-TW" sz="2400" b="1">
                <a:solidFill>
                  <a:srgbClr val="663300"/>
                </a:solidFill>
              </a:rPr>
              <a:t>vs</a:t>
            </a:r>
            <a:r>
              <a:rPr lang="en-US" altLang="zh-TW" sz="2400" b="1">
                <a:ea typeface="新細明體" panose="02020500000000000000" pitchFamily="18" charset="-120"/>
              </a:rPr>
              <a:t> </a:t>
            </a:r>
            <a:r>
              <a:rPr lang="zh-TW" altLang="en-US" sz="2400" b="1"/>
              <a:t>神的杯</a:t>
            </a:r>
          </a:p>
        </p:txBody>
      </p:sp>
      <p:sp>
        <p:nvSpPr>
          <p:cNvPr id="35856" name="Rectangle 16" descr="Pink tissue paper">
            <a:extLst>
              <a:ext uri="{FF2B5EF4-FFF2-40B4-BE49-F238E27FC236}">
                <a16:creationId xmlns:a16="http://schemas.microsoft.com/office/drawing/2014/main" id="{97B17BC0-3E97-84E9-29C1-46A4AC743F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838" y="5549900"/>
            <a:ext cx="1425575" cy="914400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400" b="1"/>
              <a:t>第五禍</a:t>
            </a:r>
            <a:endParaRPr lang="en-US" altLang="en-US" sz="2400" b="1"/>
          </a:p>
        </p:txBody>
      </p:sp>
      <p:sp>
        <p:nvSpPr>
          <p:cNvPr id="35857" name="Rectangle 17" descr="Newsprint">
            <a:extLst>
              <a:ext uri="{FF2B5EF4-FFF2-40B4-BE49-F238E27FC236}">
                <a16:creationId xmlns:a16="http://schemas.microsoft.com/office/drawing/2014/main" id="{13963BE5-7001-89A7-4B35-2265124D9B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0438" y="5549900"/>
            <a:ext cx="1425575" cy="9144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/>
              <a:t>2:18-20</a:t>
            </a:r>
          </a:p>
        </p:txBody>
      </p:sp>
      <p:sp>
        <p:nvSpPr>
          <p:cNvPr id="35858" name="Rectangle 18" descr="Parchment">
            <a:extLst>
              <a:ext uri="{FF2B5EF4-FFF2-40B4-BE49-F238E27FC236}">
                <a16:creationId xmlns:a16="http://schemas.microsoft.com/office/drawing/2014/main" id="{69F00D5B-721E-C2B1-AC4D-EA721484CE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0625" y="5549900"/>
            <a:ext cx="4645025" cy="9144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400" b="1"/>
              <a:t>偶像</a:t>
            </a:r>
            <a:r>
              <a:rPr lang="zh-TW" altLang="en-US" sz="2400" b="1">
                <a:ea typeface="新細明體" panose="02020500000000000000" pitchFamily="18" charset="-120"/>
              </a:rPr>
              <a:t> </a:t>
            </a:r>
            <a:r>
              <a:rPr lang="en-US" altLang="zh-TW" sz="2400" b="1">
                <a:solidFill>
                  <a:srgbClr val="663300"/>
                </a:solidFill>
              </a:rPr>
              <a:t>vs</a:t>
            </a:r>
            <a:r>
              <a:rPr lang="en-US" altLang="zh-TW" sz="2400" b="1">
                <a:ea typeface="新細明體" panose="02020500000000000000" pitchFamily="18" charset="-120"/>
              </a:rPr>
              <a:t> </a:t>
            </a:r>
            <a:r>
              <a:rPr lang="zh-TW" altLang="en-US" sz="2400" b="1"/>
              <a:t>真神</a:t>
            </a:r>
          </a:p>
        </p:txBody>
      </p:sp>
      <p:sp>
        <p:nvSpPr>
          <p:cNvPr id="35862" name="Rectangle 22" descr="Medium wood">
            <a:extLst>
              <a:ext uri="{FF2B5EF4-FFF2-40B4-BE49-F238E27FC236}">
                <a16:creationId xmlns:a16="http://schemas.microsoft.com/office/drawing/2014/main" id="{FDB97927-5220-15F3-C8E0-B2B5486FE5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838" y="612775"/>
            <a:ext cx="7643812" cy="768350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2800" b="1">
                <a:solidFill>
                  <a:schemeClr val="bg1"/>
                </a:solidFill>
              </a:rPr>
              <a:t>巴比倫的五禍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nimBg="1"/>
      <p:bldP spid="35845" grpId="0" animBg="1"/>
      <p:bldP spid="35846" grpId="0" animBg="1"/>
      <p:bldP spid="35847" grpId="0" animBg="1"/>
      <p:bldP spid="35848" grpId="0" animBg="1"/>
      <p:bldP spid="35849" grpId="0" animBg="1"/>
      <p:bldP spid="35850" grpId="0" animBg="1"/>
      <p:bldP spid="35851" grpId="0" animBg="1"/>
      <p:bldP spid="35852" grpId="0" animBg="1"/>
      <p:bldP spid="35853" grpId="0" animBg="1"/>
      <p:bldP spid="35854" grpId="0" animBg="1"/>
      <p:bldP spid="35855" grpId="0" animBg="1"/>
      <p:bldP spid="35856" grpId="0" animBg="1"/>
      <p:bldP spid="35857" grpId="0" animBg="1"/>
      <p:bldP spid="35858" grpId="0" animBg="1"/>
      <p:bldP spid="3586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B71DB-0F95-0C4A-7652-2259EEA726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538" y="0"/>
            <a:ext cx="9034462" cy="6858000"/>
          </a:xfrm>
        </p:spPr>
        <p:txBody>
          <a:bodyPr/>
          <a:lstStyle/>
          <a:p>
            <a:endParaRPr lang="en-US" altLang="zh-TW" sz="2800" b="1">
              <a:ea typeface="新細明體" panose="02020500000000000000" pitchFamily="18" charset="-120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zh-TW" b="1">
                <a:ea typeface="新細明體" panose="02020500000000000000" pitchFamily="18" charset="-120"/>
              </a:rPr>
              <a:t>【</a:t>
            </a:r>
            <a:r>
              <a:rPr lang="zh-TW" altLang="en-US" b="1">
                <a:ea typeface="新細明體" panose="02020500000000000000" pitchFamily="18" charset="-120"/>
              </a:rPr>
              <a:t>問答題</a:t>
            </a:r>
            <a:r>
              <a:rPr lang="en-US" altLang="zh-TW" b="1">
                <a:ea typeface="新細明體" panose="02020500000000000000" pitchFamily="18" charset="-120"/>
              </a:rPr>
              <a:t>】</a:t>
            </a:r>
            <a:endParaRPr lang="en-US" altLang="en-US"/>
          </a:p>
          <a:p>
            <a:pPr>
              <a:lnSpc>
                <a:spcPct val="150000"/>
              </a:lnSpc>
              <a:buFontTx/>
              <a:buNone/>
            </a:pPr>
            <a:r>
              <a:rPr lang="zh-TW" altLang="en-US" sz="2800" b="1">
                <a:ea typeface="新細明體" panose="02020500000000000000" pitchFamily="18" charset="-120"/>
              </a:rPr>
              <a:t>問題</a:t>
            </a:r>
            <a:r>
              <a:rPr lang="en-US" altLang="en-US" sz="2800" b="1"/>
              <a:t>(</a:t>
            </a:r>
            <a:r>
              <a:rPr lang="zh-TW" altLang="en-US" sz="2800" b="1">
                <a:ea typeface="新細明體" panose="02020500000000000000" pitchFamily="18" charset="-120"/>
              </a:rPr>
              <a:t>一</a:t>
            </a:r>
            <a:r>
              <a:rPr lang="en-US" altLang="en-US" sz="2800" b="1"/>
              <a:t>)</a:t>
            </a:r>
            <a:r>
              <a:rPr lang="zh-TW" altLang="en-US" sz="2800" b="1">
                <a:ea typeface="新細明體" panose="02020500000000000000" pitchFamily="18" charset="-120"/>
              </a:rPr>
              <a:t>：哈巴谷第二次問神之後（一</a:t>
            </a:r>
            <a:r>
              <a:rPr lang="en-US" altLang="en-US" sz="2800" b="1"/>
              <a:t>12-17</a:t>
            </a:r>
            <a:r>
              <a:rPr lang="zh-TW" altLang="en-US" sz="2800" b="1">
                <a:ea typeface="新細明體" panose="02020500000000000000" pitchFamily="18" charset="-120"/>
              </a:rPr>
              <a:t>），他如何等候神？我們也是要如此等候神？</a:t>
            </a:r>
            <a:endParaRPr lang="en-US" altLang="en-US" sz="2800"/>
          </a:p>
          <a:p>
            <a:pPr>
              <a:lnSpc>
                <a:spcPct val="150000"/>
              </a:lnSpc>
              <a:buFontTx/>
              <a:buNone/>
            </a:pPr>
            <a:r>
              <a:rPr lang="zh-TW" altLang="en-US" sz="2800" b="1">
                <a:ea typeface="新細明體" panose="02020500000000000000" pitchFamily="18" charset="-120"/>
              </a:rPr>
              <a:t>問題</a:t>
            </a:r>
            <a:r>
              <a:rPr lang="en-US" altLang="en-US" sz="2800" b="1"/>
              <a:t>(</a:t>
            </a:r>
            <a:r>
              <a:rPr lang="zh-TW" altLang="en-US" sz="2800" b="1">
                <a:ea typeface="新細明體" panose="02020500000000000000" pitchFamily="18" charset="-120"/>
              </a:rPr>
              <a:t>二</a:t>
            </a:r>
            <a:r>
              <a:rPr lang="en-US" altLang="en-US" sz="2800" b="1"/>
              <a:t>)</a:t>
            </a:r>
            <a:r>
              <a:rPr lang="zh-TW" altLang="en-US" sz="2800" b="1">
                <a:ea typeface="新細明體" panose="02020500000000000000" pitchFamily="18" charset="-120"/>
              </a:rPr>
              <a:t>：神為何要哈巴谷將默示寫在版上？</a:t>
            </a:r>
            <a:endParaRPr lang="en-US" altLang="en-US" sz="2800"/>
          </a:p>
          <a:p>
            <a:pPr>
              <a:lnSpc>
                <a:spcPct val="150000"/>
              </a:lnSpc>
              <a:buFontTx/>
              <a:buNone/>
            </a:pPr>
            <a:r>
              <a:rPr lang="zh-TW" altLang="en-US" sz="2800" b="1">
                <a:ea typeface="新細明體" panose="02020500000000000000" pitchFamily="18" charset="-120"/>
              </a:rPr>
              <a:t>問題</a:t>
            </a:r>
            <a:r>
              <a:rPr lang="en-US" altLang="en-US" sz="2800" b="1"/>
              <a:t>(</a:t>
            </a:r>
            <a:r>
              <a:rPr lang="zh-TW" altLang="en-US" sz="2800" b="1">
                <a:ea typeface="新細明體" panose="02020500000000000000" pitchFamily="18" charset="-120"/>
              </a:rPr>
              <a:t>三</a:t>
            </a:r>
            <a:r>
              <a:rPr lang="en-US" altLang="en-US" sz="2800" b="1"/>
              <a:t>)</a:t>
            </a:r>
            <a:r>
              <a:rPr lang="zh-TW" altLang="en-US" sz="2800" b="1">
                <a:ea typeface="新細明體" panose="02020500000000000000" pitchFamily="18" charset="-120"/>
              </a:rPr>
              <a:t>：可否敘述神對迦勒底人的審判罪狀？這些審判預言後來如何應驗了？</a:t>
            </a:r>
            <a:endParaRPr lang="en-US" altLang="en-US" sz="2800"/>
          </a:p>
          <a:p>
            <a:pPr>
              <a:lnSpc>
                <a:spcPct val="150000"/>
              </a:lnSpc>
              <a:buFontTx/>
              <a:buNone/>
            </a:pPr>
            <a:r>
              <a:rPr lang="zh-TW" altLang="en-US" sz="2800" b="1">
                <a:ea typeface="新細明體" panose="02020500000000000000" pitchFamily="18" charset="-120"/>
              </a:rPr>
              <a:t>問題</a:t>
            </a:r>
            <a:r>
              <a:rPr lang="en-US" altLang="en-US" sz="2800" b="1"/>
              <a:t>(</a:t>
            </a:r>
            <a:r>
              <a:rPr lang="zh-TW" altLang="en-US" sz="2800" b="1">
                <a:ea typeface="新細明體" panose="02020500000000000000" pitchFamily="18" charset="-120"/>
              </a:rPr>
              <a:t>四</a:t>
            </a:r>
            <a:r>
              <a:rPr lang="en-US" altLang="en-US" sz="2800" b="1"/>
              <a:t>)</a:t>
            </a:r>
            <a:r>
              <a:rPr lang="zh-TW" altLang="en-US" sz="2800" b="1">
                <a:ea typeface="新細明體" panose="02020500000000000000" pitchFamily="18" charset="-120"/>
              </a:rPr>
              <a:t>：第十四節滿有盼望的預言，為什麼會穿插在災禍之警告中？</a:t>
            </a:r>
            <a:endParaRPr lang="en-US" altLang="en-US" sz="2800"/>
          </a:p>
          <a:p>
            <a:pPr>
              <a:lnSpc>
                <a:spcPct val="150000"/>
              </a:lnSpc>
            </a:pPr>
            <a:endParaRPr lang="en-US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habakkuk-graphic (1)">
            <a:extLst>
              <a:ext uri="{FF2B5EF4-FFF2-40B4-BE49-F238E27FC236}">
                <a16:creationId xmlns:a16="http://schemas.microsoft.com/office/drawing/2014/main" id="{87DA1986-D789-736C-A260-F6F940EA7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503238"/>
            <a:ext cx="7129462" cy="4613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0" name="Text Box 4">
            <a:extLst>
              <a:ext uri="{FF2B5EF4-FFF2-40B4-BE49-F238E27FC236}">
                <a16:creationId xmlns:a16="http://schemas.microsoft.com/office/drawing/2014/main" id="{C27BF4A4-92F9-7693-5D0D-AAAF673040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7713" y="5440363"/>
            <a:ext cx="510857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哈巴谷書：在困境中的信心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B5DC60-5E64-EE9B-E371-7A3AB5F4AC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025" y="209550"/>
            <a:ext cx="9070975" cy="6475413"/>
          </a:xfrm>
        </p:spPr>
        <p:txBody>
          <a:bodyPr/>
          <a:lstStyle/>
          <a:p>
            <a:r>
              <a:rPr lang="zh-TW" altLang="en-US" b="1">
                <a:ea typeface="新細明體" panose="02020500000000000000" pitchFamily="18" charset="-120"/>
              </a:rPr>
              <a:t>引用「義人必因信得生」的</a:t>
            </a:r>
            <a:r>
              <a:rPr lang="zh-TW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新約經文</a:t>
            </a:r>
            <a:endParaRPr lang="en-US" altLang="zh-TW" b="1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因為　神的義正在這福音上顯明出來；這義是本於信，以至於信。如經上所記：「義人必因信得生。」（羅</a:t>
            </a:r>
            <a:r>
              <a:rPr lang="en-US" altLang="zh-TW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TW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US" altLang="zh-TW" sz="2800" b="1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沒有一個人靠著律法在　神面前稱義，這是明顯的；因為經上說：「義人必因信得生。」 （加三</a:t>
            </a:r>
            <a:r>
              <a:rPr lang="en-US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 </a:t>
            </a:r>
            <a:endParaRPr lang="en-US" altLang="zh-TW" sz="2800" b="1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 只是義人（有古卷：我的義人）必因信得生。他若退後，我心裡就不喜歡他。 我們卻不是退後入沉淪的那等人，乃是有信心以致靈魂得救的人。</a:t>
            </a:r>
            <a:r>
              <a:rPr lang="en-US" altLang="zh-TW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（來</a:t>
            </a:r>
            <a:r>
              <a:rPr lang="en-US" altLang="zh-TW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10:38-39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US" altLang="en-US" sz="2800" b="1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AB0FB-3DA6-5143-F163-CEC922753B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025" y="9525"/>
            <a:ext cx="8961438" cy="4525963"/>
          </a:xfrm>
        </p:spPr>
        <p:txBody>
          <a:bodyPr/>
          <a:lstStyle/>
          <a:p>
            <a:pPr marL="0" indent="0">
              <a:lnSpc>
                <a:spcPct val="150000"/>
              </a:lnSpc>
              <a:buFontTx/>
              <a:buNone/>
              <a:defRPr/>
            </a:pPr>
            <a:r>
              <a:rPr lang="zh-TW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「義人必因信得生」新約多次引用此經文說明因信稱義的真理（羅一</a:t>
            </a:r>
            <a:r>
              <a:rPr 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</a:t>
            </a:r>
            <a:r>
              <a:rPr lang="zh-TW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；加三</a:t>
            </a:r>
            <a:r>
              <a:rPr 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</a:t>
            </a:r>
            <a:r>
              <a:rPr lang="zh-TW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；來十</a:t>
            </a:r>
            <a:r>
              <a:rPr 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38-39</a:t>
            </a:r>
            <a:r>
              <a:rPr lang="zh-TW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）。希伯來文的「信</a:t>
            </a:r>
            <a:r>
              <a:rPr lang="en-US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אֱמוּנָה</a:t>
            </a:r>
            <a:r>
              <a:rPr lang="zh-TW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」原文意思是「堅固、忠誠、堅定不移、穩固」，而希臘文的「信</a:t>
            </a:r>
            <a:r>
              <a:rPr 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π</a:t>
            </a:r>
            <a:r>
              <a:rPr lang="en-US" sz="28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ίστις</a:t>
            </a:r>
            <a:r>
              <a:rPr lang="zh-TW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」原文意思是「堅信、相信、忠貞、忠實」。因此「信心」和「忠心」在英文裡就是同一個詞 </a:t>
            </a:r>
            <a:r>
              <a:rPr 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faith</a:t>
            </a:r>
            <a:r>
              <a:rPr lang="zh-TW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，「信心」也意味著「忠心」，真正的「信心」是對神持續的「忠心」，而不是只有剎那間的相信。所以，主耶穌反復宣告：「惟有忍耐到底的必然得救。」（太十</a:t>
            </a:r>
            <a:r>
              <a:rPr 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22</a:t>
            </a:r>
            <a:r>
              <a:rPr lang="zh-TW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；二十四</a:t>
            </a:r>
            <a:r>
              <a:rPr 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13</a:t>
            </a:r>
            <a:r>
              <a:rPr lang="zh-TW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；可十三</a:t>
            </a:r>
            <a:r>
              <a:rPr 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13</a:t>
            </a:r>
            <a:r>
              <a:rPr lang="zh-TW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</a:t>
            </a:r>
            <a:endParaRPr 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B9FD5-3E18-933B-5F1A-EEE76D316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025" y="9525"/>
            <a:ext cx="8961438" cy="4525963"/>
          </a:xfrm>
        </p:spPr>
        <p:txBody>
          <a:bodyPr/>
          <a:lstStyle/>
          <a:p>
            <a:pPr marL="0" indent="0">
              <a:lnSpc>
                <a:spcPct val="150000"/>
              </a:lnSpc>
              <a:buFontTx/>
              <a:buNone/>
            </a:pPr>
            <a:r>
              <a:rPr lang="zh-TW" altLang="en-US" sz="2800" b="1">
                <a:ea typeface="新細明體" panose="02020500000000000000" pitchFamily="18" charset="-120"/>
              </a:rPr>
              <a:t>「惟義人因信得生」既是回答「惡人圍困義人」，也回應了「惡人吞滅比自己公義的，祢為何靜默不語呢」（一</a:t>
            </a:r>
            <a:r>
              <a:rPr lang="en-US" altLang="en-US" sz="2800" b="1"/>
              <a:t>13</a:t>
            </a:r>
            <a:r>
              <a:rPr lang="zh-TW" altLang="en-US" sz="2800" b="1">
                <a:ea typeface="新細明體" panose="02020500000000000000" pitchFamily="18" charset="-120"/>
              </a:rPr>
              <a:t>）。先知眼中的「義人」和「惡人」是根據他們是否謹守律法、顯明公理；但實際上，地上沒有一個人能行全律法，「沒有一個人靠著律法在神面前稱義」（加三</a:t>
            </a:r>
            <a:r>
              <a:rPr lang="en-US" altLang="en-US" sz="2800" b="1"/>
              <a:t>11</a:t>
            </a:r>
            <a:r>
              <a:rPr lang="zh-TW" altLang="en-US" sz="2800" b="1">
                <a:ea typeface="新細明體" panose="02020500000000000000" pitchFamily="18" charset="-120"/>
              </a:rPr>
              <a:t>）。人被神稱為義的唯一途徑，就是效法「亞伯拉罕信神，這就算為他的義」（羅四</a:t>
            </a:r>
            <a:r>
              <a:rPr lang="en-US" altLang="en-US" sz="2800" b="1"/>
              <a:t>3</a:t>
            </a:r>
            <a:r>
              <a:rPr lang="zh-TW" altLang="en-US" sz="2800" b="1">
                <a:ea typeface="新細明體" panose="02020500000000000000" pitchFamily="18" charset="-120"/>
              </a:rPr>
              <a:t>；創十五</a:t>
            </a:r>
            <a:r>
              <a:rPr lang="en-US" altLang="en-US" sz="2800" b="1"/>
              <a:t>6</a:t>
            </a:r>
            <a:r>
              <a:rPr lang="zh-TW" altLang="en-US" sz="2800" b="1">
                <a:ea typeface="新細明體" panose="02020500000000000000" pitchFamily="18" charset="-120"/>
              </a:rPr>
              <a:t>）。因此「義人」不是行為公義的人，而是忠心信靠神的人，他們「不是有自己因律法而得的義，乃是有信基督的義，就是因信神而來的義」（腓三</a:t>
            </a:r>
            <a:r>
              <a:rPr lang="en-US" altLang="en-US" sz="2800" b="1"/>
              <a:t>9</a:t>
            </a:r>
            <a:r>
              <a:rPr lang="zh-TW" altLang="en-US" sz="2800" b="1">
                <a:ea typeface="新細明體" panose="02020500000000000000" pitchFamily="18" charset="-120"/>
              </a:rPr>
              <a:t>），他們必在神的試煉中「因信得生」。</a:t>
            </a:r>
            <a:endParaRPr lang="en-US" altLang="en-US" sz="2800" b="1"/>
          </a:p>
          <a:p>
            <a:pPr marL="0" indent="0"/>
            <a:endParaRPr lang="en-US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>
            <a:extLst>
              <a:ext uri="{FF2B5EF4-FFF2-40B4-BE49-F238E27FC236}">
                <a16:creationId xmlns:a16="http://schemas.microsoft.com/office/drawing/2014/main" id="{90CE1D9C-260C-FF28-E1BE-E9D323A8E3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38" y="4763"/>
            <a:ext cx="9253538" cy="693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Content Placeholder 2">
            <a:extLst>
              <a:ext uri="{FF2B5EF4-FFF2-40B4-BE49-F238E27FC236}">
                <a16:creationId xmlns:a16="http://schemas.microsoft.com/office/drawing/2014/main" id="{D094EC0F-1A67-3DD4-B044-B379E42D8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zh-TW" b="1">
                <a:ea typeface="新細明體" panose="02020500000000000000" pitchFamily="18" charset="-120"/>
              </a:rPr>
              <a:t>【</a:t>
            </a:r>
            <a:r>
              <a:rPr lang="zh-TW" altLang="en-US" b="1">
                <a:ea typeface="新細明體" panose="02020500000000000000" pitchFamily="18" charset="-120"/>
              </a:rPr>
              <a:t>結論</a:t>
            </a:r>
            <a:r>
              <a:rPr lang="en-US" altLang="zh-TW" b="1">
                <a:ea typeface="新細明體" panose="02020500000000000000" pitchFamily="18" charset="-120"/>
              </a:rPr>
              <a:t>】</a:t>
            </a:r>
            <a:endParaRPr lang="en-US" altLang="en-US"/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zh-TW" altLang="en-US" sz="2800" b="1">
                <a:ea typeface="新細明體" panose="02020500000000000000" pitchFamily="18" charset="-120"/>
              </a:rPr>
              <a:t>神並沒有像哈巴谷所以為的「靜默不語」（一</a:t>
            </a:r>
            <a:r>
              <a:rPr lang="en-US" altLang="en-US" sz="2800" b="1"/>
              <a:t>3</a:t>
            </a:r>
            <a:r>
              <a:rPr lang="zh-TW" altLang="en-US" sz="2800" b="1">
                <a:ea typeface="新細明體" panose="02020500000000000000" pitchFamily="18" charset="-120"/>
              </a:rPr>
              <a:t>、</a:t>
            </a:r>
            <a:r>
              <a:rPr lang="en-US" altLang="en-US" sz="2800" b="1"/>
              <a:t>13</a:t>
            </a:r>
            <a:r>
              <a:rPr lang="zh-TW" altLang="en-US" sz="2800" b="1">
                <a:ea typeface="新細明體" panose="02020500000000000000" pitchFamily="18" charset="-120"/>
              </a:rPr>
              <a:t>），祂不但對迦勒底人的罪惡明察秋毫，對猶大的罪惡也洞若觀火。神洞察一切，祂使用迦勒底人來管教猶大。在先知看來是「惡人吞滅比自己公義的」，但神「若究察罪孽，誰能站得住呢」（詩一百三十</a:t>
            </a:r>
            <a:r>
              <a:rPr lang="en-US" altLang="en-US" sz="2800" b="1"/>
              <a:t>3</a:t>
            </a:r>
            <a:r>
              <a:rPr lang="zh-TW" altLang="en-US" sz="2800" b="1">
                <a:ea typeface="新細明體" panose="02020500000000000000" pitchFamily="18" charset="-120"/>
              </a:rPr>
              <a:t>）。不管世人如何熱鬧地抵擋神、對付神「祭司的國度」，他們所依靠的偶像和勢力，最終都將成為虛無。唯有又真又活的神始終穩坐在「祂的聖殿中」，也住在祂的百姓中間，掌管人類的歷史、執行對全地的審判。神絕不姑息罪惡，對猶大人和迦勒底人都一樣。</a:t>
            </a:r>
            <a:endParaRPr lang="en-US" altLang="en-US" sz="2800" b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>
            <a:extLst>
              <a:ext uri="{FF2B5EF4-FFF2-40B4-BE49-F238E27FC236}">
                <a16:creationId xmlns:a16="http://schemas.microsoft.com/office/drawing/2014/main" id="{36BA12FE-F063-FCAE-2B1A-497E3A76B2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38" y="4763"/>
            <a:ext cx="9253538" cy="693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1D99CACB-653C-80E4-94C4-A4BE706D95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zh-TW" b="1">
                <a:ea typeface="新細明體" panose="02020500000000000000" pitchFamily="18" charset="-120"/>
              </a:rPr>
              <a:t>【</a:t>
            </a:r>
            <a:r>
              <a:rPr lang="zh-TW" altLang="en-US" b="1">
                <a:ea typeface="新細明體" panose="02020500000000000000" pitchFamily="18" charset="-120"/>
              </a:rPr>
              <a:t>結論</a:t>
            </a:r>
            <a:r>
              <a:rPr lang="en-US" altLang="zh-TW" b="1">
                <a:ea typeface="新細明體" panose="02020500000000000000" pitchFamily="18" charset="-120"/>
              </a:rPr>
              <a:t>】</a:t>
            </a:r>
            <a:endParaRPr lang="en-US" altLang="en-US"/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zh-TW" altLang="en-US" sz="2800" b="1">
                <a:ea typeface="新細明體" panose="02020500000000000000" pitchFamily="18" charset="-120"/>
              </a:rPr>
              <a:t>因此，在神的審判面前，「全地的人都當在祂面前肅敬靜默」，而不是自以為義地質疑神；也不必抱怨審判遲延、或者審判不公，而要省察自己在神面前是否活得準確，是否在審判面前自己能站立得住。當我們對神的作為不明白時，我們有無默然等候神？知道神的屬性是「慈愛的人，祢以慈愛待他；完全的人，祢以完全待他。清潔的人，你以清潔待他；乖僻的人，祢以彎曲待他」（詩十八</a:t>
            </a:r>
            <a:r>
              <a:rPr lang="en-US" altLang="en-US" sz="2800" b="1"/>
              <a:t>25-26</a:t>
            </a:r>
            <a:r>
              <a:rPr lang="zh-TW" altLang="en-US" sz="2800" b="1">
                <a:ea typeface="新細明體" panose="02020500000000000000" pitchFamily="18" charset="-120"/>
              </a:rPr>
              <a:t>）。因此，全地的人包括哈巴谷在內，都不可自以為義，而應當在神面前「肅敬靜默」。獲得真智慧的人，就是因認識了一位原在靜默中掌權的神而起了敬畏的心的人。</a:t>
            </a:r>
            <a:endParaRPr lang="en-US" altLang="en-US" sz="2800" b="1"/>
          </a:p>
          <a:p>
            <a:pPr marL="0" indent="0">
              <a:lnSpc>
                <a:spcPct val="150000"/>
              </a:lnSpc>
              <a:buFontTx/>
              <a:buNone/>
            </a:pPr>
            <a:endParaRPr lang="en-US" altLang="en-US" sz="2800" b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>
            <a:extLst>
              <a:ext uri="{FF2B5EF4-FFF2-40B4-BE49-F238E27FC236}">
                <a16:creationId xmlns:a16="http://schemas.microsoft.com/office/drawing/2014/main" id="{91C34E99-AA4D-8973-8881-3375A26D7F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38" y="4763"/>
            <a:ext cx="9253538" cy="693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id="{9C6D7F5F-F4F2-1E69-0332-2D1D32C991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pPr marL="0" indent="0">
              <a:buFontTx/>
              <a:buNone/>
            </a:pPr>
            <a:endParaRPr lang="en-US" altLang="zh-TW" sz="2800">
              <a:ea typeface="新細明體" panose="02020500000000000000" pitchFamily="18" charset="-120"/>
            </a:endParaRPr>
          </a:p>
          <a:p>
            <a:pPr marL="0" indent="0">
              <a:buFontTx/>
              <a:buNone/>
            </a:pPr>
            <a:endParaRPr lang="en-US" altLang="zh-TW" sz="2800">
              <a:ea typeface="新細明體" panose="02020500000000000000" pitchFamily="18" charset="-120"/>
            </a:endParaRPr>
          </a:p>
          <a:p>
            <a:pPr marL="0" indent="0">
              <a:lnSpc>
                <a:spcPct val="200000"/>
              </a:lnSpc>
              <a:buFontTx/>
              <a:buNone/>
            </a:pPr>
            <a:r>
              <a:rPr lang="en-US" altLang="zh-TW">
                <a:ea typeface="新細明體" panose="02020500000000000000" pitchFamily="18" charset="-120"/>
              </a:rPr>
              <a:t>【</a:t>
            </a:r>
            <a:r>
              <a:rPr lang="zh-TW" altLang="en-US" b="1">
                <a:ea typeface="新細明體" panose="02020500000000000000" pitchFamily="18" charset="-120"/>
              </a:rPr>
              <a:t>生活應用</a:t>
            </a:r>
            <a:r>
              <a:rPr lang="en-US" altLang="zh-TW">
                <a:ea typeface="新細明體" panose="02020500000000000000" pitchFamily="18" charset="-120"/>
              </a:rPr>
              <a:t>】</a:t>
            </a:r>
            <a:endParaRPr lang="en-US" altLang="en-US"/>
          </a:p>
          <a:p>
            <a:pPr marL="0" indent="0">
              <a:lnSpc>
                <a:spcPct val="200000"/>
              </a:lnSpc>
              <a:buFontTx/>
              <a:buNone/>
            </a:pPr>
            <a:r>
              <a:rPr lang="en-US" altLang="zh-TW" b="1">
                <a:ea typeface="新細明體" panose="02020500000000000000" pitchFamily="18" charset="-120"/>
              </a:rPr>
              <a:t>1.</a:t>
            </a:r>
            <a:r>
              <a:rPr lang="zh-TW" altLang="en-US" b="1">
                <a:ea typeface="新細明體" panose="02020500000000000000" pitchFamily="18" charset="-120"/>
              </a:rPr>
              <a:t>本段中有幾次提及迦勒底人的禍？什麼是人生的真正禍或福？</a:t>
            </a:r>
            <a:endParaRPr lang="en-US" altLang="en-US" sz="3000"/>
          </a:p>
          <a:p>
            <a:pPr marL="0" indent="0">
              <a:lnSpc>
                <a:spcPct val="200000"/>
              </a:lnSpc>
              <a:buFontTx/>
              <a:buNone/>
            </a:pPr>
            <a:r>
              <a:rPr lang="en-US" altLang="zh-TW" b="1">
                <a:ea typeface="新細明體" panose="02020500000000000000" pitchFamily="18" charset="-120"/>
              </a:rPr>
              <a:t>2. </a:t>
            </a:r>
            <a:r>
              <a:rPr lang="zh-TW" altLang="en-US" sz="3000" b="1">
                <a:ea typeface="新細明體" panose="02020500000000000000" pitchFamily="18" charset="-120"/>
              </a:rPr>
              <a:t>分享你對「義人因信得生」的瞭解</a:t>
            </a:r>
            <a:r>
              <a:rPr lang="en-US" altLang="zh-TW" sz="3000" b="1">
                <a:ea typeface="新細明體" panose="02020500000000000000" pitchFamily="18" charset="-120"/>
              </a:rPr>
              <a:t>/</a:t>
            </a:r>
            <a:r>
              <a:rPr lang="zh-TW" altLang="en-US" sz="3000" b="1">
                <a:ea typeface="新細明體" panose="02020500000000000000" pitchFamily="18" charset="-120"/>
              </a:rPr>
              <a:t>領悟。</a:t>
            </a:r>
            <a:endParaRPr lang="en-US" altLang="en-US" sz="3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E58FE-2659-ADCA-641E-E3F34FB392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538" y="0"/>
            <a:ext cx="9034462" cy="4891088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zh-TW" sz="3000">
                <a:ea typeface="新細明體" panose="02020500000000000000" pitchFamily="18" charset="-120"/>
              </a:rPr>
              <a:t>【</a:t>
            </a:r>
            <a:r>
              <a:rPr lang="zh-TW" altLang="en-US" sz="3000" b="1">
                <a:ea typeface="新細明體" panose="02020500000000000000" pitchFamily="18" charset="-120"/>
              </a:rPr>
              <a:t>前言</a:t>
            </a:r>
            <a:r>
              <a:rPr lang="en-US" altLang="zh-TW" sz="3000" b="1">
                <a:ea typeface="新細明體" panose="02020500000000000000" pitchFamily="18" charset="-120"/>
              </a:rPr>
              <a:t>】</a:t>
            </a:r>
            <a:endParaRPr lang="en-US" altLang="en-US" sz="3000"/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哈巴谷觀看社會上的罪惡，神的回答超乎他對神的認識，在他的困惑中，他仍繼續等候神，期待神向他解釋，使他明白祂的作為。有時我們也會遇到類似的情景，一些問題的呈現使我們懷疑困惑，但人就是只能根據自己的經驗、瞭解，嘗試解釋現象，但平面圖和立體圖是絕然不同的，因為立體圖是超越時空的。神要他清楚寫下祂的默示，預告神對迦勒底人的命定與審判，神啟示他一個立體圖像並且提升他屬靈的視野，讓他看見「當耶和華在他的聖殿中，全地的人都當在祂面前肅敬靜默」，因為祂是神，人類的歷史在祂手中。</a:t>
            </a:r>
            <a:endParaRPr lang="en-US" altLang="en-US" sz="2800" b="1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/>
            <a:endParaRPr lang="en-US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abakkuk_Summer_WEB">
            <a:extLst>
              <a:ext uri="{FF2B5EF4-FFF2-40B4-BE49-F238E27FC236}">
                <a16:creationId xmlns:a16="http://schemas.microsoft.com/office/drawing/2014/main" id="{9D814724-FBA1-E362-D0B7-20EC7D1B01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576263"/>
            <a:ext cx="7129463" cy="4751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7" name="Text Box 3">
            <a:extLst>
              <a:ext uri="{FF2B5EF4-FFF2-40B4-BE49-F238E27FC236}">
                <a16:creationId xmlns:a16="http://schemas.microsoft.com/office/drawing/2014/main" id="{A3D8E8C4-1296-6D3E-A82F-0D74A088BD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4388" y="5695950"/>
            <a:ext cx="4716462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b="1"/>
              <a:t>哈巴谷書：從懼怕到信靠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ab">
            <a:extLst>
              <a:ext uri="{FF2B5EF4-FFF2-40B4-BE49-F238E27FC236}">
                <a16:creationId xmlns:a16="http://schemas.microsoft.com/office/drawing/2014/main" id="{EF46EC4E-333F-A692-58CF-9E70CEFAFD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1858963"/>
            <a:ext cx="7129463" cy="3140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7" name="Text Box 3">
            <a:extLst>
              <a:ext uri="{FF2B5EF4-FFF2-40B4-BE49-F238E27FC236}">
                <a16:creationId xmlns:a16="http://schemas.microsoft.com/office/drawing/2014/main" id="{98960A0E-87C7-4A4D-A72A-967465A1A7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5257800"/>
            <a:ext cx="30670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b="1"/>
              <a:t>哈巴谷書：堅持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22983_40_podcast-1934054-Habakkuk">
            <a:extLst>
              <a:ext uri="{FF2B5EF4-FFF2-40B4-BE49-F238E27FC236}">
                <a16:creationId xmlns:a16="http://schemas.microsoft.com/office/drawing/2014/main" id="{E14056DF-8E63-7B27-217A-961E63361A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904875"/>
            <a:ext cx="7127875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 Box 3">
            <a:extLst>
              <a:ext uri="{FF2B5EF4-FFF2-40B4-BE49-F238E27FC236}">
                <a16:creationId xmlns:a16="http://schemas.microsoft.com/office/drawing/2014/main" id="{ECA5DAA0-CE72-C406-0FA2-8F055566A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9925" y="5349875"/>
            <a:ext cx="52641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3600">
                <a:solidFill>
                  <a:schemeClr val="bg1"/>
                </a:solidFill>
              </a:rPr>
              <a:t>哈巴谷書：信任神的計畫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habakkuk (3)">
            <a:extLst>
              <a:ext uri="{FF2B5EF4-FFF2-40B4-BE49-F238E27FC236}">
                <a16:creationId xmlns:a16="http://schemas.microsoft.com/office/drawing/2014/main" id="{AC625B4E-52C5-C454-2227-AAB30097E2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5">
            <a:extLst>
              <a:ext uri="{FF2B5EF4-FFF2-40B4-BE49-F238E27FC236}">
                <a16:creationId xmlns:a16="http://schemas.microsoft.com/office/drawing/2014/main" id="{F82591BB-A222-1CCA-E5C6-6CB3AD587A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813" y="1087438"/>
            <a:ext cx="5668962" cy="20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TW" altLang="en-US" sz="2800" b="1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我要站在守望所，立在望樓上觀看，看耶和華對我說甚麼話，我可用甚麼話向他訴冤。</a:t>
            </a:r>
            <a:r>
              <a:rPr lang="en-US" altLang="zh-TW" sz="2800" b="1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2800" b="1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哈</a:t>
            </a:r>
            <a:r>
              <a:rPr lang="en-US" altLang="zh-TW" sz="2800" b="1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2:1)</a:t>
            </a:r>
            <a:endParaRPr lang="zh-TW" altLang="en-US" sz="2800" b="1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>
            <a:extLst>
              <a:ext uri="{FF2B5EF4-FFF2-40B4-BE49-F238E27FC236}">
                <a16:creationId xmlns:a16="http://schemas.microsoft.com/office/drawing/2014/main" id="{FAAEEFCC-DDDF-EA12-1BF1-5CA3F8D2B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25" y="173038"/>
            <a:ext cx="9144000" cy="11715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/>
          </a:p>
        </p:txBody>
      </p:sp>
      <p:sp>
        <p:nvSpPr>
          <p:cNvPr id="36868" name="Rectangle 4">
            <a:extLst>
              <a:ext uri="{FF2B5EF4-FFF2-40B4-BE49-F238E27FC236}">
                <a16:creationId xmlns:a16="http://schemas.microsoft.com/office/drawing/2014/main" id="{E7606522-533F-359D-D8BD-C773306793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25" y="1695450"/>
            <a:ext cx="8961438" cy="474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TW" sz="2400" b="1"/>
              <a:t>1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我要站在守望所，立在望樓上觀看，看耶和華對我說甚麼話，我可用甚麼話向他訴冤（向他訴冤：或譯回答所疑問的）。</a:t>
            </a:r>
            <a:r>
              <a:rPr lang="en-US" altLang="zh-TW" sz="2800" b="1" i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他對我說：將這默示明明地寫在版上，使讀的人容易讀（或譯：隨跑隨讀）。</a:t>
            </a:r>
            <a:r>
              <a:rPr lang="en-US" altLang="zh-TW" sz="2800" b="1" i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因為這默示有一定的日期，快要應驗，並不虛謊。雖然遲延，還要等候；因為必然臨到，不再遲延。</a:t>
            </a:r>
            <a:r>
              <a:rPr lang="en-US" altLang="zh-TW" sz="2800" b="1" i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迦勒底人自高自大，心不正直；惟義人因信得生。</a:t>
            </a:r>
            <a:r>
              <a:rPr lang="en-US" altLang="en-US" sz="2800" b="1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Behold, as for the proud one, His soul is not right within him; But the righteous will live by his faith.</a:t>
            </a:r>
            <a:r>
              <a:rPr lang="en-US" altLang="zh-TW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altLang="zh-TW" sz="2800" b="1">
                <a:solidFill>
                  <a:schemeClr val="bg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en-US" altLang="en-US" sz="2800" b="1">
                <a:solidFill>
                  <a:schemeClr val="bg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NASU</a:t>
            </a:r>
            <a:r>
              <a:rPr lang="en-US" altLang="zh-TW" sz="2800" b="1">
                <a:solidFill>
                  <a:schemeClr val="bg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endParaRPr lang="en-US" altLang="en-US" sz="2800" b="1">
              <a:solidFill>
                <a:schemeClr val="bg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5124" name="Rectangle 5">
            <a:extLst>
              <a:ext uri="{FF2B5EF4-FFF2-40B4-BE49-F238E27FC236}">
                <a16:creationId xmlns:a16="http://schemas.microsoft.com/office/drawing/2014/main" id="{782F9C2B-D399-BE16-C48E-3ACFFEC60C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25" y="576263"/>
            <a:ext cx="8961438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spcAft>
                <a:spcPct val="80000"/>
              </a:spcAft>
              <a:buFontTx/>
              <a:buNone/>
            </a:pPr>
            <a:r>
              <a:rPr lang="zh-TW" altLang="en-US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迦勒底人自高自大，心不正直；惟義人因信得生。</a:t>
            </a:r>
            <a:endParaRPr lang="zh-TW" altLang="en-US" b="1">
              <a:solidFill>
                <a:schemeClr val="bg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>
            <a:extLst>
              <a:ext uri="{FF2B5EF4-FFF2-40B4-BE49-F238E27FC236}">
                <a16:creationId xmlns:a16="http://schemas.microsoft.com/office/drawing/2014/main" id="{B7249A39-11DC-417F-34B4-C7E2D29AA4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6525"/>
            <a:ext cx="8924925" cy="591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TW" altLang="en-US" sz="2400"/>
              <a:t> </a:t>
            </a:r>
            <a:r>
              <a:rPr lang="en-US" altLang="zh-TW" sz="2800" b="1" i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迦勒底人因酒詭詐，狂傲，不住在家中，擴充心欲，好像陰間。他如死不能知足，聚集萬國，堆積萬民都歸自己。</a:t>
            </a:r>
            <a:r>
              <a:rPr lang="en-US" altLang="zh-TW" sz="2800" b="1" i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這些國的民豈不都要提起詩歌並俗語譏刺他說：禍哉！迦勒底人，你增添不屬自己的財物，多多取人的當頭，要到幾時為止呢？</a:t>
            </a:r>
            <a:r>
              <a:rPr lang="en-US" altLang="zh-TW" sz="2800" b="1" i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咬傷你的豈不忽然起來，擾害你的豈不興起，你就作他們的擄物嗎？</a:t>
            </a:r>
            <a:r>
              <a:rPr lang="en-US" altLang="zh-TW" sz="2800" b="1" i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因你搶奪許多的國，殺人流血，向國內的城並城中一切居民施行強暴，所以各國剩下的民都必搶奪你。</a:t>
            </a:r>
            <a:r>
              <a:rPr lang="en-US" altLang="zh-TW" sz="2800" b="1" i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為本家積蓄不義之財、在高處搭窩、指望免災的有禍了！ 。</a:t>
            </a:r>
            <a:r>
              <a:rPr lang="zh-TW" altLang="en-US" sz="2800" b="1"/>
              <a:t> </a:t>
            </a:r>
            <a:endParaRPr lang="en-US" altLang="en-US" sz="2800" b="1">
              <a:solidFill>
                <a:schemeClr val="bg2"/>
              </a:solidFill>
              <a:ea typeface="新細明體" panose="02020500000000000000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>
            <a:extLst>
              <a:ext uri="{FF2B5EF4-FFF2-40B4-BE49-F238E27FC236}">
                <a16:creationId xmlns:a16="http://schemas.microsoft.com/office/drawing/2014/main" id="{0723379F-5E73-BA15-426A-A624C799C3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563" y="284163"/>
            <a:ext cx="8815387" cy="590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TW" sz="2800" b="1" i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你圖謀剪除多國的民，犯了罪，使你的家蒙羞，自害己命。</a:t>
            </a:r>
            <a:r>
              <a:rPr lang="en-US" altLang="zh-TW" sz="2800" b="1" i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牆裡的石頭必呼叫；房內的棟樑必應聲。</a:t>
            </a:r>
            <a:r>
              <a:rPr lang="en-US" altLang="zh-TW" sz="2800" b="1" i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12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以人血建城、以罪孽立邑的有禍了！</a:t>
            </a:r>
            <a:r>
              <a:rPr lang="en-US" altLang="zh-TW" sz="2800" b="1" i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13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眾民所勞碌得來的被火焚燒，列國由勞乏而得的歸於虛空，不都是出於萬軍之耶和華嗎？</a:t>
            </a:r>
            <a:r>
              <a:rPr lang="en-US" altLang="zh-TW" sz="2800" b="1" i="1">
                <a:solidFill>
                  <a:srgbClr val="0070C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</a:t>
            </a:r>
            <a:r>
              <a:rPr lang="zh-TW" altLang="en-US" sz="2800" b="1">
                <a:solidFill>
                  <a:srgbClr val="0070C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認識耶和華榮耀的知識要充滿遍地，好像水充滿洋海一般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sz="2800" b="1" i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15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給人酒喝、又加上毒物、使他喝醉、好看見他下體的有禍了！</a:t>
            </a:r>
            <a:r>
              <a:rPr lang="en-US" altLang="zh-TW" sz="2800" b="1" i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16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你滿受羞辱，不得榮耀；你也喝吧，顯出是未受割禮的！耶和華右手的杯必傳到你那裡；你的榮耀就變為大大地羞辱。</a:t>
            </a:r>
            <a:endParaRPr lang="en-US" altLang="en-US" sz="2800" b="1">
              <a:solidFill>
                <a:schemeClr val="bg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>
            <a:extLst>
              <a:ext uri="{FF2B5EF4-FFF2-40B4-BE49-F238E27FC236}">
                <a16:creationId xmlns:a16="http://schemas.microsoft.com/office/drawing/2014/main" id="{B2CA24A6-7A6C-6D7E-E8A6-C87DAAE3A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393700"/>
            <a:ext cx="8815388" cy="526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TW" sz="2800" b="1" i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你向黎巴嫩行強暴與殘害驚嚇野獸的事必遮蓋你；因你殺人流血，向國內的城並城中一切居民施行強暴。</a:t>
            </a:r>
            <a:r>
              <a:rPr lang="en-US" altLang="zh-TW" sz="2800" b="1" i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18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雕刻的偶像，人將它刻出來，有甚麼益處呢？鑄造的偶像就是虛謊的師傅。製造者倚靠這啞巴偶像有甚麼益處呢？</a:t>
            </a:r>
            <a:r>
              <a:rPr lang="en-US" altLang="zh-TW" sz="2800" b="1" i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19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對木偶說：醒起！對啞巴石像說：起來！那人有禍了！這個還能教訓人嗎？看哪，是包裹金銀的，其中毫無氣息。</a:t>
            </a:r>
            <a:r>
              <a:rPr lang="en-US" altLang="zh-TW" sz="2800" b="1" i="1">
                <a:solidFill>
                  <a:srgbClr val="C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</a:t>
            </a:r>
            <a:r>
              <a:rPr lang="zh-TW" altLang="en-US" sz="280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</a:t>
            </a:r>
            <a:r>
              <a:rPr lang="zh-TW" altLang="en-US" sz="2800" b="1">
                <a:solidFill>
                  <a:srgbClr val="C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惟耶和華在他的聖殿中；全地的人都當在他面前肅敬靜默。</a:t>
            </a:r>
            <a:endParaRPr lang="en-US" altLang="en-US" sz="2800" b="1">
              <a:solidFill>
                <a:srgbClr val="C0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CCB5F-DFF0-53FD-4F05-347DCD58E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538" y="0"/>
            <a:ext cx="9034462" cy="4891088"/>
          </a:xfrm>
        </p:spPr>
        <p:txBody>
          <a:bodyPr/>
          <a:lstStyle/>
          <a:p>
            <a:pPr marL="0" indent="0">
              <a:buFontTx/>
              <a:buNone/>
            </a:pPr>
            <a:endParaRPr lang="en-US" altLang="en-US" sz="3000"/>
          </a:p>
          <a:p>
            <a:pPr marL="0" indent="0">
              <a:buFontTx/>
              <a:buNone/>
            </a:pPr>
            <a:r>
              <a:rPr lang="zh-TW" altLang="en-US" b="1">
                <a:ea typeface="新細明體" panose="02020500000000000000" pitchFamily="18" charset="-120"/>
              </a:rPr>
              <a:t>一、先知等候神的答覆 </a:t>
            </a:r>
            <a:r>
              <a:rPr lang="en-US" altLang="en-US" b="1"/>
              <a:t>(1</a:t>
            </a:r>
            <a:r>
              <a:rPr lang="zh-TW" altLang="en-US" b="1">
                <a:ea typeface="新細明體" panose="02020500000000000000" pitchFamily="18" charset="-120"/>
              </a:rPr>
              <a:t>節</a:t>
            </a:r>
            <a:r>
              <a:rPr lang="en-US" altLang="en-US" b="1"/>
              <a:t>)</a:t>
            </a:r>
            <a:endParaRPr lang="en-US" altLang="en-US"/>
          </a:p>
          <a:p>
            <a:pPr marL="0" indent="0">
              <a:lnSpc>
                <a:spcPct val="150000"/>
              </a:lnSpc>
              <a:buFontTx/>
              <a:buNone/>
            </a:pP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站在守望所，立在望樓上觀看」是比喻等待神的指示，不一定是真的站在城牆上的守望台。先知不確定神是否真的要使用迦勒底人來審判猶大，他的心思混亂，還帶著許多的疑惑，所以要「看耶和華對我說什麼話」。</a:t>
            </a:r>
            <a:endParaRPr lang="en-US" altLang="en-US" sz="2800" b="1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/>
            <a:endParaRPr lang="en-US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49F4B0-56F1-FE11-2748-FA7ECBF85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538" y="0"/>
            <a:ext cx="9034462" cy="4891088"/>
          </a:xfrm>
        </p:spPr>
        <p:txBody>
          <a:bodyPr/>
          <a:lstStyle/>
          <a:p>
            <a:endParaRPr lang="en-US" altLang="zh-TW" sz="2800" b="1">
              <a:ea typeface="新細明體" panose="02020500000000000000" pitchFamily="18" charset="-120"/>
            </a:endParaRPr>
          </a:p>
          <a:p>
            <a:pPr>
              <a:buFontTx/>
              <a:buNone/>
            </a:pPr>
            <a:r>
              <a:rPr lang="zh-TW" altLang="en-US" b="1">
                <a:ea typeface="新細明體" panose="02020500000000000000" pitchFamily="18" charset="-120"/>
              </a:rPr>
              <a:t>二、神再次回答說祂也要懲罰迦勒底人</a:t>
            </a:r>
            <a:r>
              <a:rPr lang="en-US" altLang="en-US" b="1"/>
              <a:t>(2~4</a:t>
            </a:r>
            <a:r>
              <a:rPr lang="zh-TW" altLang="en-US" b="1">
                <a:ea typeface="新細明體" panose="02020500000000000000" pitchFamily="18" charset="-120"/>
              </a:rPr>
              <a:t>節</a:t>
            </a:r>
            <a:r>
              <a:rPr lang="en-US" altLang="en-US" b="1"/>
              <a:t>) </a:t>
            </a:r>
            <a:endParaRPr lang="en-US" altLang="en-US"/>
          </a:p>
          <a:p>
            <a:pPr>
              <a:lnSpc>
                <a:spcPct val="150000"/>
              </a:lnSpc>
              <a:buFontTx/>
              <a:buNone/>
            </a:pPr>
            <a:r>
              <a:rPr lang="en-US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2-4</a:t>
            </a:r>
            <a:r>
              <a:rPr lang="zh-TW" altLang="en-US" sz="2800" b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節是神對先知的第二次回答：迦勒底人也將受罰。先知等待神的結果是聽到了神更清楚的回答，並且 神要他「將這默示明明地寫在版上，使讀的人容易讀」，幫助百姓預備好接受神的拆毀與對國家的命定。神在聖經裡的預言，並不是為了滿足我們的好奇心，讓我們看看預言會不會應驗；而是要我們預備好自己、也要我們幫助別人預備好迎接神。</a:t>
            </a:r>
            <a:endParaRPr lang="en-US" altLang="en-US" sz="2800" b="1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1771</TotalTime>
  <Words>2354</Words>
  <Application>Microsoft Macintosh PowerPoint</Application>
  <PresentationFormat>On-screen Show (4:3)</PresentationFormat>
  <Paragraphs>59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SimHei</vt:lpstr>
      <vt:lpstr>Calibri</vt:lpstr>
      <vt:lpstr>Arial Rounded MT Bold</vt:lpstr>
      <vt:lpstr>MS PGothic</vt:lpstr>
      <vt:lpstr>Microsoft JhengHei</vt:lpstr>
      <vt:lpstr>新細明體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哈巴谷書</dc:title>
  <dc:creator>Jonathan</dc:creator>
  <cp:lastModifiedBy>Cecilia Po</cp:lastModifiedBy>
  <cp:revision>66</cp:revision>
  <dcterms:created xsi:type="dcterms:W3CDTF">2013-07-29T19:26:53Z</dcterms:created>
  <dcterms:modified xsi:type="dcterms:W3CDTF">2022-09-24T20:48:18Z</dcterms:modified>
</cp:coreProperties>
</file>