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0" r:id="rId6"/>
    <p:sldId id="258" r:id="rId7"/>
    <p:sldId id="259" r:id="rId8"/>
    <p:sldId id="269" r:id="rId9"/>
    <p:sldId id="270" r:id="rId10"/>
    <p:sldId id="271" r:id="rId11"/>
    <p:sldId id="272" r:id="rId12"/>
    <p:sldId id="274" r:id="rId13"/>
    <p:sldId id="275" r:id="rId14"/>
    <p:sldId id="273" r:id="rId15"/>
    <p:sldId id="257" r:id="rId16"/>
    <p:sldId id="262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40" d="100"/>
          <a:sy n="40" d="100"/>
        </p:scale>
        <p:origin x="63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3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3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3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2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3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9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8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0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07E0B-3499-4A92-814F-4B6BF8485146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D1656-752C-421B-A071-95B6605FF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9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241" y="-305557"/>
            <a:ext cx="12284241" cy="72718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42763"/>
            <a:ext cx="9144000" cy="2387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悔改的先知傳悔改的道</a:t>
            </a:r>
            <a:r>
              <a:rPr lang="en-US" b="1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   </a:t>
            </a:r>
            <a:r>
              <a:rPr lang="en-US" b="1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</a:br>
            <a:r>
              <a:rPr lang="en-US" b="1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zh-TW" altLang="en-US" b="1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約拿書（三）</a:t>
            </a:r>
            <a:endParaRPr lang="en-US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3722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011" y="252663"/>
            <a:ext cx="11057021" cy="6689558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三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、神察看他們的行為，便不降災禍 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(10)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 </a:t>
            </a:r>
            <a:endParaRPr lang="en-US" altLang="zh-TW" sz="3600" b="1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神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的「後悔」並不是說神的計劃會根據人的反應而改變，因為「在祂並沒有改變，也沒有轉動的影兒」（雅一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17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）；而是表明神「是有恩典、有憐憫的神，不輕易發怒，有豐盛的慈愛</a:t>
            </a: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」（</a:t>
            </a: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拿</a:t>
            </a: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四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；祂必定會向「離開惡道」的世人施行恩典，正如祂自己所宣告的：「我何時論到一邦或一國說，要拔出、拆毀、毀壞；我所說的那一邦，若是轉意離開他們的惡，我就必後悔，不將我想要施行的災禍降與他們」（耶十八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7-8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）。但神是全知的，祂早就知道哪些人會「離開惡道」、哪些人不肯認罪悔改，不需要根據人的行為來調整懲罰的計劃，而是藉著這些警告來促使人改變。</a:t>
            </a: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6380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695" y="-237194"/>
            <a:ext cx="12103768" cy="698691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959" y="685137"/>
            <a:ext cx="10338460" cy="514224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</a:t>
            </a:r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  <a:endParaRPr 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問題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一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：神為何還要向約拿發命令去向尼尼微城宣告神的話？</a:t>
            </a:r>
            <a:endParaRPr 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問題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二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：尼尼微城的人如何悔改？這帶來什麼結果？</a:t>
            </a:r>
            <a:endParaRPr 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問題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三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 神如何改變祂對尼尼</a:t>
            </a: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微的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宣判？ 神會後悔嗎？</a:t>
            </a:r>
            <a:endParaRPr 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626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79" y="36094"/>
            <a:ext cx="11057021" cy="6689558"/>
          </a:xfrm>
        </p:spPr>
        <p:txBody>
          <a:bodyPr>
            <a:normAutofit/>
          </a:bodyPr>
          <a:lstStyle/>
          <a:p>
            <a:pPr fontAlgn="base"/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結論</a:t>
            </a:r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  <a:endParaRPr lang="en-US" sz="36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神用特殊的方式使約拿順服下來；祂再次呼召約拿、重申任務。如果只是為了完成工作，神完全可以把不順服的工人撇在一邊，換一個忠心的工人來做。但神的話卻「二次臨到約拿」，繼續給他機會；因為神的心意不僅是要給尼尼微傳信息，也是為了改變傳信息的約拿。神不但要成就祂的工作，也要改變祂所使用的工人；因為一切救贖工作的最終目的，乃是要得著合神心意的人。因此，每一個事奉神的人，不但要注意工作的本身，更要注意神藉著工作在自己身上的心意。</a:t>
            </a: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7805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79" y="36094"/>
            <a:ext cx="11057021" cy="6689558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神的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公義使人得到該有的懲罰，但神的憐憫往往推遲審判；因為神的心意是：「惡人死亡，豈是我喜悅的嗎？不是喜悅他回頭離開所行的道存活嗎」（結十八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23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）？當神定意審判的日子還沒有到來的時候，即使是北國最壞的亞哈王，因為有了一點謙卑悔改的行動（王上二十一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27-29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），神也願意推遲懲罰；即使尼尼微人還沒有完全認識神，因為真心「離開惡道」，神也願意取消災禍。神使人有機會悔改與回轉，祂給人二次機會，我們也是用愛與恩典來待人嗎？</a:t>
            </a: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1212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695" y="-237194"/>
            <a:ext cx="12103768" cy="698691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548" y="862715"/>
            <a:ext cx="9821780" cy="51422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生活應用</a:t>
            </a:r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  <a:endParaRPr 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1. 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分享從此章中你看到神的屬性（本質、性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格）？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2. 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對殘暴的亞述人，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神願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意給他們悔改的機會悔改；神也呼召人去監獄作傳福音事工，為什麼？這開闊我們什麼樣的傳福音視野？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3383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88642" y="5022759"/>
            <a:ext cx="10884258" cy="1379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 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恩典、有憐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憫，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不輕易發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怒，且有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豐盛的慈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愛。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08" y="497089"/>
            <a:ext cx="6803648" cy="381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09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 descr="blue-marble"/>
          <p:cNvSpPr>
            <a:spLocks noChangeArrowheads="1"/>
          </p:cNvSpPr>
          <p:nvPr/>
        </p:nvSpPr>
        <p:spPr bwMode="auto">
          <a:xfrm>
            <a:off x="1524000" y="1"/>
            <a:ext cx="9144000" cy="9509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071688" y="1757363"/>
            <a:ext cx="7885112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</a:rPr>
              <a:t>洪水前的人類犯罪</a:t>
            </a:r>
            <a:r>
              <a:rPr lang="en-US" altLang="zh-TW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  <a:sym typeface="Wingdings" panose="05000000000000000000" pitchFamily="2" charset="2"/>
              </a:rPr>
              <a:t> 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耶和華見人在地上罪惡很大，終日所思想的盡都是惡，耶和華就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造人在地上，心中憂傷。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創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6:5-6)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071689" y="4081464"/>
            <a:ext cx="7989887" cy="40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</a:rPr>
              <a:t>摩西代求</a:t>
            </a:r>
            <a:r>
              <a:rPr lang="en-US" altLang="zh-TW" sz="2000" dirty="0">
                <a:solidFill>
                  <a:srgbClr val="996633"/>
                </a:solidFill>
                <a:latin typeface="SimHei" pitchFamily="49" charset="-122"/>
                <a:ea typeface="新細明體" panose="02020500000000000000" pitchFamily="18" charset="-120"/>
                <a:sym typeface="Wingdings" panose="05000000000000000000" pitchFamily="2" charset="2"/>
              </a:rPr>
              <a:t> 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於是耶和華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，不把所說的禍降與他的百姓。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en-US" altLang="en-US" sz="2000" dirty="0">
                <a:latin typeface="SimHei" pitchFamily="49" charset="-122"/>
                <a:ea typeface="SimHei" pitchFamily="49" charset="-122"/>
              </a:rPr>
              <a:t>出32:14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)</a:t>
            </a:r>
            <a:endParaRPr lang="en-US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071688" y="2579688"/>
            <a:ext cx="7669212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</a:rPr>
              <a:t>掃羅犯罪</a:t>
            </a:r>
            <a:r>
              <a:rPr lang="en-US" altLang="zh-TW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  <a:sym typeface="Wingdings" panose="05000000000000000000" pitchFamily="2" charset="2"/>
              </a:rPr>
              <a:t> 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我立掃羅為王，我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了；因為他轉去不跟從我，不遵守我的命令。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…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撒上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15:11)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4822" name="Text Box 6" descr="Purple mesh"/>
          <p:cNvSpPr txBox="1">
            <a:spLocks noChangeArrowheads="1"/>
          </p:cNvSpPr>
          <p:nvPr/>
        </p:nvSpPr>
        <p:spPr bwMode="auto">
          <a:xfrm>
            <a:off x="2071688" y="1228726"/>
            <a:ext cx="3994150" cy="396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solidFill>
                  <a:schemeClr val="bg1"/>
                </a:solidFill>
                <a:ea typeface="SimHei" pitchFamily="49" charset="-122"/>
              </a:rPr>
              <a:t>因人持續悖逆，神後悔而不再施恩</a:t>
            </a:r>
          </a:p>
        </p:txBody>
      </p:sp>
      <p:sp>
        <p:nvSpPr>
          <p:cNvPr id="34823" name="Text Box 7" descr="Purple mesh"/>
          <p:cNvSpPr txBox="1">
            <a:spLocks noChangeArrowheads="1"/>
          </p:cNvSpPr>
          <p:nvPr/>
        </p:nvSpPr>
        <p:spPr bwMode="auto">
          <a:xfrm>
            <a:off x="2071688" y="3552826"/>
            <a:ext cx="4756150" cy="396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solidFill>
                  <a:schemeClr val="bg1"/>
                </a:solidFill>
                <a:ea typeface="SimHei" pitchFamily="49" charset="-122"/>
              </a:rPr>
              <a:t>因人悔改，或有人代求，神後悔而不降禍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044700" y="219076"/>
            <a:ext cx="1606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800">
                <a:solidFill>
                  <a:schemeClr val="bg1"/>
                </a:solidFill>
                <a:ea typeface="SimHei" pitchFamily="49" charset="-122"/>
              </a:rPr>
              <a:t>神的後悔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071688" y="4572000"/>
            <a:ext cx="8329612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solidFill>
                  <a:srgbClr val="996633"/>
                </a:solidFill>
                <a:latin typeface="SimHei" pitchFamily="49" charset="-122"/>
                <a:ea typeface="SimHei" pitchFamily="49" charset="-122"/>
              </a:rPr>
              <a:t>尼尼微人悔改</a:t>
            </a:r>
            <a:r>
              <a:rPr lang="en-US" altLang="zh-TW" sz="2000" dirty="0">
                <a:solidFill>
                  <a:srgbClr val="996633"/>
                </a:solidFill>
                <a:latin typeface="SimHei" pitchFamily="49" charset="-122"/>
                <a:ea typeface="新細明體" panose="02020500000000000000" pitchFamily="18" charset="-120"/>
                <a:sym typeface="Wingdings" panose="05000000000000000000" pitchFamily="2" charset="2"/>
              </a:rPr>
              <a:t> 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於是神察看他們的行為，見他們離開惡道，他就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，不把所說的災禍降與他們了。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拿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3:10)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2043114" y="5405438"/>
            <a:ext cx="8213725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你們要撕裂心腸，不撕裂衣服。歸向耶和華你們的神；因為他有恩典，有憐憫，不輕易發怒，有豐盛的慈愛，並且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不降所說的災。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2:13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)</a:t>
            </a:r>
            <a:endParaRPr lang="zh-TW" altLang="en-US" sz="2000" dirty="0">
              <a:latin typeface="SimHei" pitchFamily="49" charset="-122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279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0" grpId="0"/>
      <p:bldP spid="34821" grpId="0"/>
      <p:bldP spid="34822" grpId="0" animBg="1"/>
      <p:bldP spid="34823" grpId="0" animBg="1"/>
      <p:bldP spid="34825" grpId="0"/>
      <p:bldP spid="348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071688" y="1754188"/>
            <a:ext cx="7988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我所說的那一邦，若是轉意離開他們的惡，我就必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，不將我想要施行的災禍降與他們。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…</a:t>
            </a:r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他們若行我眼中看為惡的事，不聽從我的話，我就必後悔，不將我所說的福氣賜給他們。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耶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18: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8,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10)</a:t>
            </a:r>
          </a:p>
        </p:txBody>
      </p:sp>
      <p:sp>
        <p:nvSpPr>
          <p:cNvPr id="35843" name="Rectangle 3" descr="blue-marble"/>
          <p:cNvSpPr>
            <a:spLocks noChangeArrowheads="1"/>
          </p:cNvSpPr>
          <p:nvPr/>
        </p:nvSpPr>
        <p:spPr bwMode="auto">
          <a:xfrm>
            <a:off x="1524000" y="1"/>
            <a:ext cx="9144000" cy="9509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044700" y="219076"/>
            <a:ext cx="1606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800">
                <a:solidFill>
                  <a:schemeClr val="bg1"/>
                </a:solidFill>
                <a:ea typeface="SimHei" pitchFamily="49" charset="-122"/>
              </a:rPr>
              <a:t>神的後悔</a:t>
            </a:r>
          </a:p>
        </p:txBody>
      </p:sp>
      <p:sp>
        <p:nvSpPr>
          <p:cNvPr id="35845" name="Text Box 5" descr="Purple mesh"/>
          <p:cNvSpPr txBox="1">
            <a:spLocks noChangeArrowheads="1"/>
          </p:cNvSpPr>
          <p:nvPr/>
        </p:nvSpPr>
        <p:spPr bwMode="auto">
          <a:xfrm>
            <a:off x="2071688" y="1228726"/>
            <a:ext cx="1454150" cy="396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solidFill>
                  <a:schemeClr val="bg1"/>
                </a:solidFill>
                <a:ea typeface="SimHei" pitchFamily="49" charset="-122"/>
              </a:rPr>
              <a:t>神何時後悔</a:t>
            </a:r>
          </a:p>
        </p:txBody>
      </p:sp>
      <p:sp>
        <p:nvSpPr>
          <p:cNvPr id="35846" name="Text Box 6" descr="Purple mesh"/>
          <p:cNvSpPr txBox="1">
            <a:spLocks noChangeArrowheads="1"/>
          </p:cNvSpPr>
          <p:nvPr/>
        </p:nvSpPr>
        <p:spPr bwMode="auto">
          <a:xfrm>
            <a:off x="2071688" y="3514726"/>
            <a:ext cx="1708150" cy="396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solidFill>
                  <a:schemeClr val="bg1"/>
                </a:solidFill>
                <a:ea typeface="SimHei" pitchFamily="49" charset="-122"/>
              </a:rPr>
              <a:t>神何時不後悔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071689" y="4057650"/>
            <a:ext cx="833913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以色列的大能者必不致說謊，也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不致後悔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；因為他迥非世人，決不後悔。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撒上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15:29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)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 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2071689" y="4873625"/>
            <a:ext cx="8123237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因此，地要悲哀，在上的天也必黑暗；因為我言已出，我意已定，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必不後悔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，也不轉意不做。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耶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4:28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)</a:t>
            </a:r>
            <a:endParaRPr lang="zh-TW" altLang="en-US" sz="2000" dirty="0">
              <a:latin typeface="SimHei" pitchFamily="49" charset="-122"/>
              <a:ea typeface="新細明體" panose="02020500000000000000" pitchFamily="18" charset="-120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875089" y="3514726"/>
            <a:ext cx="3354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>
                <a:solidFill>
                  <a:srgbClr val="CC0000"/>
                </a:solidFill>
                <a:latin typeface="SimHei" pitchFamily="49" charset="-122"/>
                <a:ea typeface="SimHei" pitchFamily="49" charset="-122"/>
                <a:sym typeface="Wingdings" panose="05000000000000000000" pitchFamily="2" charset="2"/>
              </a:rPr>
              <a:t> </a:t>
            </a:r>
            <a:r>
              <a:rPr lang="zh-TW" altLang="en-US" sz="2000">
                <a:solidFill>
                  <a:srgbClr val="CC0000"/>
                </a:solidFill>
                <a:latin typeface="SimHei" pitchFamily="49" charset="-122"/>
                <a:ea typeface="SimHei" pitchFamily="49" charset="-122"/>
              </a:rPr>
              <a:t>當神宣告，審判已定時。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2071688" y="5672138"/>
            <a:ext cx="8261350" cy="7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耶和華起了誓，</a:t>
            </a:r>
            <a:r>
              <a:rPr lang="zh-TW" altLang="en-US" sz="2000" dirty="0">
                <a:solidFill>
                  <a:srgbClr val="FF0000"/>
                </a:solidFill>
                <a:latin typeface="SimHei" pitchFamily="49" charset="-122"/>
                <a:ea typeface="SimHei" pitchFamily="49" charset="-122"/>
              </a:rPr>
              <a:t>決不後悔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，說：你是照著麥基洗德的等次永遠為祭司。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詩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110:4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)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94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  <p:bldP spid="35847" grpId="0"/>
      <p:bldP spid="35849" grpId="0"/>
      <p:bldP spid="358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204538"/>
            <a:ext cx="12254248" cy="6954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0380"/>
          </a:xfrm>
        </p:spPr>
        <p:txBody>
          <a:bodyPr>
            <a:normAutofit fontScale="90000"/>
          </a:bodyPr>
          <a:lstStyle/>
          <a:p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前言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076" y="1034715"/>
            <a:ext cx="10515600" cy="5257800"/>
          </a:xfrm>
        </p:spPr>
        <p:txBody>
          <a:bodyPr>
            <a:normAutofit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在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此章中看到約拿只用一天傳悔改的信息，但  神卻使尼尼微全城人悔改。「再等四十日，尼尼微必傾覆了」這句話在原文只有五個字，是整卷約拿書裏唯一預言的話，根本不加解釋，卻產生巨大的衝擊力，因為出於神的話，沒有一句不帶能</a:t>
            </a:r>
            <a:r>
              <a:rPr lang="zh-TW" alt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力 </a:t>
            </a:r>
            <a:r>
              <a:rPr 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路一</a:t>
            </a:r>
            <a:r>
              <a:rPr 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37)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。將神的信息直接傳送給需要的人們，乃是傳福音的最佳模式。換成現代的情形，就是信徒們在日常生活中，向周遭的人們隨時隨</a:t>
            </a:r>
            <a:r>
              <a:rPr lang="zh-TW" alt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地講述福音的真理，並以自己的生活作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見</a:t>
            </a:r>
            <a:r>
              <a:rPr lang="zh-TW" alt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證，俾使人有機會來認識 神。</a:t>
            </a:r>
            <a:endParaRPr lang="en-US" sz="30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380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23" y="493294"/>
            <a:ext cx="10736179" cy="5414210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約拿</a:t>
            </a: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書第三章</a:t>
            </a:r>
            <a:endParaRPr lang="en-US" altLang="zh-TW" sz="3600" b="1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耶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和華的話二次臨到約拿說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「你起來！往尼尼微大城去，向其中的居民宣告我所吩咐你的話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。」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約拿便照耶和華的話起來，往尼尼微去。這尼尼微是極大的城，有三日的路程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約拿進城走了一日，宣告說：「再等四十日，尼尼微必傾覆了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！」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尼尼微人信服　神，便宣告禁食，從最大的到至小的都穿麻衣（或譯：披上麻布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226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6254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474"/>
            <a:ext cx="10712116" cy="6581273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dirty="0"/>
              <a:t> </a:t>
            </a:r>
            <a:r>
              <a:rPr lang="en-US" altLang="zh-TW" b="1" i="1" dirty="0"/>
              <a:t>6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這信息傳到尼尼微王的耳中，他就下了寶座，脫下朝服，披上麻布，坐在灰中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他又使人遍告尼尼微通城，說：「王和大臣有令，人不可嘗甚麼，牲畜、牛羊不可吃草，也不可喝水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8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人與牲畜都當披上麻布；人要切切求告　神。各人回頭離開所行的惡道，丟棄手中的強暴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9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或者　神轉意後悔，不發烈怒，使我們不致滅亡，也未可知</a:t>
            </a:r>
            <a:r>
              <a:rPr lang="zh-TW" altLang="en-US" sz="32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。」</a:t>
            </a: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10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於是　神察看他們的行為，見他們離開惡道，他就後悔，不把所說的災禍降與他們了。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46830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040_02_0094_B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6"/>
          <a:stretch>
            <a:fillRect/>
          </a:stretch>
        </p:blipFill>
        <p:spPr bwMode="auto">
          <a:xfrm>
            <a:off x="1524000" y="1"/>
            <a:ext cx="9144000" cy="68437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547938" y="247651"/>
            <a:ext cx="3365500" cy="1609725"/>
          </a:xfrm>
          <a:prstGeom prst="wedgeEllipseCallout">
            <a:avLst>
              <a:gd name="adj1" fmla="val 70329"/>
              <a:gd name="adj2" fmla="val 74949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TW" altLang="en-US" sz="2400" b="1" dirty="0">
                <a:ea typeface="SimHei" pitchFamily="49" charset="-122"/>
              </a:rPr>
              <a:t>再等四十日，尼尼微必傾覆了！</a:t>
            </a:r>
            <a:endParaRPr lang="en-US" altLang="en-US" sz="2400" b="1" dirty="0"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20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962526" y="0"/>
            <a:ext cx="5705475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388" name="Picture 4" descr="nineveh-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6" y="36514"/>
            <a:ext cx="5553075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595813" y="1965326"/>
            <a:ext cx="2012950" cy="65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6389" name="Picture 5" descr="Nineveh_mashki_gate_from_we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28" y="410091"/>
            <a:ext cx="2925763" cy="16859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46974" y="3881530"/>
            <a:ext cx="3412901" cy="275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人類歷史最古老的城市之一，為寧祿</a:t>
            </a:r>
            <a:r>
              <a:rPr lang="en-US" altLang="zh-TW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挪亞之曾孫，含之孫，古實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之子</a:t>
            </a:r>
            <a:r>
              <a:rPr lang="en-US" altLang="zh-TW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創</a:t>
            </a:r>
            <a:r>
              <a:rPr lang="en-US" altLang="zh-TW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10:11)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所建。</a:t>
            </a:r>
            <a:r>
              <a:rPr lang="en-US" altLang="zh-TW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612 BC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被巴比倫攻破後，成為廢墟直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到</a:t>
            </a: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今日。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8107363" y="6415088"/>
            <a:ext cx="18907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600">
                <a:ea typeface="SimHei" pitchFamily="49" charset="-122"/>
              </a:rPr>
              <a:t>(</a:t>
            </a:r>
            <a:r>
              <a:rPr lang="zh-TW" altLang="en-US" sz="1600">
                <a:ea typeface="SimHei" pitchFamily="49" charset="-122"/>
              </a:rPr>
              <a:t>全城周長約</a:t>
            </a:r>
            <a:r>
              <a:rPr lang="en-US" altLang="zh-TW" sz="1600">
                <a:ea typeface="SimHei" pitchFamily="49" charset="-122"/>
              </a:rPr>
              <a:t>12 km)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96742" y="2364568"/>
            <a:ext cx="38825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ea typeface="SimHei" pitchFamily="49" charset="-122"/>
              </a:rPr>
              <a:t>修復後的城門</a:t>
            </a:r>
            <a:r>
              <a:rPr lang="zh-TW" altLang="en-US" sz="2400" b="1" dirty="0">
                <a:ea typeface="新細明體" panose="02020500000000000000" pitchFamily="18" charset="-120"/>
              </a:rPr>
              <a:t> </a:t>
            </a:r>
            <a:r>
              <a:rPr lang="en-US" altLang="zh-TW" sz="2400" b="1" dirty="0">
                <a:ea typeface="新細明體" panose="02020500000000000000" pitchFamily="18" charset="-120"/>
              </a:rPr>
              <a:t>(</a:t>
            </a:r>
            <a:r>
              <a:rPr lang="en-US" altLang="zh-TW" sz="2400" b="1" dirty="0" err="1">
                <a:ea typeface="新細明體" panose="02020500000000000000" pitchFamily="18" charset="-120"/>
              </a:rPr>
              <a:t>Mashki</a:t>
            </a:r>
            <a:r>
              <a:rPr lang="en-US" altLang="zh-TW" sz="2400" b="1" dirty="0">
                <a:ea typeface="新細明體" panose="02020500000000000000" pitchFamily="18" charset="-120"/>
              </a:rPr>
              <a:t> Gate)</a:t>
            </a:r>
            <a:endParaRPr lang="en-US" altLang="en-US" sz="2400" b="1" dirty="0"/>
          </a:p>
        </p:txBody>
      </p:sp>
      <p:sp>
        <p:nvSpPr>
          <p:cNvPr id="16395" name="Rectangle 11" descr="Brown marble"/>
          <p:cNvSpPr>
            <a:spLocks noChangeArrowheads="1"/>
          </p:cNvSpPr>
          <p:nvPr/>
        </p:nvSpPr>
        <p:spPr bwMode="auto">
          <a:xfrm>
            <a:off x="1069403" y="3077716"/>
            <a:ext cx="2560637" cy="5842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尼尼微</a:t>
            </a:r>
            <a:endParaRPr lang="en-US" altLang="en-US" sz="2400">
              <a:solidFill>
                <a:schemeClr val="bg1"/>
              </a:solidFill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505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ninevehmap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t="4143" r="6711" b="3612"/>
          <a:stretch>
            <a:fillRect/>
          </a:stretch>
        </p:blipFill>
        <p:spPr bwMode="auto">
          <a:xfrm>
            <a:off x="6535737" y="228600"/>
            <a:ext cx="4243879" cy="6326188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7778751" y="4489450"/>
            <a:ext cx="814647" cy="33855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accent2"/>
                </a:solidFill>
                <a:ea typeface="新細明體" panose="02020500000000000000" pitchFamily="18" charset="-120"/>
              </a:rPr>
              <a:t>Nimrud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8547100" y="284163"/>
            <a:ext cx="1067600" cy="33855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accent2"/>
                </a:solidFill>
                <a:ea typeface="新細明體" panose="02020500000000000000" pitchFamily="18" charset="-120"/>
              </a:rPr>
              <a:t>Khorsabad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8875713" y="3192463"/>
            <a:ext cx="944874" cy="33855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accent2"/>
                </a:solidFill>
                <a:ea typeface="新細明體" panose="02020500000000000000" pitchFamily="18" charset="-120"/>
              </a:rPr>
              <a:t>Karamles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9231314" y="5943601"/>
            <a:ext cx="1436687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9421814" y="6391275"/>
            <a:ext cx="987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9498013" y="5972175"/>
            <a:ext cx="76014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FF0000"/>
                </a:solidFill>
              </a:rPr>
              <a:t>10 km</a:t>
            </a:r>
          </a:p>
        </p:txBody>
      </p:sp>
      <p:sp>
        <p:nvSpPr>
          <p:cNvPr id="47116" name="Freeform 12"/>
          <p:cNvSpPr>
            <a:spLocks/>
          </p:cNvSpPr>
          <p:nvPr/>
        </p:nvSpPr>
        <p:spPr bwMode="auto">
          <a:xfrm>
            <a:off x="7078664" y="396876"/>
            <a:ext cx="1965325" cy="4238625"/>
          </a:xfrm>
          <a:custGeom>
            <a:avLst/>
            <a:gdLst>
              <a:gd name="T0" fmla="*/ 0 w 1238"/>
              <a:gd name="T1" fmla="*/ 724 h 2670"/>
              <a:gd name="T2" fmla="*/ 403 w 1238"/>
              <a:gd name="T3" fmla="*/ 348 h 2670"/>
              <a:gd name="T4" fmla="*/ 818 w 1238"/>
              <a:gd name="T5" fmla="*/ 0 h 2670"/>
              <a:gd name="T6" fmla="*/ 960 w 1238"/>
              <a:gd name="T7" fmla="*/ 90 h 2670"/>
              <a:gd name="T8" fmla="*/ 1238 w 1238"/>
              <a:gd name="T9" fmla="*/ 1761 h 2670"/>
              <a:gd name="T10" fmla="*/ 691 w 1238"/>
              <a:gd name="T11" fmla="*/ 2404 h 2670"/>
              <a:gd name="T12" fmla="*/ 453 w 1238"/>
              <a:gd name="T13" fmla="*/ 2670 h 2670"/>
              <a:gd name="T14" fmla="*/ 292 w 1238"/>
              <a:gd name="T15" fmla="*/ 2624 h 2670"/>
              <a:gd name="T16" fmla="*/ 336 w 1238"/>
              <a:gd name="T17" fmla="*/ 2388 h 2670"/>
              <a:gd name="T18" fmla="*/ 361 w 1238"/>
              <a:gd name="T19" fmla="*/ 2094 h 2670"/>
              <a:gd name="T20" fmla="*/ 319 w 1238"/>
              <a:gd name="T21" fmla="*/ 1855 h 2670"/>
              <a:gd name="T22" fmla="*/ 278 w 1238"/>
              <a:gd name="T23" fmla="*/ 1675 h 2670"/>
              <a:gd name="T24" fmla="*/ 108 w 1238"/>
              <a:gd name="T25" fmla="*/ 1027 h 2670"/>
              <a:gd name="T26" fmla="*/ 60 w 1238"/>
              <a:gd name="T27" fmla="*/ 998 h 2670"/>
              <a:gd name="T28" fmla="*/ 0 w 1238"/>
              <a:gd name="T29" fmla="*/ 724 h 2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8" h="2670">
                <a:moveTo>
                  <a:pt x="0" y="724"/>
                </a:moveTo>
                <a:lnTo>
                  <a:pt x="403" y="348"/>
                </a:lnTo>
                <a:lnTo>
                  <a:pt x="818" y="0"/>
                </a:lnTo>
                <a:lnTo>
                  <a:pt x="960" y="90"/>
                </a:lnTo>
                <a:lnTo>
                  <a:pt x="1238" y="1761"/>
                </a:lnTo>
                <a:lnTo>
                  <a:pt x="691" y="2404"/>
                </a:lnTo>
                <a:lnTo>
                  <a:pt x="453" y="2670"/>
                </a:lnTo>
                <a:lnTo>
                  <a:pt x="292" y="2624"/>
                </a:lnTo>
                <a:lnTo>
                  <a:pt x="336" y="2388"/>
                </a:lnTo>
                <a:lnTo>
                  <a:pt x="361" y="2094"/>
                </a:lnTo>
                <a:lnTo>
                  <a:pt x="319" y="1855"/>
                </a:lnTo>
                <a:lnTo>
                  <a:pt x="278" y="1675"/>
                </a:lnTo>
                <a:lnTo>
                  <a:pt x="108" y="1027"/>
                </a:lnTo>
                <a:lnTo>
                  <a:pt x="60" y="998"/>
                </a:lnTo>
                <a:lnTo>
                  <a:pt x="0" y="724"/>
                </a:lnTo>
                <a:close/>
              </a:path>
            </a:pathLst>
          </a:custGeom>
          <a:solidFill>
            <a:srgbClr val="CC6600">
              <a:alpha val="39999"/>
            </a:srgbClr>
          </a:solidFill>
          <a:ln w="9525">
            <a:solidFill>
              <a:srgbClr val="99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5" name="Freeform 11"/>
          <p:cNvSpPr>
            <a:spLocks/>
          </p:cNvSpPr>
          <p:nvPr/>
        </p:nvSpPr>
        <p:spPr bwMode="auto">
          <a:xfrm>
            <a:off x="7094539" y="1487488"/>
            <a:ext cx="230187" cy="468312"/>
          </a:xfrm>
          <a:custGeom>
            <a:avLst/>
            <a:gdLst>
              <a:gd name="T0" fmla="*/ 37 w 145"/>
              <a:gd name="T1" fmla="*/ 11 h 295"/>
              <a:gd name="T2" fmla="*/ 129 w 145"/>
              <a:gd name="T3" fmla="*/ 0 h 295"/>
              <a:gd name="T4" fmla="*/ 145 w 145"/>
              <a:gd name="T5" fmla="*/ 60 h 295"/>
              <a:gd name="T6" fmla="*/ 141 w 145"/>
              <a:gd name="T7" fmla="*/ 124 h 295"/>
              <a:gd name="T8" fmla="*/ 109 w 145"/>
              <a:gd name="T9" fmla="*/ 220 h 295"/>
              <a:gd name="T10" fmla="*/ 111 w 145"/>
              <a:gd name="T11" fmla="*/ 285 h 295"/>
              <a:gd name="T12" fmla="*/ 50 w 145"/>
              <a:gd name="T13" fmla="*/ 295 h 295"/>
              <a:gd name="T14" fmla="*/ 25 w 145"/>
              <a:gd name="T15" fmla="*/ 190 h 295"/>
              <a:gd name="T16" fmla="*/ 0 w 145"/>
              <a:gd name="T17" fmla="*/ 34 h 295"/>
              <a:gd name="T18" fmla="*/ 37 w 145"/>
              <a:gd name="T19" fmla="*/ 1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295">
                <a:moveTo>
                  <a:pt x="37" y="11"/>
                </a:moveTo>
                <a:lnTo>
                  <a:pt x="129" y="0"/>
                </a:lnTo>
                <a:lnTo>
                  <a:pt x="145" y="60"/>
                </a:lnTo>
                <a:lnTo>
                  <a:pt x="141" y="124"/>
                </a:lnTo>
                <a:lnTo>
                  <a:pt x="109" y="220"/>
                </a:lnTo>
                <a:lnTo>
                  <a:pt x="111" y="285"/>
                </a:lnTo>
                <a:lnTo>
                  <a:pt x="50" y="295"/>
                </a:lnTo>
                <a:lnTo>
                  <a:pt x="25" y="190"/>
                </a:lnTo>
                <a:lnTo>
                  <a:pt x="0" y="34"/>
                </a:lnTo>
                <a:lnTo>
                  <a:pt x="37" y="11"/>
                </a:lnTo>
                <a:close/>
              </a:path>
            </a:pathLst>
          </a:custGeom>
          <a:solidFill>
            <a:srgbClr val="FF0000">
              <a:alpha val="60001"/>
            </a:srgbClr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7" name="Freeform 13"/>
          <p:cNvSpPr>
            <a:spLocks/>
          </p:cNvSpPr>
          <p:nvPr/>
        </p:nvSpPr>
        <p:spPr bwMode="auto">
          <a:xfrm>
            <a:off x="7543800" y="4397375"/>
            <a:ext cx="287338" cy="230188"/>
          </a:xfrm>
          <a:custGeom>
            <a:avLst/>
            <a:gdLst>
              <a:gd name="T0" fmla="*/ 23 w 181"/>
              <a:gd name="T1" fmla="*/ 0 h 145"/>
              <a:gd name="T2" fmla="*/ 181 w 181"/>
              <a:gd name="T3" fmla="*/ 55 h 145"/>
              <a:gd name="T4" fmla="*/ 146 w 181"/>
              <a:gd name="T5" fmla="*/ 145 h 145"/>
              <a:gd name="T6" fmla="*/ 0 w 181"/>
              <a:gd name="T7" fmla="*/ 100 h 145"/>
              <a:gd name="T8" fmla="*/ 23 w 181"/>
              <a:gd name="T9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45">
                <a:moveTo>
                  <a:pt x="23" y="0"/>
                </a:moveTo>
                <a:lnTo>
                  <a:pt x="181" y="55"/>
                </a:lnTo>
                <a:lnTo>
                  <a:pt x="146" y="145"/>
                </a:lnTo>
                <a:lnTo>
                  <a:pt x="0" y="100"/>
                </a:lnTo>
                <a:lnTo>
                  <a:pt x="23" y="0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8" name="Freeform 14"/>
          <p:cNvSpPr>
            <a:spLocks/>
          </p:cNvSpPr>
          <p:nvPr/>
        </p:nvSpPr>
        <p:spPr bwMode="auto">
          <a:xfrm>
            <a:off x="8283576" y="401638"/>
            <a:ext cx="263525" cy="271462"/>
          </a:xfrm>
          <a:custGeom>
            <a:avLst/>
            <a:gdLst>
              <a:gd name="T0" fmla="*/ 0 w 166"/>
              <a:gd name="T1" fmla="*/ 115 h 171"/>
              <a:gd name="T2" fmla="*/ 61 w 166"/>
              <a:gd name="T3" fmla="*/ 0 h 171"/>
              <a:gd name="T4" fmla="*/ 166 w 166"/>
              <a:gd name="T5" fmla="*/ 64 h 171"/>
              <a:gd name="T6" fmla="*/ 104 w 166"/>
              <a:gd name="T7" fmla="*/ 171 h 171"/>
              <a:gd name="T8" fmla="*/ 0 w 166"/>
              <a:gd name="T9" fmla="*/ 11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171">
                <a:moveTo>
                  <a:pt x="0" y="115"/>
                </a:moveTo>
                <a:lnTo>
                  <a:pt x="61" y="0"/>
                </a:lnTo>
                <a:lnTo>
                  <a:pt x="166" y="64"/>
                </a:lnTo>
                <a:lnTo>
                  <a:pt x="104" y="171"/>
                </a:lnTo>
                <a:lnTo>
                  <a:pt x="0" y="115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9" name="Freeform 15"/>
          <p:cNvSpPr>
            <a:spLocks/>
          </p:cNvSpPr>
          <p:nvPr/>
        </p:nvSpPr>
        <p:spPr bwMode="auto">
          <a:xfrm>
            <a:off x="8693151" y="3063875"/>
            <a:ext cx="214313" cy="185738"/>
          </a:xfrm>
          <a:custGeom>
            <a:avLst/>
            <a:gdLst>
              <a:gd name="T0" fmla="*/ 0 w 135"/>
              <a:gd name="T1" fmla="*/ 7 h 117"/>
              <a:gd name="T2" fmla="*/ 135 w 135"/>
              <a:gd name="T3" fmla="*/ 0 h 117"/>
              <a:gd name="T4" fmla="*/ 135 w 135"/>
              <a:gd name="T5" fmla="*/ 117 h 117"/>
              <a:gd name="T6" fmla="*/ 4 w 135"/>
              <a:gd name="T7" fmla="*/ 114 h 117"/>
              <a:gd name="T8" fmla="*/ 0 w 135"/>
              <a:gd name="T9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17">
                <a:moveTo>
                  <a:pt x="0" y="7"/>
                </a:moveTo>
                <a:lnTo>
                  <a:pt x="135" y="0"/>
                </a:lnTo>
                <a:lnTo>
                  <a:pt x="135" y="117"/>
                </a:lnTo>
                <a:lnTo>
                  <a:pt x="4" y="114"/>
                </a:lnTo>
                <a:lnTo>
                  <a:pt x="0" y="7"/>
                </a:lnTo>
                <a:close/>
              </a:path>
            </a:pathLst>
          </a:custGeom>
          <a:solidFill>
            <a:srgbClr val="333399">
              <a:alpha val="70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4" name="Text Box 20"/>
          <p:cNvSpPr txBox="1">
            <a:spLocks noChangeArrowheads="1"/>
          </p:cNvSpPr>
          <p:nvPr/>
        </p:nvSpPr>
        <p:spPr bwMode="auto">
          <a:xfrm>
            <a:off x="7412038" y="1490663"/>
            <a:ext cx="1001684" cy="33855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accent2"/>
                </a:solidFill>
                <a:ea typeface="新細明體" panose="02020500000000000000" pitchFamily="18" charset="-120"/>
              </a:rPr>
              <a:t>Kouyunjik</a:t>
            </a:r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1196976" y="2927686"/>
            <a:ext cx="4170362" cy="319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800" dirty="0">
                <a:ea typeface="SimHei" pitchFamily="49" charset="-122"/>
              </a:rPr>
              <a:t>周長將近</a:t>
            </a:r>
            <a:r>
              <a:rPr lang="en-US" altLang="zh-TW" sz="2800" dirty="0">
                <a:solidFill>
                  <a:srgbClr val="FF0000"/>
                </a:solidFill>
                <a:ea typeface="SimHei" pitchFamily="49" charset="-122"/>
              </a:rPr>
              <a:t>100</a:t>
            </a:r>
            <a:r>
              <a:rPr lang="zh-TW" altLang="en-US" sz="2800" dirty="0">
                <a:solidFill>
                  <a:srgbClr val="FF0000"/>
                </a:solidFill>
                <a:ea typeface="SimHei" pitchFamily="49" charset="-122"/>
              </a:rPr>
              <a:t> </a:t>
            </a:r>
            <a:r>
              <a:rPr lang="en-US" altLang="zh-TW" sz="2800" dirty="0">
                <a:solidFill>
                  <a:srgbClr val="FF0000"/>
                </a:solidFill>
                <a:ea typeface="SimHei" pitchFamily="49" charset="-122"/>
              </a:rPr>
              <a:t>km</a:t>
            </a:r>
            <a:r>
              <a:rPr lang="zh-TW" altLang="en-US" sz="2800" dirty="0" smtClean="0">
                <a:ea typeface="SimHei" pitchFamily="49" charset="-122"/>
              </a:rPr>
              <a:t>，據說有些城</a:t>
            </a:r>
            <a:r>
              <a:rPr lang="zh-TW" altLang="en-US" sz="2800" dirty="0">
                <a:ea typeface="SimHei" pitchFamily="49" charset="-122"/>
              </a:rPr>
              <a:t>牆有</a:t>
            </a:r>
            <a:r>
              <a:rPr lang="en-US" altLang="zh-TW" sz="2800" dirty="0">
                <a:ea typeface="SimHei" pitchFamily="49" charset="-122"/>
              </a:rPr>
              <a:t>30 m</a:t>
            </a:r>
            <a:r>
              <a:rPr lang="zh-TW" altLang="en-US" sz="2800" dirty="0">
                <a:ea typeface="SimHei" pitchFamily="49" charset="-122"/>
              </a:rPr>
              <a:t>高，城牆寬度可容兩輛戰車並排飛馳。共有</a:t>
            </a:r>
            <a:r>
              <a:rPr lang="en-US" altLang="zh-TW" sz="2800" dirty="0" smtClean="0">
                <a:ea typeface="SimHei" pitchFamily="49" charset="-122"/>
              </a:rPr>
              <a:t>15</a:t>
            </a:r>
            <a:r>
              <a:rPr lang="zh-TW" altLang="en-US" sz="2800" dirty="0" smtClean="0">
                <a:ea typeface="SimHei" pitchFamily="49" charset="-122"/>
              </a:rPr>
              <a:t>個城門，</a:t>
            </a:r>
            <a:r>
              <a:rPr lang="zh-TW" altLang="en-US" sz="2800" dirty="0">
                <a:ea typeface="SimHei" pitchFamily="49" charset="-122"/>
              </a:rPr>
              <a:t>每個樓高</a:t>
            </a:r>
            <a:r>
              <a:rPr lang="en-US" altLang="zh-TW" sz="2800" dirty="0">
                <a:ea typeface="SimHei" pitchFamily="49" charset="-122"/>
              </a:rPr>
              <a:t>60 m</a:t>
            </a:r>
            <a:r>
              <a:rPr lang="zh-TW" altLang="en-US" sz="2800" dirty="0">
                <a:ea typeface="SimHei" pitchFamily="49" charset="-122"/>
              </a:rPr>
              <a:t>。全城面積約為</a:t>
            </a:r>
            <a:r>
              <a:rPr lang="en-US" altLang="zh-TW" sz="2800" dirty="0">
                <a:ea typeface="SimHei" pitchFamily="49" charset="-122"/>
              </a:rPr>
              <a:t>550 km</a:t>
            </a:r>
            <a:r>
              <a:rPr lang="en-US" altLang="zh-TW" sz="2800" baseline="30000" dirty="0">
                <a:ea typeface="SimHei" pitchFamily="49" charset="-122"/>
              </a:rPr>
              <a:t>2</a:t>
            </a:r>
            <a:r>
              <a:rPr lang="zh-TW" altLang="en-US" sz="2800" dirty="0">
                <a:ea typeface="SimHei" pitchFamily="49" charset="-122"/>
              </a:rPr>
              <a:t>。</a:t>
            </a:r>
          </a:p>
        </p:txBody>
      </p:sp>
      <p:sp>
        <p:nvSpPr>
          <p:cNvPr id="47128" name="Rectangle 24" descr="Brown marble"/>
          <p:cNvSpPr>
            <a:spLocks noChangeArrowheads="1"/>
          </p:cNvSpPr>
          <p:nvPr/>
        </p:nvSpPr>
        <p:spPr bwMode="auto">
          <a:xfrm>
            <a:off x="1262859" y="2124288"/>
            <a:ext cx="3840162" cy="584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大尼尼微地區</a:t>
            </a:r>
            <a:endParaRPr lang="en-US" altLang="en-US" sz="2400">
              <a:solidFill>
                <a:schemeClr val="bg1"/>
              </a:solidFill>
              <a:ea typeface="SimHei" pitchFamily="49" charset="-122"/>
            </a:endParaRPr>
          </a:p>
        </p:txBody>
      </p:sp>
      <p:sp>
        <p:nvSpPr>
          <p:cNvPr id="47129" name="Freeform 25"/>
          <p:cNvSpPr>
            <a:spLocks/>
          </p:cNvSpPr>
          <p:nvPr/>
        </p:nvSpPr>
        <p:spPr bwMode="auto">
          <a:xfrm>
            <a:off x="7205664" y="1646238"/>
            <a:ext cx="511175" cy="2743200"/>
          </a:xfrm>
          <a:custGeom>
            <a:avLst/>
            <a:gdLst>
              <a:gd name="T0" fmla="*/ 0 w 322"/>
              <a:gd name="T1" fmla="*/ 0 h 1728"/>
              <a:gd name="T2" fmla="*/ 264 w 322"/>
              <a:gd name="T3" fmla="*/ 938 h 1728"/>
              <a:gd name="T4" fmla="*/ 321 w 322"/>
              <a:gd name="T5" fmla="*/ 1728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2" h="1728">
                <a:moveTo>
                  <a:pt x="0" y="0"/>
                </a:moveTo>
                <a:cubicBezTo>
                  <a:pt x="105" y="325"/>
                  <a:pt x="211" y="650"/>
                  <a:pt x="264" y="938"/>
                </a:cubicBezTo>
                <a:cubicBezTo>
                  <a:pt x="317" y="1226"/>
                  <a:pt x="322" y="1502"/>
                  <a:pt x="321" y="1728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0" name="Freeform 26"/>
          <p:cNvSpPr>
            <a:spLocks/>
          </p:cNvSpPr>
          <p:nvPr/>
        </p:nvSpPr>
        <p:spPr bwMode="auto">
          <a:xfrm>
            <a:off x="7756525" y="1790701"/>
            <a:ext cx="1130300" cy="2651125"/>
          </a:xfrm>
          <a:custGeom>
            <a:avLst/>
            <a:gdLst>
              <a:gd name="T0" fmla="*/ 0 w 712"/>
              <a:gd name="T1" fmla="*/ 1670 h 1670"/>
              <a:gd name="T2" fmla="*/ 610 w 712"/>
              <a:gd name="T3" fmla="*/ 965 h 1670"/>
              <a:gd name="T4" fmla="*/ 615 w 712"/>
              <a:gd name="T5" fmla="*/ 0 h 1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12" h="1670">
                <a:moveTo>
                  <a:pt x="0" y="1670"/>
                </a:moveTo>
                <a:cubicBezTo>
                  <a:pt x="252" y="1437"/>
                  <a:pt x="508" y="1243"/>
                  <a:pt x="610" y="965"/>
                </a:cubicBezTo>
                <a:cubicBezTo>
                  <a:pt x="712" y="687"/>
                  <a:pt x="614" y="201"/>
                  <a:pt x="615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1" name="Freeform 27"/>
          <p:cNvSpPr>
            <a:spLocks/>
          </p:cNvSpPr>
          <p:nvPr/>
        </p:nvSpPr>
        <p:spPr bwMode="auto">
          <a:xfrm>
            <a:off x="7391401" y="566739"/>
            <a:ext cx="1317625" cy="1216025"/>
          </a:xfrm>
          <a:custGeom>
            <a:avLst/>
            <a:gdLst>
              <a:gd name="T0" fmla="*/ 830 w 830"/>
              <a:gd name="T1" fmla="*/ 766 h 766"/>
              <a:gd name="T2" fmla="*/ 739 w 830"/>
              <a:gd name="T3" fmla="*/ 262 h 766"/>
              <a:gd name="T4" fmla="*/ 619 w 830"/>
              <a:gd name="T5" fmla="*/ 51 h 766"/>
              <a:gd name="T6" fmla="*/ 0 w 830"/>
              <a:gd name="T7" fmla="*/ 569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66">
                <a:moveTo>
                  <a:pt x="830" y="766"/>
                </a:moveTo>
                <a:cubicBezTo>
                  <a:pt x="815" y="681"/>
                  <a:pt x="774" y="381"/>
                  <a:pt x="739" y="262"/>
                </a:cubicBezTo>
                <a:cubicBezTo>
                  <a:pt x="704" y="143"/>
                  <a:pt x="742" y="0"/>
                  <a:pt x="619" y="51"/>
                </a:cubicBezTo>
                <a:cubicBezTo>
                  <a:pt x="496" y="102"/>
                  <a:pt x="177" y="391"/>
                  <a:pt x="0" y="56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2" name="Rectangle 28"/>
          <p:cNvSpPr>
            <a:spLocks noChangeArrowheads="1"/>
          </p:cNvSpPr>
          <p:nvPr/>
        </p:nvSpPr>
        <p:spPr bwMode="auto">
          <a:xfrm>
            <a:off x="685760" y="664239"/>
            <a:ext cx="3795740" cy="112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ct val="80000"/>
              </a:spcAft>
            </a:pPr>
            <a:r>
              <a:rPr lang="zh-TW" altLang="en-US" sz="2800" dirty="0">
                <a:latin typeface="SimHei" pitchFamily="49" charset="-122"/>
                <a:ea typeface="SimHei" pitchFamily="49" charset="-122"/>
              </a:rPr>
              <a:t>這尼尼微是極大的城，有三日的路程。</a:t>
            </a:r>
            <a:r>
              <a:rPr lang="en-US" altLang="zh-TW" sz="28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800" dirty="0">
                <a:latin typeface="SimHei" pitchFamily="49" charset="-122"/>
                <a:ea typeface="SimHei" pitchFamily="49" charset="-122"/>
              </a:rPr>
              <a:t>拿</a:t>
            </a:r>
            <a:r>
              <a:rPr lang="en-US" altLang="zh-TW" sz="2800" dirty="0">
                <a:latin typeface="SimHei" pitchFamily="49" charset="-122"/>
                <a:ea typeface="SimHei" pitchFamily="49" charset="-122"/>
              </a:rPr>
              <a:t>3:3)</a:t>
            </a:r>
          </a:p>
        </p:txBody>
      </p:sp>
      <p:sp>
        <p:nvSpPr>
          <p:cNvPr id="47133" name="AutoShape 29"/>
          <p:cNvSpPr>
            <a:spLocks noChangeArrowheads="1"/>
          </p:cNvSpPr>
          <p:nvPr/>
        </p:nvSpPr>
        <p:spPr bwMode="auto">
          <a:xfrm>
            <a:off x="4705350" y="1123950"/>
            <a:ext cx="1608138" cy="547688"/>
          </a:xfrm>
          <a:prstGeom prst="wedgeRectCallout">
            <a:avLst>
              <a:gd name="adj1" fmla="val 104491"/>
              <a:gd name="adj2" fmla="val 4825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TW" altLang="en-US" sz="2000">
                <a:ea typeface="SimHei" pitchFamily="49" charset="-122"/>
              </a:rPr>
              <a:t>尼尼微本城</a:t>
            </a:r>
          </a:p>
        </p:txBody>
      </p:sp>
    </p:spTree>
    <p:extLst>
      <p:ext uri="{BB962C8B-B14F-4D97-AF65-F5344CB8AC3E}">
        <p14:creationId xmlns:p14="http://schemas.microsoft.com/office/powerpoint/2010/main" val="44513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5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3" dur="10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1" grpId="0" animBg="1"/>
      <p:bldP spid="47123" grpId="0" animBg="1"/>
      <p:bldP spid="47122" grpId="0" animBg="1"/>
      <p:bldP spid="47116" grpId="0" animBg="1"/>
      <p:bldP spid="47115" grpId="0" animBg="1"/>
      <p:bldP spid="47117" grpId="0" animBg="1"/>
      <p:bldP spid="47118" grpId="0" animBg="1"/>
      <p:bldP spid="47119" grpId="0" animBg="1"/>
      <p:bldP spid="47124" grpId="0" animBg="1"/>
      <p:bldP spid="47125" grpId="0"/>
      <p:bldP spid="47128" grpId="0" animBg="1"/>
      <p:bldP spid="47129" grpId="0" animBg="1"/>
      <p:bldP spid="47130" grpId="0" animBg="1"/>
      <p:bldP spid="47131" grpId="0" animBg="1"/>
      <p:bldP spid="471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2722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23" y="493294"/>
            <a:ext cx="10779251" cy="54142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一、約拿照神吩咐往尼尼微去警告他們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(1~4)</a:t>
            </a:r>
            <a:r>
              <a:rPr lang="en-US" sz="36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  </a:t>
            </a:r>
            <a:r>
              <a:rPr lang="zh-TW" altLang="en-US" sz="36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endParaRPr lang="en-US" altLang="zh-TW" sz="3600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「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向其中的居民宣告我所吩咐你的話」意指照神所吩咐的話向尼尼微居民呼喊宣告：「再等四十日，尼尼微必傾覆了」！我們一有神的話，就應當立刻「起來」遵行神的話。神的話很清楚地指示約拿：工作的地點、工作的對象和工作的內容，出於神的話必不含糊。</a:t>
            </a: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3002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8" y="-96253"/>
            <a:ext cx="12254248" cy="69542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23" y="493294"/>
            <a:ext cx="11031914" cy="6364706"/>
          </a:xfrm>
        </p:spPr>
        <p:txBody>
          <a:bodyPr>
            <a:normAutofit/>
          </a:bodyPr>
          <a:lstStyle/>
          <a:p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二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、尼尼微人信服神的話，披麻求告神 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(5~9)</a:t>
            </a: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endParaRPr lang="en-US" altLang="zh-TW" sz="3600" b="1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聖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經裡記載了無數次神轉意後悔，不施刑罰的事，這給我們看見，祂是有豐富的憐憫與恩典的神，神懲罰人的目的，不外是要使人達到能蒙恩的地步。向神認罪並切切求告祂，這是人蒙恩的路。承認而不隱瞞自己的罪行，反蒙神赦免並遮蓋其罪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詩三十二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1~5)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；不刻意找理由為自己清洗不義，反而蒙神洗淨一切的不義 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約壹一</a:t>
            </a:r>
            <a:r>
              <a:rPr 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9)</a:t>
            </a:r>
            <a:r>
              <a:rPr lang="zh-TW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。人若能真誠地認罪並且在行為上悔改，往往會產生巨大的效果。</a:t>
            </a:r>
            <a:endParaRPr lang="en-US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9851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2004</Words>
  <Application>Microsoft Office PowerPoint</Application>
  <PresentationFormat>Widescreen</PresentationFormat>
  <Paragraphs>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Microsoft JhengHei</vt:lpstr>
      <vt:lpstr>Microsoft JhengHei UI</vt:lpstr>
      <vt:lpstr>新細明體</vt:lpstr>
      <vt:lpstr>SimHei</vt:lpstr>
      <vt:lpstr>Arial</vt:lpstr>
      <vt:lpstr>Calibri</vt:lpstr>
      <vt:lpstr>Calibri Light</vt:lpstr>
      <vt:lpstr>Wingdings</vt:lpstr>
      <vt:lpstr>Office Theme</vt:lpstr>
      <vt:lpstr>悔改的先知傳悔改的道      約拿書（三）</vt:lpstr>
      <vt:lpstr>【前言】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14</cp:revision>
  <dcterms:created xsi:type="dcterms:W3CDTF">2022-07-30T15:32:09Z</dcterms:created>
  <dcterms:modified xsi:type="dcterms:W3CDTF">2022-07-30T17:27:50Z</dcterms:modified>
</cp:coreProperties>
</file>