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6" r:id="rId4"/>
    <p:sldId id="267" r:id="rId5"/>
    <p:sldId id="270" r:id="rId6"/>
    <p:sldId id="272" r:id="rId7"/>
    <p:sldId id="258" r:id="rId8"/>
    <p:sldId id="259" r:id="rId9"/>
    <p:sldId id="273" r:id="rId10"/>
    <p:sldId id="260" r:id="rId11"/>
    <p:sldId id="262" r:id="rId12"/>
    <p:sldId id="263" r:id="rId13"/>
    <p:sldId id="274" r:id="rId14"/>
    <p:sldId id="275" r:id="rId15"/>
    <p:sldId id="2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42" d="100"/>
          <a:sy n="42" d="100"/>
        </p:scale>
        <p:origin x="1605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10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6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8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8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1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35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87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9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9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E6F9F-94CE-45FA-98F6-16BC52AAE5E6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85027-B6C6-4651-8257-83AF3F7E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7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41382" cy="7419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8363" y="1527463"/>
            <a:ext cx="9144000" cy="2387600"/>
          </a:xfrm>
        </p:spPr>
        <p:txBody>
          <a:bodyPr/>
          <a:lstStyle/>
          <a:p>
            <a:r>
              <a:rPr lang="en-US" altLang="zh-TW" sz="6600" b="1" dirty="0">
                <a:solidFill>
                  <a:schemeClr val="bg1"/>
                </a:solidFill>
              </a:rPr>
              <a:t>《</a:t>
            </a:r>
            <a:r>
              <a:rPr lang="zh-TW" altLang="en-US" sz="6600" b="1" dirty="0">
                <a:solidFill>
                  <a:schemeClr val="bg1"/>
                </a:solidFill>
              </a:rPr>
              <a:t>約拿書</a:t>
            </a:r>
            <a:r>
              <a:rPr lang="en-US" altLang="zh-TW" sz="6600" b="1" dirty="0" smtClean="0">
                <a:solidFill>
                  <a:schemeClr val="bg1"/>
                </a:solidFill>
              </a:rPr>
              <a:t>》</a:t>
            </a:r>
            <a:r>
              <a:rPr lang="zh-TW" altLang="en-US" sz="6600" b="1" dirty="0" smtClean="0">
                <a:solidFill>
                  <a:schemeClr val="bg1"/>
                </a:solidFill>
              </a:rPr>
              <a:t>一章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364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78721" cy="6708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2483" y="1188076"/>
            <a:ext cx="9331036" cy="5010021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zh-TW" altLang="en-US" sz="3600" dirty="0"/>
              <a:t> </a:t>
            </a:r>
            <a:r>
              <a:rPr lang="en-US" sz="3300" b="1" dirty="0" smtClean="0">
                <a:latin typeface="+mj-ea"/>
              </a:rPr>
              <a:t>14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r>
              <a:rPr lang="zh-TW" alt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他們便求告耶和華說：「耶和華啊，我們懇求你，不要因這人的性命使我們死亡，不要使流無辜血的罪歸與我們；因為你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耶和華是隨自己的意旨</a:t>
            </a:r>
            <a:r>
              <a:rPr lang="zh-TW" alt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行。」</a:t>
            </a:r>
            <a: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r>
              <a:rPr lang="zh-TW" alt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他們遂將約拿抬起，拋在海中，海的狂浪就平</a:t>
            </a:r>
            <a:r>
              <a:rPr lang="zh-TW" alt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息了。</a:t>
            </a:r>
            <a: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r>
              <a:rPr lang="zh-TW" alt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那些人便大大敬畏耶和華，向耶和華獻祭，並且許願</a:t>
            </a:r>
            <a:r>
              <a:rPr lang="zh-TW" alt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r>
              <a:rPr lang="zh-TW" alt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耶和華安排一條大魚吞了約拿，他在魚腹中三日三夜。</a:t>
            </a:r>
            <a:r>
              <a:rPr lang="en-US" sz="3300" b="1" dirty="0">
                <a:latin typeface="+mj-ea"/>
              </a:rPr>
              <a:t/>
            </a:r>
            <a:br>
              <a:rPr lang="en-US" sz="3300" b="1" dirty="0">
                <a:latin typeface="+mj-ea"/>
              </a:rPr>
            </a:br>
            <a:r>
              <a:rPr lang="en-US" sz="3300" b="1" dirty="0">
                <a:latin typeface="+mj-e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60438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6255"/>
            <a:ext cx="12191999" cy="71078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414" y="616756"/>
            <a:ext cx="10030008" cy="6241244"/>
          </a:xfrm>
        </p:spPr>
        <p:txBody>
          <a:bodyPr>
            <a:normAutofit/>
          </a:bodyPr>
          <a:lstStyle/>
          <a:p>
            <a:pPr lvl="7"/>
            <a:endParaRPr lang="en-US" altLang="zh-TW" b="1" dirty="0" smtClean="0"/>
          </a:p>
          <a:p>
            <a:pPr>
              <a:lnSpc>
                <a:spcPct val="150000"/>
              </a:lnSpc>
            </a:pP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：神給約拿什麼使命？約拿為何要逃？</a:t>
            </a:r>
            <a:endParaRPr lang="en-US" sz="3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：亞述對待敵人十分殘暴，神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也給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們悔改的機會嗎？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我們傳福音要看對象而傳嗎？</a:t>
            </a:r>
            <a:endParaRPr lang="en-US" sz="3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你相信神掌管宇宙萬有嗎？這種認識與我們的信心有何關係？</a:t>
            </a:r>
            <a:endParaRPr lang="en-US" sz="3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sz="3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055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9" cy="71078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5445" y="796148"/>
            <a:ext cx="9321670" cy="6241244"/>
          </a:xfrm>
        </p:spPr>
        <p:txBody>
          <a:bodyPr>
            <a:normAutofit/>
          </a:bodyPr>
          <a:lstStyle/>
          <a:p>
            <a:pPr lvl="7"/>
            <a:endParaRPr lang="en-US" altLang="zh-TW" b="1" dirty="0" smtClean="0"/>
          </a:p>
          <a:p>
            <a:pPr>
              <a:lnSpc>
                <a:spcPct val="150000"/>
              </a:lnSpc>
            </a:pP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：當遇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到狂風大浪，船上人的的反應為何？對神的而女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兒而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言，苦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難是否有其意義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？</a:t>
            </a:r>
            <a:endParaRPr lang="en-US" altLang="zh-TW" sz="3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：為何約拿被投於海，海浪就平息了？經由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此事，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船上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的人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有何舉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動及反應？</a:t>
            </a:r>
            <a:endParaRPr lang="en-US" sz="3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734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78721" cy="6708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3892" y="91440"/>
            <a:ext cx="9801878" cy="6015217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結論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藉著外邦人的口，宣告「耶和華是隨自己的意旨行事」，這向我們啟示了什麼是「自由」：面對神的旨意，約拿有選擇是否順服的自由；但他決定將神的話當作微風，結果經歷了狂風。自由選擇的結果使他發現，唯一正確的選擇就是順服 神。面對風浪，水手們在懼怕中哀求各自的神，等掣籤發現問題的所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在之後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，他們發現唯一自由的選擇是把約拿「拋在海中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」。</a:t>
            </a:r>
            <a:r>
              <a:rPr lang="en-US" sz="3600" b="1" dirty="0">
                <a:latin typeface="+mj-e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98224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193"/>
            <a:ext cx="10078721" cy="6708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3913" y="708051"/>
            <a:ext cx="9127507" cy="5591089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面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對人的自由，神也有自己的自由；祂並不阻止約拿上船，但不允許約拿逃到他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施，藉由對大自然的干預，使約拿悔改並前往尼尼微。至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高者的自由，絕不會因為人的自由而改變祂的意旨行事。因此，有智慧的人應當讓自己自由地順服神，而不是堅持自己的自由而失去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神的使命與託付。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sz="3300" b="1" dirty="0">
                <a:latin typeface="+mj-e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84565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6255"/>
            <a:ext cx="12191999" cy="71078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4062" y="403072"/>
            <a:ext cx="10435937" cy="5969145"/>
          </a:xfrm>
        </p:spPr>
        <p:txBody>
          <a:bodyPr>
            <a:normAutofit fontScale="92500"/>
          </a:bodyPr>
          <a:lstStyle/>
          <a:p>
            <a:pPr lvl="7"/>
            <a:endParaRPr lang="en-US" altLang="zh-TW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生活應用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當遇到困難，甚至有生命危急的時候，你曾否經歷神的拯救、醫治（內在與外在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）？</a:t>
            </a:r>
            <a:endParaRPr 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你曾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否抵擋神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的帶領，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偏行己路，後來又被神的慈繩愛索領回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？</a:t>
            </a:r>
            <a:endParaRPr lang="en-US" altLang="zh-TW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sz="3600" b="1" dirty="0"/>
              <a:t>3. 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若傳福音是神的命令，我們有不傳福音的自由嗎？</a:t>
            </a:r>
            <a:endParaRPr 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sz="3600" dirty="0"/>
          </a:p>
          <a:p>
            <a:pPr>
              <a:lnSpc>
                <a:spcPct val="150000"/>
              </a:lnSpc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74177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0760" y="0"/>
            <a:ext cx="10529482" cy="6708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2673" y="480616"/>
            <a:ext cx="9372599" cy="559191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000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 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耶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和華的話臨到亞米太的兒子約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拿：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r>
              <a:rPr lang="en-US" altLang="zh-TW" sz="3000" b="1" i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「你起來往尼尼微大城去，向其中的居民呼喊，因為他們的惡達到我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面。」</a:t>
            </a:r>
            <a:r>
              <a:rPr lang="en-US" altLang="zh-TW" sz="3000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 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約拿卻起來，逃往他施去躲避耶和華；下到約帕，遇見一隻船，要往他施去。他就給了船價，上了船，要與船上的人同往他施去躲避耶和華。 </a:t>
            </a:r>
            <a:r>
              <a:rPr lang="en-US" altLang="zh-TW" sz="3000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4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 然而耶和華使海中起大風，海就狂風大作，甚至船幾乎破壞。 </a:t>
            </a:r>
            <a:r>
              <a:rPr lang="en-US" altLang="zh-TW" sz="3000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 水手便懼怕，各人哀求自己的神。他們將船上的貨物拋在海中，為要使船輕些。約拿已下到底艙，躺臥沉睡。</a:t>
            </a:r>
            <a:endParaRPr lang="en-US" sz="3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04971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aae_mfab_0809_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0838"/>
            <a:ext cx="9144000" cy="55292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220052" y="6076950"/>
            <a:ext cx="57518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ea typeface="SimHei" pitchFamily="49" charset="-122"/>
              </a:rPr>
              <a:t>畫家筆下的亞述帝國首都</a:t>
            </a:r>
            <a:r>
              <a:rPr lang="zh-TW" altLang="en-US" sz="2400" b="1" dirty="0">
                <a:ea typeface="新細明體" panose="02020500000000000000" pitchFamily="18" charset="-120"/>
              </a:rPr>
              <a:t>－</a:t>
            </a:r>
            <a:r>
              <a:rPr lang="zh-TW" altLang="en-US" sz="2400" b="1" dirty="0">
                <a:ea typeface="SimHei" pitchFamily="49" charset="-122"/>
              </a:rPr>
              <a:t>尼尼微的宮殿</a:t>
            </a:r>
          </a:p>
        </p:txBody>
      </p:sp>
    </p:spTree>
    <p:extLst>
      <p:ext uri="{BB962C8B-B14F-4D97-AF65-F5344CB8AC3E}">
        <p14:creationId xmlns:p14="http://schemas.microsoft.com/office/powerpoint/2010/main" val="147267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nineveh_tem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58769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5075528" y="6062663"/>
            <a:ext cx="20409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ea typeface="SimHei" pitchFamily="49" charset="-122"/>
              </a:rPr>
              <a:t>尼尼微的神廟</a:t>
            </a:r>
          </a:p>
        </p:txBody>
      </p:sp>
    </p:spTree>
    <p:extLst>
      <p:ext uri="{BB962C8B-B14F-4D97-AF65-F5344CB8AC3E}">
        <p14:creationId xmlns:p14="http://schemas.microsoft.com/office/powerpoint/2010/main" val="201619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/>
          <p:cNvGrpSpPr>
            <a:grpSpLocks/>
          </p:cNvGrpSpPr>
          <p:nvPr/>
        </p:nvGrpSpPr>
        <p:grpSpPr bwMode="auto">
          <a:xfrm>
            <a:off x="1981200" y="393700"/>
            <a:ext cx="7772400" cy="1397000"/>
            <a:chOff x="288" y="968"/>
            <a:chExt cx="4896" cy="880"/>
          </a:xfrm>
        </p:grpSpPr>
        <p:pic>
          <p:nvPicPr>
            <p:cNvPr id="53251" name="Picture 3" descr="kings1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968"/>
              <a:ext cx="4896" cy="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252" name="Text Box 4"/>
            <p:cNvSpPr txBox="1">
              <a:spLocks noChangeArrowheads="1"/>
            </p:cNvSpPr>
            <p:nvPr/>
          </p:nvSpPr>
          <p:spPr bwMode="auto">
            <a:xfrm>
              <a:off x="384" y="1505"/>
              <a:ext cx="340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耶羅波安</a:t>
              </a:r>
            </a:p>
          </p:txBody>
        </p:sp>
        <p:sp>
          <p:nvSpPr>
            <p:cNvPr id="53253" name="Text Box 5"/>
            <p:cNvSpPr txBox="1">
              <a:spLocks noChangeArrowheads="1"/>
            </p:cNvSpPr>
            <p:nvPr/>
          </p:nvSpPr>
          <p:spPr bwMode="auto">
            <a:xfrm>
              <a:off x="747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巴沙</a:t>
              </a:r>
            </a:p>
          </p:txBody>
        </p:sp>
        <p:sp>
          <p:nvSpPr>
            <p:cNvPr id="53254" name="Text Box 6"/>
            <p:cNvSpPr txBox="1">
              <a:spLocks noChangeArrowheads="1"/>
            </p:cNvSpPr>
            <p:nvPr/>
          </p:nvSpPr>
          <p:spPr bwMode="auto">
            <a:xfrm>
              <a:off x="1211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亞哈</a:t>
              </a:r>
            </a:p>
          </p:txBody>
        </p:sp>
        <p:sp>
          <p:nvSpPr>
            <p:cNvPr id="53255" name="Text Box 7"/>
            <p:cNvSpPr txBox="1">
              <a:spLocks noChangeArrowheads="1"/>
            </p:cNvSpPr>
            <p:nvPr/>
          </p:nvSpPr>
          <p:spPr bwMode="auto">
            <a:xfrm>
              <a:off x="1704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耶戶</a:t>
              </a:r>
            </a:p>
          </p:txBody>
        </p:sp>
        <p:sp>
          <p:nvSpPr>
            <p:cNvPr id="53256" name="Text Box 8"/>
            <p:cNvSpPr txBox="1">
              <a:spLocks noChangeArrowheads="1"/>
            </p:cNvSpPr>
            <p:nvPr/>
          </p:nvSpPr>
          <p:spPr bwMode="auto">
            <a:xfrm>
              <a:off x="2410" y="1505"/>
              <a:ext cx="45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耶羅波安二世</a:t>
              </a:r>
            </a:p>
          </p:txBody>
        </p:sp>
      </p:grpSp>
      <p:grpSp>
        <p:nvGrpSpPr>
          <p:cNvPr id="53257" name="Group 9"/>
          <p:cNvGrpSpPr>
            <a:grpSpLocks/>
          </p:cNvGrpSpPr>
          <p:nvPr/>
        </p:nvGrpSpPr>
        <p:grpSpPr bwMode="auto">
          <a:xfrm>
            <a:off x="1981200" y="1524000"/>
            <a:ext cx="7772400" cy="1016000"/>
            <a:chOff x="288" y="1680"/>
            <a:chExt cx="4896" cy="640"/>
          </a:xfrm>
        </p:grpSpPr>
        <p:pic>
          <p:nvPicPr>
            <p:cNvPr id="53258" name="Picture 10" descr="kings1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680"/>
              <a:ext cx="4896" cy="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259" name="Text Box 11"/>
            <p:cNvSpPr txBox="1">
              <a:spLocks noChangeArrowheads="1"/>
            </p:cNvSpPr>
            <p:nvPr/>
          </p:nvSpPr>
          <p:spPr bwMode="auto">
            <a:xfrm>
              <a:off x="800" y="1894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亞撒</a:t>
              </a:r>
            </a:p>
          </p:txBody>
        </p:sp>
        <p:sp>
          <p:nvSpPr>
            <p:cNvPr id="53260" name="Text Box 12"/>
            <p:cNvSpPr txBox="1">
              <a:spLocks noChangeArrowheads="1"/>
            </p:cNvSpPr>
            <p:nvPr/>
          </p:nvSpPr>
          <p:spPr bwMode="auto">
            <a:xfrm>
              <a:off x="396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羅波安</a:t>
              </a:r>
            </a:p>
          </p:txBody>
        </p:sp>
        <p:sp>
          <p:nvSpPr>
            <p:cNvPr id="53261" name="Text Box 13"/>
            <p:cNvSpPr txBox="1">
              <a:spLocks noChangeArrowheads="1"/>
            </p:cNvSpPr>
            <p:nvPr/>
          </p:nvSpPr>
          <p:spPr bwMode="auto">
            <a:xfrm>
              <a:off x="1219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約沙法</a:t>
              </a:r>
            </a:p>
          </p:txBody>
        </p:sp>
        <p:sp>
          <p:nvSpPr>
            <p:cNvPr id="53262" name="Text Box 14"/>
            <p:cNvSpPr txBox="1">
              <a:spLocks noChangeArrowheads="1"/>
            </p:cNvSpPr>
            <p:nvPr/>
          </p:nvSpPr>
          <p:spPr bwMode="auto">
            <a:xfrm>
              <a:off x="1847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約阿施</a:t>
              </a:r>
            </a:p>
          </p:txBody>
        </p:sp>
        <p:sp>
          <p:nvSpPr>
            <p:cNvPr id="53263" name="Text Box 15"/>
            <p:cNvSpPr txBox="1">
              <a:spLocks noChangeArrowheads="1"/>
            </p:cNvSpPr>
            <p:nvPr/>
          </p:nvSpPr>
          <p:spPr bwMode="auto">
            <a:xfrm>
              <a:off x="2624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烏西雅</a:t>
              </a:r>
            </a:p>
          </p:txBody>
        </p:sp>
        <p:sp>
          <p:nvSpPr>
            <p:cNvPr id="53264" name="Text Box 16"/>
            <p:cNvSpPr txBox="1">
              <a:spLocks noChangeArrowheads="1"/>
            </p:cNvSpPr>
            <p:nvPr/>
          </p:nvSpPr>
          <p:spPr bwMode="auto">
            <a:xfrm>
              <a:off x="3362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希西家</a:t>
              </a:r>
            </a:p>
          </p:txBody>
        </p:sp>
        <p:sp>
          <p:nvSpPr>
            <p:cNvPr id="53265" name="Text Box 17"/>
            <p:cNvSpPr txBox="1">
              <a:spLocks noChangeArrowheads="1"/>
            </p:cNvSpPr>
            <p:nvPr/>
          </p:nvSpPr>
          <p:spPr bwMode="auto">
            <a:xfrm>
              <a:off x="3885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瑪拿西</a:t>
              </a:r>
            </a:p>
          </p:txBody>
        </p:sp>
        <p:sp>
          <p:nvSpPr>
            <p:cNvPr id="53266" name="Text Box 18"/>
            <p:cNvSpPr txBox="1">
              <a:spLocks noChangeArrowheads="1"/>
            </p:cNvSpPr>
            <p:nvPr/>
          </p:nvSpPr>
          <p:spPr bwMode="auto">
            <a:xfrm>
              <a:off x="4439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約西亞</a:t>
              </a:r>
            </a:p>
          </p:txBody>
        </p:sp>
      </p:grpSp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1524000" y="18684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solidFill>
                  <a:srgbClr val="CC0000"/>
                </a:solidFill>
                <a:ea typeface="SimHei" pitchFamily="49" charset="-122"/>
              </a:rPr>
              <a:t>南國</a:t>
            </a:r>
          </a:p>
        </p:txBody>
      </p:sp>
      <p:sp>
        <p:nvSpPr>
          <p:cNvPr id="53269" name="Text Box 21"/>
          <p:cNvSpPr txBox="1">
            <a:spLocks noChangeArrowheads="1"/>
          </p:cNvSpPr>
          <p:nvPr/>
        </p:nvSpPr>
        <p:spPr bwMode="auto">
          <a:xfrm>
            <a:off x="9798050" y="1758951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ea typeface="SimHei" pitchFamily="49" charset="-122"/>
              </a:rPr>
              <a:t>巴比倫</a:t>
            </a:r>
          </a:p>
        </p:txBody>
      </p:sp>
      <p:sp>
        <p:nvSpPr>
          <p:cNvPr id="53270" name="AutoShape 22"/>
          <p:cNvSpPr>
            <a:spLocks noChangeArrowheads="1"/>
          </p:cNvSpPr>
          <p:nvPr/>
        </p:nvSpPr>
        <p:spPr bwMode="auto">
          <a:xfrm>
            <a:off x="9709150" y="1854200"/>
            <a:ext cx="1524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1" name="Line 23"/>
          <p:cNvSpPr>
            <a:spLocks noChangeShapeType="1"/>
          </p:cNvSpPr>
          <p:nvPr/>
        </p:nvSpPr>
        <p:spPr bwMode="auto">
          <a:xfrm flipH="1" flipV="1">
            <a:off x="2398714" y="2079625"/>
            <a:ext cx="15875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2" name="Line 24"/>
          <p:cNvSpPr>
            <a:spLocks noChangeShapeType="1"/>
          </p:cNvSpPr>
          <p:nvPr/>
        </p:nvSpPr>
        <p:spPr bwMode="auto">
          <a:xfrm flipH="1" flipV="1">
            <a:off x="3181350" y="2079625"/>
            <a:ext cx="26988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3" name="Line 25"/>
          <p:cNvSpPr>
            <a:spLocks noChangeShapeType="1"/>
          </p:cNvSpPr>
          <p:nvPr/>
        </p:nvSpPr>
        <p:spPr bwMode="auto">
          <a:xfrm flipH="1" flipV="1">
            <a:off x="4184651" y="2079626"/>
            <a:ext cx="23813" cy="1873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4" name="Text Box 26"/>
          <p:cNvSpPr txBox="1">
            <a:spLocks noChangeArrowheads="1"/>
          </p:cNvSpPr>
          <p:nvPr/>
        </p:nvSpPr>
        <p:spPr bwMode="auto">
          <a:xfrm>
            <a:off x="2144713" y="22098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400">
                <a:solidFill>
                  <a:schemeClr val="bg2"/>
                </a:solidFill>
                <a:ea typeface="SimHei" pitchFamily="49" charset="-122"/>
              </a:rPr>
              <a:t>壞王</a:t>
            </a:r>
          </a:p>
        </p:txBody>
      </p:sp>
      <p:sp>
        <p:nvSpPr>
          <p:cNvPr id="53275" name="Text Box 27"/>
          <p:cNvSpPr txBox="1">
            <a:spLocks noChangeArrowheads="1"/>
          </p:cNvSpPr>
          <p:nvPr/>
        </p:nvSpPr>
        <p:spPr bwMode="auto">
          <a:xfrm>
            <a:off x="2925763" y="2200275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400">
                <a:solidFill>
                  <a:schemeClr val="bg2"/>
                </a:solidFill>
                <a:ea typeface="SimHei" pitchFamily="49" charset="-122"/>
              </a:rPr>
              <a:t>好王</a:t>
            </a:r>
          </a:p>
        </p:txBody>
      </p:sp>
      <p:sp>
        <p:nvSpPr>
          <p:cNvPr id="53276" name="Text Box 28"/>
          <p:cNvSpPr txBox="1">
            <a:spLocks noChangeArrowheads="1"/>
          </p:cNvSpPr>
          <p:nvPr/>
        </p:nvSpPr>
        <p:spPr bwMode="auto">
          <a:xfrm>
            <a:off x="3871913" y="2252664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000">
                <a:ea typeface="SimHei" pitchFamily="49" charset="-122"/>
              </a:rPr>
              <a:t>亞他利雅</a:t>
            </a:r>
          </a:p>
        </p:txBody>
      </p:sp>
      <p:sp>
        <p:nvSpPr>
          <p:cNvPr id="53277" name="Text Box 29"/>
          <p:cNvSpPr txBox="1">
            <a:spLocks noChangeArrowheads="1"/>
          </p:cNvSpPr>
          <p:nvPr/>
        </p:nvSpPr>
        <p:spPr bwMode="auto">
          <a:xfrm>
            <a:off x="1524000" y="1016001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solidFill>
                  <a:srgbClr val="CC0000"/>
                </a:solidFill>
                <a:ea typeface="SimHei" pitchFamily="49" charset="-122"/>
              </a:rPr>
              <a:t>北國</a:t>
            </a:r>
          </a:p>
        </p:txBody>
      </p:sp>
      <p:sp>
        <p:nvSpPr>
          <p:cNvPr id="53278" name="Text Box 30"/>
          <p:cNvSpPr txBox="1">
            <a:spLocks noChangeArrowheads="1"/>
          </p:cNvSpPr>
          <p:nvPr/>
        </p:nvSpPr>
        <p:spPr bwMode="auto">
          <a:xfrm>
            <a:off x="6867525" y="1139826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ea typeface="SimHei" pitchFamily="49" charset="-122"/>
              </a:rPr>
              <a:t>亞述</a:t>
            </a:r>
          </a:p>
        </p:txBody>
      </p:sp>
      <p:sp>
        <p:nvSpPr>
          <p:cNvPr id="53279" name="AutoShape 31"/>
          <p:cNvSpPr>
            <a:spLocks noChangeArrowheads="1"/>
          </p:cNvSpPr>
          <p:nvPr/>
        </p:nvSpPr>
        <p:spPr bwMode="auto">
          <a:xfrm>
            <a:off x="6770688" y="1225550"/>
            <a:ext cx="1524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3280" name="Group 32"/>
          <p:cNvGrpSpPr>
            <a:grpSpLocks/>
          </p:cNvGrpSpPr>
          <p:nvPr/>
        </p:nvGrpSpPr>
        <p:grpSpPr bwMode="auto">
          <a:xfrm>
            <a:off x="1878012" y="434976"/>
            <a:ext cx="7708900" cy="314325"/>
            <a:chOff x="223" y="1847"/>
            <a:chExt cx="4856" cy="198"/>
          </a:xfrm>
        </p:grpSpPr>
        <p:sp>
          <p:nvSpPr>
            <p:cNvPr id="53281" name="Text Box 33"/>
            <p:cNvSpPr txBox="1">
              <a:spLocks noChangeArrowheads="1"/>
            </p:cNvSpPr>
            <p:nvPr/>
          </p:nvSpPr>
          <p:spPr bwMode="auto">
            <a:xfrm>
              <a:off x="703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900</a:t>
              </a:r>
            </a:p>
          </p:txBody>
        </p:sp>
        <p:sp>
          <p:nvSpPr>
            <p:cNvPr id="53282" name="Text Box 34"/>
            <p:cNvSpPr txBox="1">
              <a:spLocks noChangeArrowheads="1"/>
            </p:cNvSpPr>
            <p:nvPr/>
          </p:nvSpPr>
          <p:spPr bwMode="auto">
            <a:xfrm>
              <a:off x="1381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850</a:t>
              </a:r>
            </a:p>
          </p:txBody>
        </p:sp>
        <p:sp>
          <p:nvSpPr>
            <p:cNvPr id="53283" name="Text Box 35"/>
            <p:cNvSpPr txBox="1">
              <a:spLocks noChangeArrowheads="1"/>
            </p:cNvSpPr>
            <p:nvPr/>
          </p:nvSpPr>
          <p:spPr bwMode="auto">
            <a:xfrm>
              <a:off x="2049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800</a:t>
              </a:r>
            </a:p>
          </p:txBody>
        </p:sp>
        <p:sp>
          <p:nvSpPr>
            <p:cNvPr id="53284" name="Text Box 36"/>
            <p:cNvSpPr txBox="1">
              <a:spLocks noChangeArrowheads="1"/>
            </p:cNvSpPr>
            <p:nvPr/>
          </p:nvSpPr>
          <p:spPr bwMode="auto">
            <a:xfrm>
              <a:off x="2751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750</a:t>
              </a:r>
            </a:p>
          </p:txBody>
        </p:sp>
        <p:sp>
          <p:nvSpPr>
            <p:cNvPr id="53285" name="Text Box 37"/>
            <p:cNvSpPr txBox="1">
              <a:spLocks noChangeArrowheads="1"/>
            </p:cNvSpPr>
            <p:nvPr/>
          </p:nvSpPr>
          <p:spPr bwMode="auto">
            <a:xfrm>
              <a:off x="3428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700</a:t>
              </a:r>
            </a:p>
          </p:txBody>
        </p:sp>
        <p:sp>
          <p:nvSpPr>
            <p:cNvPr id="53286" name="Text Box 38"/>
            <p:cNvSpPr txBox="1">
              <a:spLocks noChangeArrowheads="1"/>
            </p:cNvSpPr>
            <p:nvPr/>
          </p:nvSpPr>
          <p:spPr bwMode="auto">
            <a:xfrm>
              <a:off x="4105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650</a:t>
              </a:r>
            </a:p>
          </p:txBody>
        </p:sp>
        <p:sp>
          <p:nvSpPr>
            <p:cNvPr id="53287" name="Text Box 39"/>
            <p:cNvSpPr txBox="1">
              <a:spLocks noChangeArrowheads="1"/>
            </p:cNvSpPr>
            <p:nvPr/>
          </p:nvSpPr>
          <p:spPr bwMode="auto">
            <a:xfrm>
              <a:off x="4790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600</a:t>
              </a:r>
            </a:p>
          </p:txBody>
        </p:sp>
        <p:sp>
          <p:nvSpPr>
            <p:cNvPr id="53288" name="Text Box 40"/>
            <p:cNvSpPr txBox="1">
              <a:spLocks noChangeArrowheads="1"/>
            </p:cNvSpPr>
            <p:nvPr/>
          </p:nvSpPr>
          <p:spPr bwMode="auto">
            <a:xfrm>
              <a:off x="223" y="1847"/>
              <a:ext cx="23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BC</a:t>
              </a:r>
            </a:p>
          </p:txBody>
        </p:sp>
      </p:grpSp>
      <p:sp>
        <p:nvSpPr>
          <p:cNvPr id="53289" name="Rectangle 41"/>
          <p:cNvSpPr>
            <a:spLocks noChangeArrowheads="1"/>
          </p:cNvSpPr>
          <p:nvPr/>
        </p:nvSpPr>
        <p:spPr bwMode="auto">
          <a:xfrm>
            <a:off x="4098926" y="938214"/>
            <a:ext cx="950913" cy="1730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800">
                <a:ea typeface="SimHei" pitchFamily="49" charset="-122"/>
              </a:rPr>
              <a:t>哈薛</a:t>
            </a:r>
          </a:p>
        </p:txBody>
      </p:sp>
      <p:sp>
        <p:nvSpPr>
          <p:cNvPr id="53290" name="Text Box 42"/>
          <p:cNvSpPr txBox="1">
            <a:spLocks noChangeArrowheads="1"/>
          </p:cNvSpPr>
          <p:nvPr/>
        </p:nvSpPr>
        <p:spPr bwMode="auto">
          <a:xfrm>
            <a:off x="3511550" y="8509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400">
                <a:solidFill>
                  <a:srgbClr val="CC0000"/>
                </a:solidFill>
                <a:ea typeface="SimHei" pitchFamily="49" charset="-122"/>
              </a:rPr>
              <a:t>亞蘭</a:t>
            </a:r>
          </a:p>
        </p:txBody>
      </p:sp>
      <p:sp>
        <p:nvSpPr>
          <p:cNvPr id="53291" name="Rectangle 43" descr="blue-marble4"/>
          <p:cNvSpPr>
            <a:spLocks noChangeArrowheads="1"/>
          </p:cNvSpPr>
          <p:nvPr/>
        </p:nvSpPr>
        <p:spPr bwMode="auto">
          <a:xfrm>
            <a:off x="5365750" y="3240088"/>
            <a:ext cx="215900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2" name="Rectangle 44" descr="Green marble"/>
          <p:cNvSpPr>
            <a:spLocks noChangeArrowheads="1"/>
          </p:cNvSpPr>
          <p:nvPr/>
        </p:nvSpPr>
        <p:spPr bwMode="auto">
          <a:xfrm>
            <a:off x="8763000" y="3825876"/>
            <a:ext cx="882650" cy="13176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3" name="Rectangle 45" descr="Green marble"/>
          <p:cNvSpPr>
            <a:spLocks noChangeArrowheads="1"/>
          </p:cNvSpPr>
          <p:nvPr/>
        </p:nvSpPr>
        <p:spPr bwMode="auto">
          <a:xfrm>
            <a:off x="9474201" y="4110038"/>
            <a:ext cx="473075" cy="131762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4" name="Rectangle 46" descr="Green marble"/>
          <p:cNvSpPr>
            <a:spLocks noChangeArrowheads="1"/>
          </p:cNvSpPr>
          <p:nvPr/>
        </p:nvSpPr>
        <p:spPr bwMode="auto">
          <a:xfrm>
            <a:off x="9212264" y="4429126"/>
            <a:ext cx="1455737" cy="13176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5" name="Rectangle 47" descr="blue-marble4"/>
          <p:cNvSpPr>
            <a:spLocks noChangeArrowheads="1"/>
          </p:cNvSpPr>
          <p:nvPr/>
        </p:nvSpPr>
        <p:spPr bwMode="auto">
          <a:xfrm>
            <a:off x="9591676" y="3443288"/>
            <a:ext cx="42863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6" name="Rectangle 48" descr="blue-marble4"/>
          <p:cNvSpPr>
            <a:spLocks noChangeArrowheads="1"/>
          </p:cNvSpPr>
          <p:nvPr/>
        </p:nvSpPr>
        <p:spPr bwMode="auto">
          <a:xfrm>
            <a:off x="4243388" y="3251201"/>
            <a:ext cx="323850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7" name="Rectangle 49" descr="blue-marble4"/>
          <p:cNvSpPr>
            <a:spLocks noChangeArrowheads="1"/>
          </p:cNvSpPr>
          <p:nvPr/>
        </p:nvSpPr>
        <p:spPr bwMode="auto">
          <a:xfrm>
            <a:off x="8242301" y="2559051"/>
            <a:ext cx="646113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8" name="Rectangle 50" descr="blue-marble4"/>
          <p:cNvSpPr>
            <a:spLocks noChangeArrowheads="1"/>
          </p:cNvSpPr>
          <p:nvPr/>
        </p:nvSpPr>
        <p:spPr bwMode="auto">
          <a:xfrm>
            <a:off x="8458201" y="2859088"/>
            <a:ext cx="646113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9" name="Rectangle 51" descr="blue-marble4"/>
          <p:cNvSpPr>
            <a:spLocks noChangeArrowheads="1"/>
          </p:cNvSpPr>
          <p:nvPr/>
        </p:nvSpPr>
        <p:spPr bwMode="auto">
          <a:xfrm>
            <a:off x="9131301" y="3154363"/>
            <a:ext cx="231775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0" name="Text Box 52"/>
          <p:cNvSpPr txBox="1">
            <a:spLocks noChangeArrowheads="1"/>
          </p:cNvSpPr>
          <p:nvPr/>
        </p:nvSpPr>
        <p:spPr bwMode="auto">
          <a:xfrm>
            <a:off x="3711575" y="3148013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約珥</a:t>
            </a:r>
          </a:p>
        </p:txBody>
      </p:sp>
      <p:sp>
        <p:nvSpPr>
          <p:cNvPr id="53301" name="Text Box 53"/>
          <p:cNvSpPr txBox="1">
            <a:spLocks noChangeArrowheads="1"/>
          </p:cNvSpPr>
          <p:nvPr/>
        </p:nvSpPr>
        <p:spPr bwMode="auto">
          <a:xfrm>
            <a:off x="4819650" y="3130550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約拿</a:t>
            </a:r>
          </a:p>
        </p:txBody>
      </p:sp>
      <p:sp>
        <p:nvSpPr>
          <p:cNvPr id="53302" name="Rectangle 54" descr="blue-marble4"/>
          <p:cNvSpPr>
            <a:spLocks noChangeArrowheads="1"/>
          </p:cNvSpPr>
          <p:nvPr/>
        </p:nvSpPr>
        <p:spPr bwMode="auto">
          <a:xfrm>
            <a:off x="5737226" y="3544888"/>
            <a:ext cx="231775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3" name="Text Box 55"/>
          <p:cNvSpPr txBox="1">
            <a:spLocks noChangeArrowheads="1"/>
          </p:cNvSpPr>
          <p:nvPr/>
        </p:nvSpPr>
        <p:spPr bwMode="auto">
          <a:xfrm>
            <a:off x="4973638" y="34147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阿摩司</a:t>
            </a:r>
          </a:p>
        </p:txBody>
      </p:sp>
      <p:sp>
        <p:nvSpPr>
          <p:cNvPr id="53304" name="Text Box 56"/>
          <p:cNvSpPr txBox="1">
            <a:spLocks noChangeArrowheads="1"/>
          </p:cNvSpPr>
          <p:nvPr/>
        </p:nvSpPr>
        <p:spPr bwMode="auto">
          <a:xfrm>
            <a:off x="5106988" y="372268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何西阿</a:t>
            </a:r>
          </a:p>
        </p:txBody>
      </p:sp>
      <p:sp>
        <p:nvSpPr>
          <p:cNvPr id="53305" name="Text Box 57"/>
          <p:cNvSpPr txBox="1">
            <a:spLocks noChangeArrowheads="1"/>
          </p:cNvSpPr>
          <p:nvPr/>
        </p:nvSpPr>
        <p:spPr bwMode="auto">
          <a:xfrm>
            <a:off x="5564188" y="400367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以賽亞</a:t>
            </a:r>
          </a:p>
        </p:txBody>
      </p:sp>
      <p:sp>
        <p:nvSpPr>
          <p:cNvPr id="53306" name="Text Box 58"/>
          <p:cNvSpPr txBox="1">
            <a:spLocks noChangeArrowheads="1"/>
          </p:cNvSpPr>
          <p:nvPr/>
        </p:nvSpPr>
        <p:spPr bwMode="auto">
          <a:xfrm>
            <a:off x="7688263" y="2444750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那鴻</a:t>
            </a:r>
          </a:p>
        </p:txBody>
      </p:sp>
      <p:sp>
        <p:nvSpPr>
          <p:cNvPr id="53307" name="Text Box 59"/>
          <p:cNvSpPr txBox="1">
            <a:spLocks noChangeArrowheads="1"/>
          </p:cNvSpPr>
          <p:nvPr/>
        </p:nvSpPr>
        <p:spPr bwMode="auto">
          <a:xfrm>
            <a:off x="7735888" y="274002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西番雅</a:t>
            </a:r>
          </a:p>
        </p:txBody>
      </p:sp>
      <p:sp>
        <p:nvSpPr>
          <p:cNvPr id="53308" name="Text Box 60"/>
          <p:cNvSpPr txBox="1">
            <a:spLocks noChangeArrowheads="1"/>
          </p:cNvSpPr>
          <p:nvPr/>
        </p:nvSpPr>
        <p:spPr bwMode="auto">
          <a:xfrm>
            <a:off x="8377238" y="30337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哈巴谷</a:t>
            </a:r>
          </a:p>
        </p:txBody>
      </p:sp>
      <p:sp>
        <p:nvSpPr>
          <p:cNvPr id="53309" name="Text Box 61"/>
          <p:cNvSpPr txBox="1">
            <a:spLocks noChangeArrowheads="1"/>
          </p:cNvSpPr>
          <p:nvPr/>
        </p:nvSpPr>
        <p:spPr bwMode="auto">
          <a:xfrm>
            <a:off x="8008938" y="372903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耶利米</a:t>
            </a:r>
          </a:p>
        </p:txBody>
      </p:sp>
      <p:sp>
        <p:nvSpPr>
          <p:cNvPr id="53310" name="Text Box 62"/>
          <p:cNvSpPr txBox="1">
            <a:spLocks noChangeArrowheads="1"/>
          </p:cNvSpPr>
          <p:nvPr/>
        </p:nvSpPr>
        <p:spPr bwMode="auto">
          <a:xfrm>
            <a:off x="8620125" y="3332163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俄巴底亞</a:t>
            </a:r>
          </a:p>
        </p:txBody>
      </p:sp>
      <p:sp>
        <p:nvSpPr>
          <p:cNvPr id="53311" name="Text Box 63"/>
          <p:cNvSpPr txBox="1">
            <a:spLocks noChangeArrowheads="1"/>
          </p:cNvSpPr>
          <p:nvPr/>
        </p:nvSpPr>
        <p:spPr bwMode="auto">
          <a:xfrm>
            <a:off x="8737600" y="39989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以西結</a:t>
            </a:r>
          </a:p>
        </p:txBody>
      </p:sp>
      <p:sp>
        <p:nvSpPr>
          <p:cNvPr id="53312" name="Text Box 64"/>
          <p:cNvSpPr txBox="1">
            <a:spLocks noChangeArrowheads="1"/>
          </p:cNvSpPr>
          <p:nvPr/>
        </p:nvSpPr>
        <p:spPr bwMode="auto">
          <a:xfrm>
            <a:off x="8469313" y="430847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但以理</a:t>
            </a:r>
          </a:p>
        </p:txBody>
      </p:sp>
      <p:sp>
        <p:nvSpPr>
          <p:cNvPr id="53314" name="Rectangle 66" descr="Brown marble"/>
          <p:cNvSpPr>
            <a:spLocks noChangeArrowheads="1"/>
          </p:cNvSpPr>
          <p:nvPr/>
        </p:nvSpPr>
        <p:spPr bwMode="auto">
          <a:xfrm>
            <a:off x="3478213" y="2665413"/>
            <a:ext cx="450850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5" name="Rectangle 67" descr="Brown marble"/>
          <p:cNvSpPr>
            <a:spLocks noChangeArrowheads="1"/>
          </p:cNvSpPr>
          <p:nvPr/>
        </p:nvSpPr>
        <p:spPr bwMode="auto">
          <a:xfrm>
            <a:off x="3929064" y="2957513"/>
            <a:ext cx="1139825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6" name="Text Box 68"/>
          <p:cNvSpPr txBox="1">
            <a:spLocks noChangeArrowheads="1"/>
          </p:cNvSpPr>
          <p:nvPr/>
        </p:nvSpPr>
        <p:spPr bwMode="auto">
          <a:xfrm>
            <a:off x="2752725" y="254158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以利亞</a:t>
            </a:r>
          </a:p>
        </p:txBody>
      </p:sp>
      <p:sp>
        <p:nvSpPr>
          <p:cNvPr id="53317" name="Text Box 69"/>
          <p:cNvSpPr txBox="1">
            <a:spLocks noChangeArrowheads="1"/>
          </p:cNvSpPr>
          <p:nvPr/>
        </p:nvSpPr>
        <p:spPr bwMode="auto">
          <a:xfrm>
            <a:off x="3190875" y="2844800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以利沙</a:t>
            </a:r>
          </a:p>
        </p:txBody>
      </p:sp>
      <p:sp>
        <p:nvSpPr>
          <p:cNvPr id="53318" name="Rectangle 70"/>
          <p:cNvSpPr>
            <a:spLocks noChangeArrowheads="1"/>
          </p:cNvSpPr>
          <p:nvPr/>
        </p:nvSpPr>
        <p:spPr bwMode="auto">
          <a:xfrm>
            <a:off x="4779963" y="3173414"/>
            <a:ext cx="950912" cy="2809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3" name="Rectangle 75" descr="blue-marble4"/>
          <p:cNvSpPr>
            <a:spLocks noChangeArrowheads="1"/>
          </p:cNvSpPr>
          <p:nvPr/>
        </p:nvSpPr>
        <p:spPr bwMode="auto">
          <a:xfrm>
            <a:off x="5845176" y="3838576"/>
            <a:ext cx="989013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4" name="Rectangle 76" descr="Green marble"/>
          <p:cNvSpPr>
            <a:spLocks noChangeArrowheads="1"/>
          </p:cNvSpPr>
          <p:nvPr/>
        </p:nvSpPr>
        <p:spPr bwMode="auto">
          <a:xfrm>
            <a:off x="6294439" y="4124326"/>
            <a:ext cx="1277937" cy="13176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5" name="Rectangle 77" descr="blue-marble4"/>
          <p:cNvSpPr>
            <a:spLocks noChangeArrowheads="1"/>
          </p:cNvSpPr>
          <p:nvPr/>
        </p:nvSpPr>
        <p:spPr bwMode="auto">
          <a:xfrm>
            <a:off x="6405563" y="4410076"/>
            <a:ext cx="755650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6" name="Text Box 78"/>
          <p:cNvSpPr txBox="1">
            <a:spLocks noChangeArrowheads="1"/>
          </p:cNvSpPr>
          <p:nvPr/>
        </p:nvSpPr>
        <p:spPr bwMode="auto">
          <a:xfrm>
            <a:off x="5861050" y="4294188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彌迦</a:t>
            </a:r>
          </a:p>
        </p:txBody>
      </p:sp>
      <p:sp>
        <p:nvSpPr>
          <p:cNvPr id="53327" name="Rectangle 79" descr="Stationery"/>
          <p:cNvSpPr>
            <a:spLocks noChangeArrowheads="1"/>
          </p:cNvSpPr>
          <p:nvPr/>
        </p:nvSpPr>
        <p:spPr bwMode="auto">
          <a:xfrm>
            <a:off x="1628775" y="4912521"/>
            <a:ext cx="9812655" cy="1855787"/>
          </a:xfrm>
          <a:prstGeom prst="rect">
            <a:avLst/>
          </a:prstGeom>
          <a:blipFill dpi="0" rotWithShape="1">
            <a:blip r:embed="rId7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8" name="Rectangle 80"/>
          <p:cNvSpPr>
            <a:spLocks noChangeArrowheads="1"/>
          </p:cNvSpPr>
          <p:nvPr/>
        </p:nvSpPr>
        <p:spPr bwMode="auto">
          <a:xfrm>
            <a:off x="1783080" y="5303839"/>
            <a:ext cx="9658349" cy="112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800" b="1" dirty="0">
                <a:latin typeface="SimHei" pitchFamily="49" charset="-122"/>
                <a:ea typeface="SimHei" pitchFamily="49" charset="-122"/>
              </a:rPr>
              <a:t>禍哉！這流人血的城，充滿謊詐和強暴，搶奪的事總不止息。</a:t>
            </a:r>
            <a:r>
              <a:rPr lang="en-US" altLang="zh-TW" sz="2800" b="1" dirty="0">
                <a:latin typeface="SimHei" pitchFamily="49" charset="-122"/>
                <a:ea typeface="SimHei" pitchFamily="49" charset="-122"/>
              </a:rPr>
              <a:t>(</a:t>
            </a:r>
            <a:r>
              <a:rPr lang="zh-TW" altLang="en-US" sz="2800" b="1" dirty="0">
                <a:latin typeface="SimHei" pitchFamily="49" charset="-122"/>
                <a:ea typeface="SimHei" pitchFamily="49" charset="-122"/>
              </a:rPr>
              <a:t>鴻</a:t>
            </a:r>
            <a:r>
              <a:rPr lang="en-US" altLang="zh-TW" sz="2800" b="1" dirty="0">
                <a:latin typeface="SimHei" pitchFamily="49" charset="-122"/>
                <a:ea typeface="SimHei" pitchFamily="49" charset="-122"/>
              </a:rPr>
              <a:t>3:1)</a:t>
            </a:r>
            <a:endParaRPr lang="zh-TW" altLang="en-US" sz="2800" b="1" dirty="0"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53329" name="Rectangle 81"/>
          <p:cNvSpPr>
            <a:spLocks noChangeArrowheads="1"/>
          </p:cNvSpPr>
          <p:nvPr/>
        </p:nvSpPr>
        <p:spPr bwMode="auto">
          <a:xfrm>
            <a:off x="7669214" y="2478089"/>
            <a:ext cx="1279525" cy="2809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30" name="Text Box 82"/>
          <p:cNvSpPr txBox="1">
            <a:spLocks noChangeArrowheads="1"/>
          </p:cNvSpPr>
          <p:nvPr/>
        </p:nvSpPr>
        <p:spPr bwMode="auto">
          <a:xfrm>
            <a:off x="9186863" y="2444750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solidFill>
                  <a:srgbClr val="996633"/>
                </a:solidFill>
                <a:ea typeface="SimHei" pitchFamily="49" charset="-122"/>
              </a:rPr>
              <a:t>尼尼微</a:t>
            </a:r>
          </a:p>
        </p:txBody>
      </p:sp>
      <p:sp>
        <p:nvSpPr>
          <p:cNvPr id="53331" name="AutoShape 83" descr="Pink tissue paper"/>
          <p:cNvSpPr>
            <a:spLocks noChangeArrowheads="1"/>
          </p:cNvSpPr>
          <p:nvPr/>
        </p:nvSpPr>
        <p:spPr bwMode="auto">
          <a:xfrm>
            <a:off x="9021764" y="2511426"/>
            <a:ext cx="219075" cy="220663"/>
          </a:xfrm>
          <a:prstGeom prst="rightArrow">
            <a:avLst>
              <a:gd name="adj1" fmla="val 45324"/>
              <a:gd name="adj2" fmla="val 55796"/>
            </a:avLst>
          </a:prstGeom>
          <a:blipFill dpi="0" rotWithShape="1">
            <a:blip r:embed="rId8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32" name="AutoShape 84"/>
          <p:cNvSpPr>
            <a:spLocks noChangeArrowheads="1"/>
          </p:cNvSpPr>
          <p:nvPr/>
        </p:nvSpPr>
        <p:spPr bwMode="auto">
          <a:xfrm>
            <a:off x="8993189" y="1138238"/>
            <a:ext cx="287337" cy="354012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53334" name="Text Box 86"/>
          <p:cNvSpPr txBox="1">
            <a:spLocks noChangeArrowheads="1"/>
          </p:cNvSpPr>
          <p:nvPr/>
        </p:nvSpPr>
        <p:spPr bwMode="auto">
          <a:xfrm>
            <a:off x="9234488" y="1143000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尼尼微陷</a:t>
            </a:r>
          </a:p>
        </p:txBody>
      </p:sp>
      <p:sp>
        <p:nvSpPr>
          <p:cNvPr id="53335" name="Text Box 87"/>
          <p:cNvSpPr txBox="1">
            <a:spLocks noChangeArrowheads="1"/>
          </p:cNvSpPr>
          <p:nvPr/>
        </p:nvSpPr>
        <p:spPr bwMode="auto">
          <a:xfrm>
            <a:off x="5997575" y="3136900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solidFill>
                  <a:srgbClr val="996633"/>
                </a:solidFill>
                <a:ea typeface="SimHei" pitchFamily="49" charset="-122"/>
              </a:rPr>
              <a:t>尼尼微</a:t>
            </a:r>
          </a:p>
        </p:txBody>
      </p:sp>
      <p:sp>
        <p:nvSpPr>
          <p:cNvPr id="53336" name="AutoShape 88" descr="Pink tissue paper"/>
          <p:cNvSpPr>
            <a:spLocks noChangeArrowheads="1"/>
          </p:cNvSpPr>
          <p:nvPr/>
        </p:nvSpPr>
        <p:spPr bwMode="auto">
          <a:xfrm>
            <a:off x="5832476" y="3203576"/>
            <a:ext cx="219075" cy="220663"/>
          </a:xfrm>
          <a:prstGeom prst="rightArrow">
            <a:avLst>
              <a:gd name="adj1" fmla="val 45324"/>
              <a:gd name="adj2" fmla="val 55796"/>
            </a:avLst>
          </a:prstGeom>
          <a:blipFill dpi="0" rotWithShape="1">
            <a:blip r:embed="rId8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21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18" grpId="0" animBg="1"/>
      <p:bldP spid="53327" grpId="0" animBg="1"/>
      <p:bldP spid="53328" grpId="0"/>
      <p:bldP spid="53329" grpId="0" animBg="1"/>
      <p:bldP spid="53330" grpId="0"/>
      <p:bldP spid="53331" grpId="0" animBg="1"/>
      <p:bldP spid="53332" grpId="0" animBg="1"/>
      <p:bldP spid="53334" grpId="0"/>
      <p:bldP spid="53335" grpId="0"/>
      <p:bldP spid="533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jonah_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" y="-17461"/>
            <a:ext cx="11064240" cy="674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7176293" y="5815013"/>
            <a:ext cx="2763045" cy="425767"/>
          </a:xfrm>
          <a:prstGeom prst="rect">
            <a:avLst/>
          </a:prstGeom>
          <a:solidFill>
            <a:srgbClr val="FEF8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dirty="0">
                <a:solidFill>
                  <a:srgbClr val="FF0000"/>
                </a:solidFill>
                <a:ea typeface="SimHei" pitchFamily="49" charset="-122"/>
              </a:rPr>
              <a:t>耶路撒冷：</a:t>
            </a:r>
            <a:r>
              <a:rPr lang="zh-TW" altLang="en-US" dirty="0">
                <a:ea typeface="SimHei" pitchFamily="49" charset="-122"/>
              </a:rPr>
              <a:t>猶大首都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8949690" y="4892677"/>
            <a:ext cx="2651760" cy="528634"/>
          </a:xfrm>
          <a:prstGeom prst="rect">
            <a:avLst/>
          </a:prstGeom>
          <a:solidFill>
            <a:srgbClr val="FEF8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dirty="0">
                <a:solidFill>
                  <a:srgbClr val="FF0000"/>
                </a:solidFill>
                <a:ea typeface="SimHei" pitchFamily="49" charset="-122"/>
              </a:rPr>
              <a:t>撒瑪利亞：</a:t>
            </a:r>
          </a:p>
          <a:p>
            <a:pPr algn="ctr"/>
            <a:r>
              <a:rPr lang="zh-TW" altLang="en-US" dirty="0">
                <a:ea typeface="SimHei" pitchFamily="49" charset="-122"/>
              </a:rPr>
              <a:t>以色列首都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4449659" y="4781550"/>
            <a:ext cx="3459901" cy="877888"/>
          </a:xfrm>
          <a:prstGeom prst="rect">
            <a:avLst/>
          </a:prstGeom>
          <a:solidFill>
            <a:srgbClr val="FEF8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dirty="0">
                <a:solidFill>
                  <a:srgbClr val="FF0000"/>
                </a:solidFill>
                <a:ea typeface="SimHei" pitchFamily="49" charset="-122"/>
              </a:rPr>
              <a:t>約帕：</a:t>
            </a:r>
            <a:r>
              <a:rPr lang="zh-TW" altLang="en-US" dirty="0">
                <a:ea typeface="SimHei" pitchFamily="49" charset="-122"/>
              </a:rPr>
              <a:t>以色列唯一天然港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119938" y="268289"/>
            <a:ext cx="3772852" cy="636586"/>
          </a:xfrm>
          <a:prstGeom prst="rect">
            <a:avLst/>
          </a:prstGeom>
          <a:solidFill>
            <a:srgbClr val="FEF8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dirty="0">
                <a:solidFill>
                  <a:srgbClr val="FF0000"/>
                </a:solidFill>
                <a:ea typeface="SimHei" pitchFamily="49" charset="-122"/>
              </a:rPr>
              <a:t>尼尼微：</a:t>
            </a:r>
            <a:r>
              <a:rPr lang="zh-TW" altLang="en-US" dirty="0">
                <a:ea typeface="SimHei" pitchFamily="49" charset="-122"/>
              </a:rPr>
              <a:t>亞述帝國首都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097280" y="4629151"/>
            <a:ext cx="2731770" cy="993776"/>
          </a:xfrm>
          <a:prstGeom prst="rect">
            <a:avLst/>
          </a:prstGeom>
          <a:solidFill>
            <a:srgbClr val="FEF8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20000"/>
              </a:spcAft>
            </a:pPr>
            <a:r>
              <a:rPr lang="zh-TW" altLang="en-US" dirty="0">
                <a:solidFill>
                  <a:srgbClr val="FF0000"/>
                </a:solidFill>
                <a:ea typeface="SimHei" pitchFamily="49" charset="-122"/>
              </a:rPr>
              <a:t>他施：</a:t>
            </a:r>
            <a:r>
              <a:rPr lang="zh-TW" altLang="en-US" dirty="0">
                <a:ea typeface="SimHei" pitchFamily="49" charset="-122"/>
              </a:rPr>
              <a:t>西班牙</a:t>
            </a:r>
          </a:p>
          <a:p>
            <a:pPr algn="ctr">
              <a:spcAft>
                <a:spcPct val="20000"/>
              </a:spcAft>
            </a:pPr>
            <a:r>
              <a:rPr lang="zh-TW" altLang="en-US" dirty="0">
                <a:ea typeface="SimHei" pitchFamily="49" charset="-122"/>
              </a:rPr>
              <a:t>南部海港</a:t>
            </a:r>
          </a:p>
        </p:txBody>
      </p:sp>
      <p:sp>
        <p:nvSpPr>
          <p:cNvPr id="13322" name="Freeform 10"/>
          <p:cNvSpPr>
            <a:spLocks/>
          </p:cNvSpPr>
          <p:nvPr/>
        </p:nvSpPr>
        <p:spPr bwMode="auto">
          <a:xfrm>
            <a:off x="8823326" y="1965325"/>
            <a:ext cx="1116013" cy="1144588"/>
          </a:xfrm>
          <a:custGeom>
            <a:avLst/>
            <a:gdLst>
              <a:gd name="T0" fmla="*/ 0 w 737"/>
              <a:gd name="T1" fmla="*/ 707 h 707"/>
              <a:gd name="T2" fmla="*/ 69 w 737"/>
              <a:gd name="T3" fmla="*/ 476 h 707"/>
              <a:gd name="T4" fmla="*/ 207 w 737"/>
              <a:gd name="T5" fmla="*/ 246 h 707"/>
              <a:gd name="T6" fmla="*/ 461 w 737"/>
              <a:gd name="T7" fmla="*/ 38 h 707"/>
              <a:gd name="T8" fmla="*/ 737 w 737"/>
              <a:gd name="T9" fmla="*/ 15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7" h="707">
                <a:moveTo>
                  <a:pt x="0" y="707"/>
                </a:moveTo>
                <a:cubicBezTo>
                  <a:pt x="17" y="630"/>
                  <a:pt x="35" y="553"/>
                  <a:pt x="69" y="476"/>
                </a:cubicBezTo>
                <a:cubicBezTo>
                  <a:pt x="103" y="399"/>
                  <a:pt x="142" y="319"/>
                  <a:pt x="207" y="246"/>
                </a:cubicBezTo>
                <a:cubicBezTo>
                  <a:pt x="272" y="173"/>
                  <a:pt x="373" y="76"/>
                  <a:pt x="461" y="38"/>
                </a:cubicBezTo>
                <a:cubicBezTo>
                  <a:pt x="549" y="0"/>
                  <a:pt x="641" y="19"/>
                  <a:pt x="737" y="15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 flipH="1">
            <a:off x="8766175" y="3136901"/>
            <a:ext cx="46038" cy="1619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4" name="Freeform 12"/>
          <p:cNvSpPr>
            <a:spLocks/>
          </p:cNvSpPr>
          <p:nvPr/>
        </p:nvSpPr>
        <p:spPr bwMode="auto">
          <a:xfrm>
            <a:off x="2200275" y="1787526"/>
            <a:ext cx="6559550" cy="1585913"/>
          </a:xfrm>
          <a:custGeom>
            <a:avLst/>
            <a:gdLst>
              <a:gd name="T0" fmla="*/ 4132 w 4132"/>
              <a:gd name="T1" fmla="*/ 957 h 999"/>
              <a:gd name="T2" fmla="*/ 3623 w 4132"/>
              <a:gd name="T3" fmla="*/ 998 h 999"/>
              <a:gd name="T4" fmla="*/ 3176 w 4132"/>
              <a:gd name="T5" fmla="*/ 951 h 999"/>
              <a:gd name="T6" fmla="*/ 2605 w 4132"/>
              <a:gd name="T7" fmla="*/ 852 h 999"/>
              <a:gd name="T8" fmla="*/ 1787 w 4132"/>
              <a:gd name="T9" fmla="*/ 347 h 999"/>
              <a:gd name="T10" fmla="*/ 853 w 4132"/>
              <a:gd name="T11" fmla="*/ 231 h 999"/>
              <a:gd name="T12" fmla="*/ 481 w 4132"/>
              <a:gd name="T13" fmla="*/ 272 h 999"/>
              <a:gd name="T14" fmla="*/ 257 w 4132"/>
              <a:gd name="T15" fmla="*/ 225 h 999"/>
              <a:gd name="T16" fmla="*/ 131 w 4132"/>
              <a:gd name="T17" fmla="*/ 133 h 999"/>
              <a:gd name="T18" fmla="*/ 16 w 4132"/>
              <a:gd name="T19" fmla="*/ 112 h 999"/>
              <a:gd name="T20" fmla="*/ 32 w 4132"/>
              <a:gd name="T21" fmla="*/ 0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32" h="999">
                <a:moveTo>
                  <a:pt x="4132" y="957"/>
                </a:moveTo>
                <a:cubicBezTo>
                  <a:pt x="4047" y="964"/>
                  <a:pt x="3782" y="999"/>
                  <a:pt x="3623" y="998"/>
                </a:cubicBezTo>
                <a:cubicBezTo>
                  <a:pt x="3464" y="997"/>
                  <a:pt x="3346" y="975"/>
                  <a:pt x="3176" y="951"/>
                </a:cubicBezTo>
                <a:cubicBezTo>
                  <a:pt x="3006" y="927"/>
                  <a:pt x="2836" y="953"/>
                  <a:pt x="2605" y="852"/>
                </a:cubicBezTo>
                <a:cubicBezTo>
                  <a:pt x="2374" y="751"/>
                  <a:pt x="2079" y="450"/>
                  <a:pt x="1787" y="347"/>
                </a:cubicBezTo>
                <a:cubicBezTo>
                  <a:pt x="1495" y="244"/>
                  <a:pt x="1071" y="244"/>
                  <a:pt x="853" y="231"/>
                </a:cubicBezTo>
                <a:cubicBezTo>
                  <a:pt x="635" y="218"/>
                  <a:pt x="580" y="273"/>
                  <a:pt x="481" y="272"/>
                </a:cubicBezTo>
                <a:cubicBezTo>
                  <a:pt x="382" y="271"/>
                  <a:pt x="315" y="248"/>
                  <a:pt x="257" y="225"/>
                </a:cubicBezTo>
                <a:cubicBezTo>
                  <a:pt x="199" y="202"/>
                  <a:pt x="171" y="152"/>
                  <a:pt x="131" y="133"/>
                </a:cubicBezTo>
                <a:cubicBezTo>
                  <a:pt x="91" y="114"/>
                  <a:pt x="32" y="134"/>
                  <a:pt x="16" y="112"/>
                </a:cubicBezTo>
                <a:cubicBezTo>
                  <a:pt x="0" y="90"/>
                  <a:pt x="29" y="23"/>
                  <a:pt x="32" y="0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9128126" y="2227263"/>
            <a:ext cx="9412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ea typeface="新細明體" panose="02020500000000000000" pitchFamily="18" charset="-120"/>
              </a:rPr>
              <a:t>1100km</a:t>
            </a:r>
            <a:endParaRPr lang="en-US" altLang="zh-TW" dirty="0">
              <a:solidFill>
                <a:srgbClr val="FF0000"/>
              </a:solidFill>
              <a:ea typeface="新細明體" panose="02020500000000000000" pitchFamily="18" charset="-12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3508376" y="1781175"/>
            <a:ext cx="9412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ea typeface="新細明體" panose="02020500000000000000" pitchFamily="18" charset="-120"/>
              </a:rPr>
              <a:t>3200km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00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3" grpId="0" animBg="1"/>
      <p:bldP spid="13324" grpId="0" animBg="1"/>
      <p:bldP spid="13325" grpId="0"/>
      <p:bldP spid="133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1290" y="-103033"/>
            <a:ext cx="10078721" cy="6708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0335" y="847316"/>
            <a:ext cx="9331036" cy="5181599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zh-TW" altLang="en-US" sz="3000" b="1" dirty="0">
                <a:latin typeface="+mj-ea"/>
              </a:rPr>
              <a:t> </a:t>
            </a:r>
            <a:r>
              <a:rPr lang="en-US" altLang="zh-TW" sz="3000" b="1" dirty="0">
                <a:latin typeface="+mj-ea"/>
              </a:rPr>
              <a:t>6</a:t>
            </a:r>
            <a:r>
              <a:rPr lang="zh-TW" altLang="en-US" sz="3000" b="1" dirty="0">
                <a:latin typeface="+mj-ea"/>
              </a:rPr>
              <a:t> 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船主到他那裡對他說：「你這沉睡的人哪，為何這樣呢？起來，求告你的神，或者神顧念我們，使我們不致滅亡。」</a:t>
            </a:r>
            <a:r>
              <a:rPr lang="en-US" altLang="zh-TW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 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船上的人彼此說：「來吧，我們掣籤，看看這災臨到我們是因誰的緣故。」於是他們掣籤，掣出約拿來。 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8 </a:t>
            </a:r>
            <a:r>
              <a:rPr lang="zh-TW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眾人對他說：「請你告訴我們，這災臨到我們是因誰的緣故？你以何事為業？你從哪裡來？你是哪一國？屬哪一族的人？」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9 </a:t>
            </a:r>
            <a:r>
              <a:rPr lang="zh-TW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他說：「我是希伯來人。我敬畏耶和華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那創造滄海旱地之天上的　神。」</a:t>
            </a:r>
            <a:r>
              <a:rPr lang="en-US" sz="3000" b="1" dirty="0" smtClean="0">
                <a:effectLst/>
                <a:latin typeface="+mj-ea"/>
              </a:rPr>
              <a:t> </a:t>
            </a:r>
            <a:endParaRPr lang="en-US" sz="3000" b="1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61761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78721" cy="6708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44436" y="540327"/>
            <a:ext cx="9331036" cy="5010021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zh-TW" altLang="en-US" sz="3600" dirty="0"/>
              <a:t> 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10 </a:t>
            </a:r>
            <a:r>
              <a:rPr lang="zh-TW" alt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他們就大大懼怕，對他說：「你做的是甚麼事呢？」他們已經知道他躲避耶和華，因為他告訴了</a:t>
            </a:r>
            <a:r>
              <a:rPr lang="zh-TW" alt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他們。</a:t>
            </a:r>
            <a: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r>
              <a:rPr lang="zh-TW" alt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他們問他說：「我們當向你怎樣行，使海浪平靜呢？」這話是因海浪越發翻騰。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他</a:t>
            </a:r>
            <a:r>
              <a:rPr lang="zh-TW" alt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對他們說：「你們將我抬起來，拋在海中，海就平靜了；我知道你們遭這大風是因我的緣故。」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r>
              <a:rPr 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13</a:t>
            </a:r>
            <a:r>
              <a:rPr lang="zh-TW" altLang="en-US" sz="33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然</a:t>
            </a:r>
            <a:r>
              <a:rPr lang="zh-TW" alt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而那些人竭力盪槳，要把船攏岸，卻是不能，因為海浪越發向他們翻騰。</a:t>
            </a:r>
            <a:r>
              <a:rPr lang="en-US" sz="33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8455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RH-JonahWhal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6" y="0"/>
            <a:ext cx="5262563" cy="6858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1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8962</TotalTime>
  <Words>531</Words>
  <Application>Microsoft Office PowerPoint</Application>
  <PresentationFormat>Widescreen</PresentationFormat>
  <Paragraphs>81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微軟正黑體</vt:lpstr>
      <vt:lpstr>新細明體</vt:lpstr>
      <vt:lpstr>SimHei</vt:lpstr>
      <vt:lpstr>Arial</vt:lpstr>
      <vt:lpstr>Calibri</vt:lpstr>
      <vt:lpstr>Calibri Light</vt:lpstr>
      <vt:lpstr>Office Theme</vt:lpstr>
      <vt:lpstr>《約拿書》一章 </vt:lpstr>
      <vt:lpstr>1 耶和華的話臨到亞米太的兒子約拿： 2 「你起來往尼尼微大城去，向其中的居民呼喊，因為他們的惡達到我面。」3  約拿卻起來，逃往他施去躲避耶和華；下到約帕，遇見一隻船，要往他施去。他就給了船價，上了船，要與船上的人同往他施去躲避耶和華。  4 然而耶和華使海中起大風，海就狂風大作，甚至船幾乎破壞。 5 水手便懼怕，各人哀求自己的神。他們將船上的貨物拋在海中，為要使船輕些。約拿已下到底艙，躺臥沉睡。</vt:lpstr>
      <vt:lpstr>PowerPoint Presentation</vt:lpstr>
      <vt:lpstr>PowerPoint Presentation</vt:lpstr>
      <vt:lpstr>PowerPoint Presentation</vt:lpstr>
      <vt:lpstr>PowerPoint Presentation</vt:lpstr>
      <vt:lpstr> 6 船主到他那裡對他說：「你這沉睡的人哪，為何這樣呢？起來，求告你的神，或者神顧念我們，使我們不致滅亡。」7  船上的人彼此說：「來吧，我們掣籤，看看這災臨到我們是因誰的緣故。」於是他們掣籤，掣出約拿來。 8 眾人對他說：「請你告訴我們，這災臨到我們是因誰的緣故？你以何事為業？你從哪裡來？你是哪一國？屬哪一族的人？」 9 他說：「我是希伯來人。我敬畏耶和華─那創造滄海旱地之天上的　神。」 </vt:lpstr>
      <vt:lpstr> 10 他們就大大懼怕，對他說：「你做的是甚麼事呢？」他們已經知道他躲避耶和華，因為他告訴了他們。11 他們問他說：「我們當向你怎樣行，使海浪平靜呢？」這話是因海浪越發翻騰。 12 他對他們說：「你們將我抬起來，拋在海中，海就平靜了；我知道你們遭這大風是因我的緣故。」 13 然而那些人竭力盪槳，要把船攏岸，卻是不能，因為海浪越發向他們翻騰。 </vt:lpstr>
      <vt:lpstr>PowerPoint Presentation</vt:lpstr>
      <vt:lpstr> 14 他們便求告耶和華說：「耶和華啊，我們懇求你，不要因這人的性命使我們死亡，不要使流無辜血的罪歸與我們；因為你─耶和華是隨自己的意旨行。」15 他們遂將約拿抬起，拋在海中，海的狂浪就平息了。16 那些人便大大敬畏耶和華，向耶和華獻祭，並且許願。17 耶和華安排一條大魚吞了約拿，他在魚腹中三日三夜。  </vt:lpstr>
      <vt:lpstr>PowerPoint Presentation</vt:lpstr>
      <vt:lpstr>PowerPoint Presentation</vt:lpstr>
      <vt:lpstr>【結論】 神藉著外邦人的口，宣告「耶和華是隨自己的意旨行事」，這向我們啟示了什麼是「自由」：面對神的旨意，約拿有選擇是否順服的自由；但他決定將神的話當作微風，結果經歷了狂風。自由選擇的結果使他發現，唯一正確的選擇就是順服 神。面對風浪，水手們在懼怕中哀求各自的神，等掣籤發現問題的所在之後，他們發現唯一自由的選擇是把約拿「拋在海中」。 </vt:lpstr>
      <vt:lpstr>     面對人的自由，神也有自己的自由；祂並不阻止約拿上船，但不允許約拿逃到他施，藉由對大自然的干預，使約拿悔改並前往尼尼微。至高者的自由，絕不會因為人的自由而改變祂的意旨行事。因此，有智慧的人應當讓自己自由地順服神，而不是堅持自己的自由而失去神的使命與託付。   </vt:lpstr>
      <vt:lpstr>PowerPoint Presentation</vt:lpstr>
    </vt:vector>
  </TitlesOfParts>
  <Company>LG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《約拿書》一章</dc:title>
  <dc:creator>Kathy Lin</dc:creator>
  <cp:lastModifiedBy>Kathy Lin</cp:lastModifiedBy>
  <cp:revision>11</cp:revision>
  <dcterms:created xsi:type="dcterms:W3CDTF">2022-06-17T19:23:52Z</dcterms:created>
  <dcterms:modified xsi:type="dcterms:W3CDTF">2022-07-12T20:27:36Z</dcterms:modified>
</cp:coreProperties>
</file>