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65" r:id="rId6"/>
    <p:sldId id="267" r:id="rId7"/>
    <p:sldId id="262" r:id="rId8"/>
    <p:sldId id="263" r:id="rId9"/>
    <p:sldId id="257" r:id="rId10"/>
    <p:sldId id="266" r:id="rId11"/>
    <p:sldId id="268" r:id="rId12"/>
    <p:sldId id="269" r:id="rId13"/>
    <p:sldId id="270" r:id="rId14"/>
    <p:sldId id="271" r:id="rId15"/>
    <p:sldId id="26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48" y="7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8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3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3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9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0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78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11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7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3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78685-7538-4B57-8B3C-0C4530F4649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3130-517E-4492-826B-B2DE954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6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093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6301" y="1451858"/>
            <a:ext cx="6787167" cy="1500859"/>
          </a:xfrm>
        </p:spPr>
        <p:txBody>
          <a:bodyPr/>
          <a:lstStyle/>
          <a:p>
            <a:r>
              <a:rPr lang="zh-TW" altLang="en-US" b="1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約拿書（二）</a:t>
            </a:r>
            <a:endParaRPr lang="en-US" b="1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8798" y="3837367"/>
            <a:ext cx="5318975" cy="11558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sz="36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空前絕後的禱告</a:t>
            </a:r>
            <a:r>
              <a:rPr lang="en-US" sz="36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9235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2" y="-48295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183" y="785611"/>
            <a:ext cx="11616744" cy="571822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TW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問答題</a:t>
            </a:r>
            <a:r>
              <a:rPr lang="en-US" altLang="zh-TW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：當約拿被投下深淵，被波浪洪水淹沒，約拿的反應是什麼？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：約拿的禱告數次提到「聖殿」？「聖殿」代表什麼？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：在約拿的禱告裡，我們看見他態度如何轉變？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四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：試解釋「救恩出於耶和華」的意思。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5730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2" y="-48295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183" y="785611"/>
            <a:ext cx="11616744" cy="57182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TW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結論</a:t>
            </a:r>
            <a:r>
              <a:rPr lang="en-US" altLang="zh-TW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當約拿在海中掙扎時，他的第一個念頭就是自己已經與神隔絕。雖然過去約拿憑著血氣不肯順服，以為可以「逃往他施去躲避耶和華」，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但他被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拋在海中」以後，才發現從神眼前「被驅逐」是何等可怕的經歷。因此，他在海水中急切地仰望神、呼求神，盼望與神恢復關係。當我們和約拿一樣不肯順服神的時候，生命也會像約拿一樣一直往下：下到約帕、下到底艙、下到海中、下到山根，離神愈來愈遠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17128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2" y="-48295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1027906"/>
            <a:ext cx="11211059" cy="57182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常常任憑我們下到不能再低的「海的深處」，然後才伸手將我們往上托，將我們的性命從坑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中拉拔出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來。約拿個人的救恩經歷，使他發出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：「我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必用感謝的聲音獻祭與你。我所許的願，我必償還。救恩出於耶和華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</a:t>
            </a:r>
            <a:r>
              <a:rPr 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當時的約拿顯然願意順服神的差遣。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認罪是神聽懇求並施行救恩的前奏，這是禱告的定律之一。環境是神的工具，神的作為與人的回應才是重要。願我們從約拿在大魚的禱告，</a:t>
            </a:r>
            <a:r>
              <a:rPr 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明白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救恩出於耶和華」</a:t>
            </a:r>
            <a:r>
              <a:rPr 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對我們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個人傳福音</a:t>
            </a:r>
            <a:r>
              <a:rPr lang="en-US" sz="3600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的意義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976677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0556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002" y="534472"/>
            <a:ext cx="10579994" cy="5837744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生活應用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可否分享自己曾經落在生命的谷底，好像走在死蔭的幽谷，神如何安慰你、拯救你，將你拉拔上來？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分享你對「救恩出於耶和華」這句話的領受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  <a:endParaRPr lang="en-US" altLang="zh-TW" sz="36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如</a:t>
            </a:r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何應用此經文在我們傳福音的事</a:t>
            </a:r>
            <a:r>
              <a:rPr lang="zh-TW" altLang="en-US" sz="36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上？</a:t>
            </a: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600" dirty="0"/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6450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88642" y="5022759"/>
            <a:ext cx="10884258" cy="1379583"/>
          </a:xfrm>
        </p:spPr>
        <p:txBody>
          <a:bodyPr>
            <a:normAutofit/>
          </a:bodyPr>
          <a:lstStyle/>
          <a:p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 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恩典、有憐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憫，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不輕易發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怒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，且有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豐盛的慈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愛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08" y="585989"/>
            <a:ext cx="6803648" cy="381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46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80" y="272260"/>
            <a:ext cx="10723808" cy="638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3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1" y="70129"/>
            <a:ext cx="12173014" cy="658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2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7392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66" y="520007"/>
            <a:ext cx="10515600" cy="1325563"/>
          </a:xfrm>
        </p:spPr>
        <p:txBody>
          <a:bodyPr/>
          <a:lstStyle/>
          <a:p>
            <a:r>
              <a:rPr lang="en-US" altLang="zh-TW" dirty="0"/>
              <a:t>【</a:t>
            </a:r>
            <a:r>
              <a:rPr lang="zh-TW" altLang="en-US" b="1" dirty="0"/>
              <a:t>前言</a:t>
            </a:r>
            <a:r>
              <a:rPr lang="en-US" altLang="zh-TW" dirty="0"/>
              <a:t>】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620" y="1094705"/>
            <a:ext cx="11158292" cy="57632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這</a:t>
            </a:r>
            <a:r>
              <a:rPr lang="zh-TW" altLang="en-U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篇章的</a:t>
            </a:r>
            <a:r>
              <a:rPr lang="zh-TW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經文是一首詩歌，約拿的禱告幾乎都是引經據典，引用了許多詩篇中的詞句。當約拿在船上被船主催促禱告時，他可能並沒有禱告；當他被「拋在海中」以後，他才真正開始禱告。雖然是水手們把約拿「拋在海中」，但約拿清楚地知道，實際上是神將他「投下深淵」。因此，他被拋入海時立刻「求告耶和華」，結果發現神立刻「應允、俯聽」，好讓他確知救恩。神早已預備了恩典，但卻沒有立刻救他脫離「波浪洪濤」，而是任憑約拿「下到山根」，讓他在「海的深處」經歷神的救恩，在死亡中體驗生命、在黑暗中看見亮光。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5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08" y="338961"/>
            <a:ext cx="11668260" cy="656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3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2" y="-48295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953" y="1027906"/>
            <a:ext cx="11177789" cy="52191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約</a:t>
            </a:r>
            <a:r>
              <a:rPr lang="zh-TW" altLang="en-US" sz="3600" b="1" dirty="0">
                <a:latin typeface="Tahoma" panose="020B0604030504040204" pitchFamily="34" charset="0"/>
                <a:cs typeface="Tahoma" panose="020B0604030504040204" pitchFamily="34" charset="0"/>
              </a:rPr>
              <a:t>拿在魚腹中禱告耶和華─他的　神</a:t>
            </a: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，</a:t>
            </a:r>
            <a:r>
              <a:rPr lang="en-US" altLang="zh-TW" b="1" dirty="0" smtClean="0"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zh-TW" altLang="en-U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說</a:t>
            </a:r>
            <a:r>
              <a:rPr lang="zh-TW" altLang="en-US" sz="3600" b="1" dirty="0">
                <a:latin typeface="Tahoma" panose="020B0604030504040204" pitchFamily="34" charset="0"/>
                <a:cs typeface="Tahoma" panose="020B0604030504040204" pitchFamily="34" charset="0"/>
              </a:rPr>
              <a:t>：我遭遇患難求告耶和華，你就應允我；從陰間的深處呼求，你就俯聽我的聲音</a:t>
            </a: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。</a:t>
            </a:r>
            <a:r>
              <a:rPr lang="en-US" altLang="zh-TW" b="1" dirty="0" smtClean="0">
                <a:latin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你</a:t>
            </a:r>
            <a:r>
              <a:rPr lang="zh-TW" altLang="en-US" sz="3600" b="1" dirty="0">
                <a:latin typeface="Tahoma" panose="020B0604030504040204" pitchFamily="34" charset="0"/>
                <a:cs typeface="Tahoma" panose="020B0604030504040204" pitchFamily="34" charset="0"/>
              </a:rPr>
              <a:t>將我投下深淵，就是海的深處；大水環繞我，你的波浪洪濤都漫過我身</a:t>
            </a:r>
            <a:r>
              <a:rPr lang="zh-TW" altLang="en-US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。</a:t>
            </a:r>
            <a:r>
              <a:rPr lang="en-US" altLang="zh-TW" sz="3600" b="1" i="1" dirty="0" smtClean="0"/>
              <a:t>4</a:t>
            </a:r>
            <a:r>
              <a:rPr lang="zh-TW" altLang="en-US" sz="3600" dirty="0" smtClean="0"/>
              <a:t> </a:t>
            </a:r>
            <a:r>
              <a:rPr lang="zh-TW" altLang="en-US" sz="3600" b="1" dirty="0" smtClean="0"/>
              <a:t>我說：我從你眼前雖被驅逐，我仍要仰望你的聖殿</a:t>
            </a:r>
            <a:r>
              <a:rPr lang="zh-TW" altLang="en-US" sz="3600" b="1" dirty="0" smtClean="0"/>
              <a:t>。</a:t>
            </a:r>
            <a:r>
              <a:rPr lang="en-US" altLang="zh-TW" sz="3600" b="1" i="1" dirty="0" smtClean="0"/>
              <a:t>5</a:t>
            </a:r>
            <a:r>
              <a:rPr lang="zh-TW" altLang="en-US" sz="3600" b="1" dirty="0" smtClean="0"/>
              <a:t> 諸水環繞我，幾乎淹沒我；深淵圍住我；海草纏繞我的頭。</a:t>
            </a:r>
            <a:endParaRPr lang="en-US" sz="36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08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007"/>
            <a:ext cx="12192000" cy="6906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807" y="664671"/>
            <a:ext cx="10837573" cy="620761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600" b="1" dirty="0" smtClean="0"/>
              <a:t> </a:t>
            </a:r>
            <a:r>
              <a:rPr lang="en-US" altLang="zh-TW" sz="3600" b="1" i="1" dirty="0" smtClean="0"/>
              <a:t>6</a:t>
            </a:r>
            <a:r>
              <a:rPr lang="zh-TW" altLang="en-US" sz="3600" b="1" dirty="0" smtClean="0"/>
              <a:t> 我下到山根，地的門將我永遠關住。耶和華─我的　神啊，你卻將我的性命從坑中救出來。</a:t>
            </a:r>
            <a:r>
              <a:rPr lang="en-US" altLang="zh-TW" sz="3600" b="1" i="1" dirty="0" smtClean="0"/>
              <a:t>7</a:t>
            </a:r>
            <a:r>
              <a:rPr lang="zh-TW" altLang="en-US" sz="3600" dirty="0"/>
              <a:t> </a:t>
            </a:r>
            <a:r>
              <a:rPr lang="zh-TW" altLang="en-US" sz="3600" b="1" dirty="0"/>
              <a:t>我心在我裡面發昏的時候，我就想念耶和華。我的禱告進入你的聖殿，達到你的面前</a:t>
            </a:r>
            <a:r>
              <a:rPr lang="zh-TW" altLang="en-US" sz="3600" b="1" dirty="0" smtClean="0"/>
              <a:t>。</a:t>
            </a:r>
            <a:r>
              <a:rPr lang="en-US" altLang="zh-TW" sz="3600" b="1" i="1" dirty="0" smtClean="0"/>
              <a:t>8</a:t>
            </a:r>
            <a:r>
              <a:rPr lang="zh-TW" altLang="en-US" sz="3600" b="1" dirty="0"/>
              <a:t> 那信奉虛無之神的人，離棄憐愛他們的主</a:t>
            </a:r>
            <a:r>
              <a:rPr lang="zh-TW" altLang="en-US" sz="3600" b="1" dirty="0" smtClean="0"/>
              <a:t>；</a:t>
            </a:r>
            <a:r>
              <a:rPr lang="en-US" altLang="zh-TW" sz="3600" b="1" i="1" dirty="0" smtClean="0"/>
              <a:t>9</a:t>
            </a:r>
            <a:r>
              <a:rPr lang="zh-TW" altLang="en-US" sz="3600" b="1" dirty="0"/>
              <a:t> 但我必用感謝的聲音獻祭與你。我所許的願，我必償還。救恩出於耶和華</a:t>
            </a:r>
            <a:r>
              <a:rPr lang="zh-TW" altLang="en-US" sz="3600" b="1" dirty="0" smtClean="0"/>
              <a:t>。</a:t>
            </a:r>
            <a:r>
              <a:rPr lang="en-US" altLang="zh-TW" sz="3600" b="1" i="1" dirty="0" smtClean="0"/>
              <a:t>10</a:t>
            </a:r>
            <a:r>
              <a:rPr lang="zh-TW" altLang="en-US" sz="3600" b="1" dirty="0"/>
              <a:t> 耶和華吩咐魚，魚就把約拿吐在旱地上。</a:t>
            </a:r>
            <a:endParaRPr lang="en-US" sz="36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4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05718" y="211688"/>
            <a:ext cx="5512158" cy="63686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sz="3600" b="1" dirty="0" smtClean="0"/>
              <a:t>表面上雖然是水手們將他拋在海中，實際上約拿深知這是神的作為，是神對他悖逆的懲治。</a:t>
            </a:r>
            <a:r>
              <a:rPr lang="en-US" altLang="zh-TW" sz="3600" b="1" dirty="0" smtClean="0"/>
              <a:t>『</a:t>
            </a:r>
            <a:r>
              <a:rPr lang="zh-TW" altLang="en-US" sz="3600" b="1" dirty="0" smtClean="0"/>
              <a:t>卻</a:t>
            </a:r>
            <a:r>
              <a:rPr lang="en-US" altLang="zh-TW" sz="3600" b="1" dirty="0" smtClean="0"/>
              <a:t>』</a:t>
            </a:r>
            <a:r>
              <a:rPr lang="zh-TW" altLang="en-US" sz="3600" b="1" dirty="0" smtClean="0"/>
              <a:t>字表明他在前述的絕境中出現了轉機，就是神從高天伸手把他從大水拉上來</a:t>
            </a:r>
            <a:r>
              <a:rPr lang="zh-TW" altLang="en-US" dirty="0" smtClean="0"/>
              <a:t>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06" y="105843"/>
            <a:ext cx="4765250" cy="658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53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152" y="-90152"/>
            <a:ext cx="12079386" cy="698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7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56" y="0"/>
            <a:ext cx="11758411" cy="669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7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869</Words>
  <Application>Microsoft Office PowerPoint</Application>
  <PresentationFormat>Widescreen</PresentationFormat>
  <Paragraphs>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Microsoft JhengHei</vt:lpstr>
      <vt:lpstr>Microsoft JhengHei</vt:lpstr>
      <vt:lpstr>新細明體</vt:lpstr>
      <vt:lpstr>Arial</vt:lpstr>
      <vt:lpstr>Calibri</vt:lpstr>
      <vt:lpstr>Calibri Light</vt:lpstr>
      <vt:lpstr>Tahoma</vt:lpstr>
      <vt:lpstr>Office Theme</vt:lpstr>
      <vt:lpstr>約拿書（二）</vt:lpstr>
      <vt:lpstr>PowerPoint Presentation</vt:lpstr>
      <vt:lpstr>【前言】 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 </vt:lpstr>
      <vt:lpstr> </vt:lpstr>
      <vt:lpstr> </vt:lpstr>
      <vt:lpstr>PowerPoint Presentation</vt:lpstr>
      <vt:lpstr>PowerPoint Presentation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 Lin</dc:creator>
  <cp:lastModifiedBy>Kathy Lin</cp:lastModifiedBy>
  <cp:revision>9</cp:revision>
  <dcterms:created xsi:type="dcterms:W3CDTF">2022-07-21T15:24:35Z</dcterms:created>
  <dcterms:modified xsi:type="dcterms:W3CDTF">2022-07-23T00:45:13Z</dcterms:modified>
</cp:coreProperties>
</file>