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83" r:id="rId4"/>
    <p:sldId id="275" r:id="rId5"/>
    <p:sldId id="284" r:id="rId6"/>
    <p:sldId id="276" r:id="rId7"/>
    <p:sldId id="285" r:id="rId8"/>
    <p:sldId id="264" r:id="rId9"/>
    <p:sldId id="277" r:id="rId10"/>
    <p:sldId id="286" r:id="rId11"/>
    <p:sldId id="287" r:id="rId12"/>
    <p:sldId id="288" r:id="rId13"/>
    <p:sldId id="289" r:id="rId14"/>
    <p:sldId id="266" r:id="rId15"/>
    <p:sldId id="280" r:id="rId16"/>
    <p:sldId id="279" r:id="rId17"/>
    <p:sldId id="269" r:id="rId18"/>
    <p:sldId id="270" r:id="rId19"/>
    <p:sldId id="271" r:id="rId20"/>
    <p:sldId id="272" r:id="rId21"/>
    <p:sldId id="268" r:id="rId22"/>
    <p:sldId id="261" r:id="rId23"/>
    <p:sldId id="263" r:id="rId24"/>
    <p:sldId id="273" r:id="rId25"/>
    <p:sldId id="281" r:id="rId26"/>
    <p:sldId id="282" r:id="rId27"/>
    <p:sldId id="26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02" autoAdjust="0"/>
    <p:restoredTop sz="94660"/>
  </p:normalViewPr>
  <p:slideViewPr>
    <p:cSldViewPr snapToGrid="0">
      <p:cViewPr varScale="1">
        <p:scale>
          <a:sx n="42" d="100"/>
          <a:sy n="42" d="100"/>
        </p:scale>
        <p:origin x="66" y="68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DAA2-CD24-4F07-8BA6-FB0AF0BD9EC5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8D130-6AE8-469C-973E-D72566772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247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DAA2-CD24-4F07-8BA6-FB0AF0BD9EC5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8D130-6AE8-469C-973E-D72566772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917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DAA2-CD24-4F07-8BA6-FB0AF0BD9EC5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8D130-6AE8-469C-973E-D72566772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56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DAA2-CD24-4F07-8BA6-FB0AF0BD9EC5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8D130-6AE8-469C-973E-D72566772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45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DAA2-CD24-4F07-8BA6-FB0AF0BD9EC5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8D130-6AE8-469C-973E-D72566772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349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DAA2-CD24-4F07-8BA6-FB0AF0BD9EC5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8D130-6AE8-469C-973E-D72566772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87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DAA2-CD24-4F07-8BA6-FB0AF0BD9EC5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8D130-6AE8-469C-973E-D72566772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1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DAA2-CD24-4F07-8BA6-FB0AF0BD9EC5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8D130-6AE8-469C-973E-D72566772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52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DAA2-CD24-4F07-8BA6-FB0AF0BD9EC5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8D130-6AE8-469C-973E-D72566772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96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DAA2-CD24-4F07-8BA6-FB0AF0BD9EC5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8D130-6AE8-469C-973E-D72566772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16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DAA2-CD24-4F07-8BA6-FB0AF0BD9EC5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8D130-6AE8-469C-973E-D72566772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00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DDAA2-CD24-4F07-8BA6-FB0AF0BD9EC5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8D130-6AE8-469C-973E-D72566772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222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4.jpeg"/><Relationship Id="rId7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441382" cy="74191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4741" y="2515754"/>
            <a:ext cx="9144000" cy="2387600"/>
          </a:xfrm>
        </p:spPr>
        <p:txBody>
          <a:bodyPr>
            <a:normAutofit/>
          </a:bodyPr>
          <a:lstStyle/>
          <a:p>
            <a:r>
              <a:rPr lang="en-US" altLang="zh-TW" sz="6600" b="1" dirty="0" smtClean="0">
                <a:solidFill>
                  <a:schemeClr val="bg1"/>
                </a:solidFill>
              </a:rPr>
              <a:t>《</a:t>
            </a:r>
            <a:r>
              <a:rPr lang="zh-TW" altLang="en-US" sz="5300" b="1" dirty="0" smtClean="0">
                <a:solidFill>
                  <a:schemeClr val="bg1"/>
                </a:solidFill>
              </a:rPr>
              <a:t>先知書與約</a:t>
            </a:r>
            <a:r>
              <a:rPr lang="zh-TW" altLang="en-US" sz="5300" b="1" dirty="0">
                <a:solidFill>
                  <a:schemeClr val="bg1"/>
                </a:solidFill>
              </a:rPr>
              <a:t>拿書</a:t>
            </a:r>
            <a:r>
              <a:rPr lang="en-US" altLang="zh-TW" sz="5300" b="1" dirty="0">
                <a:solidFill>
                  <a:schemeClr val="bg1"/>
                </a:solidFill>
              </a:rPr>
              <a:t>》</a:t>
            </a:r>
            <a:r>
              <a:rPr lang="zh-TW" altLang="en-US" sz="5300" b="1" dirty="0">
                <a:solidFill>
                  <a:schemeClr val="bg1"/>
                </a:solidFill>
              </a:rPr>
              <a:t>簡介</a:t>
            </a:r>
            <a:r>
              <a:rPr lang="en-US" sz="5300" dirty="0"/>
              <a:t/>
            </a:r>
            <a:br>
              <a:rPr lang="en-US" sz="5300" dirty="0"/>
            </a:br>
            <a:endParaRPr lang="en-US" sz="5300" dirty="0"/>
          </a:p>
        </p:txBody>
      </p:sp>
    </p:spTree>
    <p:extLst>
      <p:ext uri="{BB962C8B-B14F-4D97-AF65-F5344CB8AC3E}">
        <p14:creationId xmlns:p14="http://schemas.microsoft.com/office/powerpoint/2010/main" val="214719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3815"/>
            <a:ext cx="12192000" cy="74861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4675" y="479503"/>
            <a:ext cx="5294971" cy="959006"/>
          </a:xfrm>
        </p:spPr>
        <p:txBody>
          <a:bodyPr>
            <a:normAutofit/>
          </a:bodyPr>
          <a:lstStyle/>
          <a:p>
            <a:r>
              <a:rPr lang="zh-TW" altLang="en-US" sz="4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問題討論</a:t>
            </a:r>
            <a:endParaRPr lang="en-US" sz="4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888" y="1419922"/>
            <a:ext cx="10485443" cy="595102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TW" sz="3200" dirty="0" smtClean="0"/>
              <a:t>1</a:t>
            </a:r>
            <a:r>
              <a:rPr lang="zh-TW" altLang="en-US" sz="3200" dirty="0" smtClean="0"/>
              <a:t>、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針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對以上所提先知書的四個主題，你覺得這些主題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與</a:t>
            </a:r>
            <a:endParaRPr lang="en-US" altLang="zh-TW" sz="3200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神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的屬性與未來的國度有什麼關連？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、如何查驗真假先知？（根據以上講義，可列舉幾項）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3.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、神為何將先知的恩賜賜給教會？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4385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140" y="45251"/>
            <a:ext cx="9784080" cy="67592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0116" y="2902263"/>
            <a:ext cx="6122831" cy="1325563"/>
          </a:xfrm>
        </p:spPr>
        <p:txBody>
          <a:bodyPr>
            <a:normAutofit/>
          </a:bodyPr>
          <a:lstStyle/>
          <a:p>
            <a:r>
              <a:rPr lang="zh-TW" altLang="en-US" sz="54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約拿書簡介</a:t>
            </a:r>
            <a:endParaRPr lang="en-US" sz="54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83895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3815"/>
            <a:ext cx="12192000" cy="748617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830" y="198118"/>
            <a:ext cx="11481516" cy="6822311"/>
          </a:xfrm>
        </p:spPr>
        <p:txBody>
          <a:bodyPr>
            <a:normAutofit fontScale="92500"/>
          </a:bodyPr>
          <a:lstStyle/>
          <a:p>
            <a:pPr fontAlgn="base">
              <a:lnSpc>
                <a:spcPct val="150000"/>
              </a:lnSpc>
            </a:pP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本書講述了約拿去尼尼微傳福音的故事，這是唯一整卷都在講故事的先知書，約拿並沒有直接向神的百姓傳講任何信息，但他的經曆本身就是一篇信息，也暴露自己的軟弱和失敗（約拿是唯一一位逃避神差遣的先知）。這是預言最少的一卷先知書，約拿只預言了「再等四十日，尼尼微必傾覆了。」（拿三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）結果還沒有應驗。但從預表的角度，整卷都是預言，最後也都得著了應驗。這卷書是記載神介入大自然最多的一卷書，看到神在大自然界的全然掌權。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fontAlgn="base"/>
            <a:endParaRPr lang="en-US" altLang="zh-TW" sz="3200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fontAlgn="base"/>
            <a:r>
              <a:rPr lang="en-US" altLang="zh-TW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【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破冰題</a:t>
            </a:r>
            <a:r>
              <a:rPr lang="en-US" altLang="zh-TW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】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fontAlgn="base"/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約拿的意思是「鴿子」，請問你對鴿子的認識是什麼？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4873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48617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287" y="848501"/>
            <a:ext cx="11061502" cy="6822311"/>
          </a:xfrm>
        </p:spPr>
        <p:txBody>
          <a:bodyPr>
            <a:normAutofit/>
          </a:bodyPr>
          <a:lstStyle/>
          <a:p>
            <a:pPr fontAlgn="base"/>
            <a:r>
              <a:rPr lang="en-US" altLang="zh-TW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【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作者</a:t>
            </a:r>
            <a:r>
              <a:rPr lang="en-US" altLang="zh-TW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】</a:t>
            </a:r>
            <a:endParaRPr lang="en-US" sz="32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傳統認為，</a:t>
            </a:r>
            <a:r>
              <a:rPr lang="en-US" altLang="zh-TW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《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約拿書</a:t>
            </a:r>
            <a:r>
              <a:rPr lang="en-US" altLang="zh-TW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》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的作者是北國的先知約拿，他名字的意思是「鴿子」。這個名字非常貼切，因為約拿起初「好像鴿子愚蠢無知」（何七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11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）。約拿是北國西布倫地迦特希弗人（王下十四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25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），是一位出於加利利的先知。約拿可能在耶羅波安二世時代之前或早期做先知。他作工的地點是從以色列國出發，到亞述國的首都尼尼微城。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3648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1981200" y="838200"/>
            <a:ext cx="7772400" cy="1397000"/>
            <a:chOff x="288" y="968"/>
            <a:chExt cx="4896" cy="880"/>
          </a:xfrm>
        </p:grpSpPr>
        <p:pic>
          <p:nvPicPr>
            <p:cNvPr id="31747" name="Picture 3" descr="kings1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968"/>
              <a:ext cx="4896" cy="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748" name="Text Box 4"/>
            <p:cNvSpPr txBox="1">
              <a:spLocks noChangeArrowheads="1"/>
            </p:cNvSpPr>
            <p:nvPr/>
          </p:nvSpPr>
          <p:spPr bwMode="auto">
            <a:xfrm>
              <a:off x="384" y="1505"/>
              <a:ext cx="340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耶羅波安</a:t>
              </a:r>
            </a:p>
          </p:txBody>
        </p:sp>
        <p:sp>
          <p:nvSpPr>
            <p:cNvPr id="31749" name="Text Box 5"/>
            <p:cNvSpPr txBox="1">
              <a:spLocks noChangeArrowheads="1"/>
            </p:cNvSpPr>
            <p:nvPr/>
          </p:nvSpPr>
          <p:spPr bwMode="auto">
            <a:xfrm>
              <a:off x="747" y="1505"/>
              <a:ext cx="228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巴沙</a:t>
              </a:r>
            </a:p>
          </p:txBody>
        </p:sp>
        <p:sp>
          <p:nvSpPr>
            <p:cNvPr id="31750" name="Text Box 6"/>
            <p:cNvSpPr txBox="1">
              <a:spLocks noChangeArrowheads="1"/>
            </p:cNvSpPr>
            <p:nvPr/>
          </p:nvSpPr>
          <p:spPr bwMode="auto">
            <a:xfrm>
              <a:off x="1211" y="1505"/>
              <a:ext cx="228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亞哈</a:t>
              </a:r>
            </a:p>
          </p:txBody>
        </p:sp>
        <p:sp>
          <p:nvSpPr>
            <p:cNvPr id="31751" name="Text Box 7"/>
            <p:cNvSpPr txBox="1">
              <a:spLocks noChangeArrowheads="1"/>
            </p:cNvSpPr>
            <p:nvPr/>
          </p:nvSpPr>
          <p:spPr bwMode="auto">
            <a:xfrm>
              <a:off x="1704" y="1505"/>
              <a:ext cx="228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耶戶</a:t>
              </a:r>
            </a:p>
          </p:txBody>
        </p:sp>
        <p:sp>
          <p:nvSpPr>
            <p:cNvPr id="31752" name="Text Box 8"/>
            <p:cNvSpPr txBox="1">
              <a:spLocks noChangeArrowheads="1"/>
            </p:cNvSpPr>
            <p:nvPr/>
          </p:nvSpPr>
          <p:spPr bwMode="auto">
            <a:xfrm>
              <a:off x="2410" y="1505"/>
              <a:ext cx="452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耶羅波安二世</a:t>
              </a:r>
            </a:p>
          </p:txBody>
        </p:sp>
      </p:grpSp>
      <p:grpSp>
        <p:nvGrpSpPr>
          <p:cNvPr id="31753" name="Group 9"/>
          <p:cNvGrpSpPr>
            <a:grpSpLocks/>
          </p:cNvGrpSpPr>
          <p:nvPr/>
        </p:nvGrpSpPr>
        <p:grpSpPr bwMode="auto">
          <a:xfrm>
            <a:off x="1981200" y="1968500"/>
            <a:ext cx="7772400" cy="1016000"/>
            <a:chOff x="288" y="1680"/>
            <a:chExt cx="4896" cy="640"/>
          </a:xfrm>
        </p:grpSpPr>
        <p:pic>
          <p:nvPicPr>
            <p:cNvPr id="31754" name="Picture 10" descr="kings1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1680"/>
              <a:ext cx="4896" cy="6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755" name="Text Box 11"/>
            <p:cNvSpPr txBox="1">
              <a:spLocks noChangeArrowheads="1"/>
            </p:cNvSpPr>
            <p:nvPr/>
          </p:nvSpPr>
          <p:spPr bwMode="auto">
            <a:xfrm>
              <a:off x="800" y="1894"/>
              <a:ext cx="228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亞撒</a:t>
              </a:r>
            </a:p>
          </p:txBody>
        </p:sp>
        <p:sp>
          <p:nvSpPr>
            <p:cNvPr id="31756" name="Text Box 12"/>
            <p:cNvSpPr txBox="1">
              <a:spLocks noChangeArrowheads="1"/>
            </p:cNvSpPr>
            <p:nvPr/>
          </p:nvSpPr>
          <p:spPr bwMode="auto">
            <a:xfrm>
              <a:off x="396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羅波安</a:t>
              </a:r>
            </a:p>
          </p:txBody>
        </p:sp>
        <p:sp>
          <p:nvSpPr>
            <p:cNvPr id="31757" name="Text Box 13"/>
            <p:cNvSpPr txBox="1">
              <a:spLocks noChangeArrowheads="1"/>
            </p:cNvSpPr>
            <p:nvPr/>
          </p:nvSpPr>
          <p:spPr bwMode="auto">
            <a:xfrm>
              <a:off x="1219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約沙法</a:t>
              </a:r>
            </a:p>
          </p:txBody>
        </p:sp>
        <p:sp>
          <p:nvSpPr>
            <p:cNvPr id="31758" name="Text Box 14"/>
            <p:cNvSpPr txBox="1">
              <a:spLocks noChangeArrowheads="1"/>
            </p:cNvSpPr>
            <p:nvPr/>
          </p:nvSpPr>
          <p:spPr bwMode="auto">
            <a:xfrm>
              <a:off x="1847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約阿施</a:t>
              </a:r>
            </a:p>
          </p:txBody>
        </p:sp>
        <p:sp>
          <p:nvSpPr>
            <p:cNvPr id="31759" name="Text Box 15"/>
            <p:cNvSpPr txBox="1">
              <a:spLocks noChangeArrowheads="1"/>
            </p:cNvSpPr>
            <p:nvPr/>
          </p:nvSpPr>
          <p:spPr bwMode="auto">
            <a:xfrm>
              <a:off x="2624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烏西雅</a:t>
              </a:r>
            </a:p>
          </p:txBody>
        </p:sp>
        <p:sp>
          <p:nvSpPr>
            <p:cNvPr id="31760" name="Text Box 16"/>
            <p:cNvSpPr txBox="1">
              <a:spLocks noChangeArrowheads="1"/>
            </p:cNvSpPr>
            <p:nvPr/>
          </p:nvSpPr>
          <p:spPr bwMode="auto">
            <a:xfrm>
              <a:off x="3362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希西家</a:t>
              </a:r>
            </a:p>
          </p:txBody>
        </p:sp>
        <p:sp>
          <p:nvSpPr>
            <p:cNvPr id="31761" name="Text Box 17"/>
            <p:cNvSpPr txBox="1">
              <a:spLocks noChangeArrowheads="1"/>
            </p:cNvSpPr>
            <p:nvPr/>
          </p:nvSpPr>
          <p:spPr bwMode="auto">
            <a:xfrm>
              <a:off x="3885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瑪拿西</a:t>
              </a:r>
            </a:p>
          </p:txBody>
        </p:sp>
        <p:sp>
          <p:nvSpPr>
            <p:cNvPr id="31762" name="Text Box 18"/>
            <p:cNvSpPr txBox="1">
              <a:spLocks noChangeArrowheads="1"/>
            </p:cNvSpPr>
            <p:nvPr/>
          </p:nvSpPr>
          <p:spPr bwMode="auto">
            <a:xfrm>
              <a:off x="4439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約西亞</a:t>
              </a:r>
            </a:p>
          </p:txBody>
        </p:sp>
      </p:grpSp>
      <p:sp>
        <p:nvSpPr>
          <p:cNvPr id="31763" name="Line 19"/>
          <p:cNvSpPr>
            <a:spLocks noChangeShapeType="1"/>
          </p:cNvSpPr>
          <p:nvPr/>
        </p:nvSpPr>
        <p:spPr bwMode="auto">
          <a:xfrm flipV="1">
            <a:off x="6708775" y="1311276"/>
            <a:ext cx="0" cy="4138613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4" name="Text Box 20"/>
          <p:cNvSpPr txBox="1">
            <a:spLocks noChangeArrowheads="1"/>
          </p:cNvSpPr>
          <p:nvPr/>
        </p:nvSpPr>
        <p:spPr bwMode="auto">
          <a:xfrm>
            <a:off x="6240463" y="6103939"/>
            <a:ext cx="94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2000">
                <a:solidFill>
                  <a:srgbClr val="FF0000"/>
                </a:solidFill>
                <a:ea typeface="SimHei" pitchFamily="49" charset="-122"/>
              </a:rPr>
              <a:t>北國亡</a:t>
            </a:r>
          </a:p>
        </p:txBody>
      </p:sp>
      <p:sp>
        <p:nvSpPr>
          <p:cNvPr id="31765" name="Rectangle 21" descr="blue-marble4"/>
          <p:cNvSpPr>
            <a:spLocks noChangeArrowheads="1"/>
          </p:cNvSpPr>
          <p:nvPr/>
        </p:nvSpPr>
        <p:spPr bwMode="auto">
          <a:xfrm>
            <a:off x="6405563" y="4854576"/>
            <a:ext cx="755650" cy="131763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66" name="Rectangle 22" descr="Green marble"/>
          <p:cNvSpPr>
            <a:spLocks noChangeArrowheads="1"/>
          </p:cNvSpPr>
          <p:nvPr/>
        </p:nvSpPr>
        <p:spPr bwMode="auto">
          <a:xfrm>
            <a:off x="6294439" y="4568826"/>
            <a:ext cx="1277937" cy="131763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67" name="Text Box 23"/>
          <p:cNvSpPr txBox="1">
            <a:spLocks noChangeArrowheads="1"/>
          </p:cNvSpPr>
          <p:nvPr/>
        </p:nvSpPr>
        <p:spPr bwMode="auto">
          <a:xfrm>
            <a:off x="1524000" y="2312988"/>
            <a:ext cx="641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>
                <a:solidFill>
                  <a:srgbClr val="CC0000"/>
                </a:solidFill>
                <a:ea typeface="SimHei" pitchFamily="49" charset="-122"/>
              </a:rPr>
              <a:t>南國</a:t>
            </a:r>
          </a:p>
        </p:txBody>
      </p:sp>
      <p:sp>
        <p:nvSpPr>
          <p:cNvPr id="31768" name="Line 24"/>
          <p:cNvSpPr>
            <a:spLocks noChangeShapeType="1"/>
          </p:cNvSpPr>
          <p:nvPr/>
        </p:nvSpPr>
        <p:spPr bwMode="auto">
          <a:xfrm flipH="1" flipV="1">
            <a:off x="4184651" y="2524126"/>
            <a:ext cx="23813" cy="1873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9" name="Text Box 25"/>
          <p:cNvSpPr txBox="1">
            <a:spLocks noChangeArrowheads="1"/>
          </p:cNvSpPr>
          <p:nvPr/>
        </p:nvSpPr>
        <p:spPr bwMode="auto">
          <a:xfrm>
            <a:off x="3871913" y="2697164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1000">
                <a:ea typeface="SimHei" pitchFamily="49" charset="-122"/>
              </a:rPr>
              <a:t>亞他利雅</a:t>
            </a:r>
          </a:p>
        </p:txBody>
      </p:sp>
      <p:sp>
        <p:nvSpPr>
          <p:cNvPr id="31770" name="Text Box 26"/>
          <p:cNvSpPr txBox="1">
            <a:spLocks noChangeArrowheads="1"/>
          </p:cNvSpPr>
          <p:nvPr/>
        </p:nvSpPr>
        <p:spPr bwMode="auto">
          <a:xfrm>
            <a:off x="1524000" y="1460501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>
                <a:solidFill>
                  <a:srgbClr val="CC0000"/>
                </a:solidFill>
                <a:ea typeface="SimHei" pitchFamily="49" charset="-122"/>
              </a:rPr>
              <a:t>北國</a:t>
            </a:r>
          </a:p>
        </p:txBody>
      </p:sp>
      <p:grpSp>
        <p:nvGrpSpPr>
          <p:cNvPr id="31771" name="Group 27"/>
          <p:cNvGrpSpPr>
            <a:grpSpLocks/>
          </p:cNvGrpSpPr>
          <p:nvPr/>
        </p:nvGrpSpPr>
        <p:grpSpPr bwMode="auto">
          <a:xfrm>
            <a:off x="1878012" y="879476"/>
            <a:ext cx="7708900" cy="314325"/>
            <a:chOff x="223" y="1847"/>
            <a:chExt cx="4856" cy="198"/>
          </a:xfrm>
        </p:grpSpPr>
        <p:sp>
          <p:nvSpPr>
            <p:cNvPr id="31772" name="Text Box 28"/>
            <p:cNvSpPr txBox="1">
              <a:spLocks noChangeArrowheads="1"/>
            </p:cNvSpPr>
            <p:nvPr/>
          </p:nvSpPr>
          <p:spPr bwMode="auto">
            <a:xfrm>
              <a:off x="703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ea typeface="新細明體" panose="02020500000000000000" pitchFamily="18" charset="-120"/>
                </a:rPr>
                <a:t>900</a:t>
              </a:r>
            </a:p>
          </p:txBody>
        </p:sp>
        <p:sp>
          <p:nvSpPr>
            <p:cNvPr id="31773" name="Text Box 29"/>
            <p:cNvSpPr txBox="1">
              <a:spLocks noChangeArrowheads="1"/>
            </p:cNvSpPr>
            <p:nvPr/>
          </p:nvSpPr>
          <p:spPr bwMode="auto">
            <a:xfrm>
              <a:off x="1381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solidFill>
                    <a:schemeClr val="bg2"/>
                  </a:solidFill>
                  <a:ea typeface="新細明體" panose="02020500000000000000" pitchFamily="18" charset="-120"/>
                </a:rPr>
                <a:t>850</a:t>
              </a:r>
            </a:p>
          </p:txBody>
        </p:sp>
        <p:sp>
          <p:nvSpPr>
            <p:cNvPr id="31774" name="Text Box 30"/>
            <p:cNvSpPr txBox="1">
              <a:spLocks noChangeArrowheads="1"/>
            </p:cNvSpPr>
            <p:nvPr/>
          </p:nvSpPr>
          <p:spPr bwMode="auto">
            <a:xfrm>
              <a:off x="2049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ea typeface="新細明體" panose="02020500000000000000" pitchFamily="18" charset="-120"/>
                </a:rPr>
                <a:t>800</a:t>
              </a:r>
            </a:p>
          </p:txBody>
        </p:sp>
        <p:sp>
          <p:nvSpPr>
            <p:cNvPr id="31775" name="Text Box 31"/>
            <p:cNvSpPr txBox="1">
              <a:spLocks noChangeArrowheads="1"/>
            </p:cNvSpPr>
            <p:nvPr/>
          </p:nvSpPr>
          <p:spPr bwMode="auto">
            <a:xfrm>
              <a:off x="2751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solidFill>
                    <a:schemeClr val="bg2"/>
                  </a:solidFill>
                  <a:ea typeface="新細明體" panose="02020500000000000000" pitchFamily="18" charset="-120"/>
                </a:rPr>
                <a:t>750</a:t>
              </a:r>
            </a:p>
          </p:txBody>
        </p:sp>
        <p:sp>
          <p:nvSpPr>
            <p:cNvPr id="31776" name="Text Box 32"/>
            <p:cNvSpPr txBox="1">
              <a:spLocks noChangeArrowheads="1"/>
            </p:cNvSpPr>
            <p:nvPr/>
          </p:nvSpPr>
          <p:spPr bwMode="auto">
            <a:xfrm>
              <a:off x="3428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ea typeface="新細明體" panose="02020500000000000000" pitchFamily="18" charset="-120"/>
                </a:rPr>
                <a:t>700</a:t>
              </a:r>
            </a:p>
          </p:txBody>
        </p:sp>
        <p:sp>
          <p:nvSpPr>
            <p:cNvPr id="31777" name="Text Box 33"/>
            <p:cNvSpPr txBox="1">
              <a:spLocks noChangeArrowheads="1"/>
            </p:cNvSpPr>
            <p:nvPr/>
          </p:nvSpPr>
          <p:spPr bwMode="auto">
            <a:xfrm>
              <a:off x="4105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solidFill>
                    <a:schemeClr val="bg2"/>
                  </a:solidFill>
                  <a:ea typeface="新細明體" panose="02020500000000000000" pitchFamily="18" charset="-120"/>
                </a:rPr>
                <a:t>650</a:t>
              </a:r>
            </a:p>
          </p:txBody>
        </p:sp>
        <p:sp>
          <p:nvSpPr>
            <p:cNvPr id="31778" name="Text Box 34"/>
            <p:cNvSpPr txBox="1">
              <a:spLocks noChangeArrowheads="1"/>
            </p:cNvSpPr>
            <p:nvPr/>
          </p:nvSpPr>
          <p:spPr bwMode="auto">
            <a:xfrm>
              <a:off x="4790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ea typeface="新細明體" panose="02020500000000000000" pitchFamily="18" charset="-120"/>
                </a:rPr>
                <a:t>600</a:t>
              </a:r>
            </a:p>
          </p:txBody>
        </p:sp>
        <p:sp>
          <p:nvSpPr>
            <p:cNvPr id="31779" name="Text Box 35"/>
            <p:cNvSpPr txBox="1">
              <a:spLocks noChangeArrowheads="1"/>
            </p:cNvSpPr>
            <p:nvPr/>
          </p:nvSpPr>
          <p:spPr bwMode="auto">
            <a:xfrm>
              <a:off x="223" y="1847"/>
              <a:ext cx="23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ea typeface="新細明體" panose="02020500000000000000" pitchFamily="18" charset="-120"/>
                </a:rPr>
                <a:t>BC</a:t>
              </a:r>
            </a:p>
          </p:txBody>
        </p:sp>
      </p:grpSp>
      <p:sp>
        <p:nvSpPr>
          <p:cNvPr id="31780" name="Rectangle 36"/>
          <p:cNvSpPr>
            <a:spLocks noChangeArrowheads="1"/>
          </p:cNvSpPr>
          <p:nvPr/>
        </p:nvSpPr>
        <p:spPr bwMode="auto">
          <a:xfrm>
            <a:off x="4098926" y="1382714"/>
            <a:ext cx="950913" cy="173037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sz="800">
                <a:ea typeface="SimHei" pitchFamily="49" charset="-122"/>
              </a:rPr>
              <a:t>哈薛</a:t>
            </a:r>
          </a:p>
        </p:txBody>
      </p:sp>
      <p:sp>
        <p:nvSpPr>
          <p:cNvPr id="31781" name="Text Box 37"/>
          <p:cNvSpPr txBox="1">
            <a:spLocks noChangeArrowheads="1"/>
          </p:cNvSpPr>
          <p:nvPr/>
        </p:nvSpPr>
        <p:spPr bwMode="auto">
          <a:xfrm>
            <a:off x="3511550" y="1295400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400">
                <a:solidFill>
                  <a:srgbClr val="CC0000"/>
                </a:solidFill>
                <a:ea typeface="SimHei" pitchFamily="49" charset="-122"/>
              </a:rPr>
              <a:t>亞蘭</a:t>
            </a:r>
          </a:p>
        </p:txBody>
      </p:sp>
      <p:sp>
        <p:nvSpPr>
          <p:cNvPr id="31782" name="Rectangle 38" descr="blue-marble4"/>
          <p:cNvSpPr>
            <a:spLocks noChangeArrowheads="1"/>
          </p:cNvSpPr>
          <p:nvPr/>
        </p:nvSpPr>
        <p:spPr bwMode="auto">
          <a:xfrm>
            <a:off x="5365750" y="3684588"/>
            <a:ext cx="215900" cy="13176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83" name="Rectangle 39" descr="blue-marble4"/>
          <p:cNvSpPr>
            <a:spLocks noChangeArrowheads="1"/>
          </p:cNvSpPr>
          <p:nvPr/>
        </p:nvSpPr>
        <p:spPr bwMode="auto">
          <a:xfrm>
            <a:off x="5845175" y="4283076"/>
            <a:ext cx="1092200" cy="131763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84" name="Rectangle 40" descr="blue-marble4"/>
          <p:cNvSpPr>
            <a:spLocks noChangeArrowheads="1"/>
          </p:cNvSpPr>
          <p:nvPr/>
        </p:nvSpPr>
        <p:spPr bwMode="auto">
          <a:xfrm>
            <a:off x="4243388" y="3695701"/>
            <a:ext cx="323850" cy="131763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85" name="Text Box 41"/>
          <p:cNvSpPr txBox="1">
            <a:spLocks noChangeArrowheads="1"/>
          </p:cNvSpPr>
          <p:nvPr/>
        </p:nvSpPr>
        <p:spPr bwMode="auto">
          <a:xfrm>
            <a:off x="3711575" y="3592513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約珥</a:t>
            </a:r>
          </a:p>
        </p:txBody>
      </p:sp>
      <p:sp>
        <p:nvSpPr>
          <p:cNvPr id="31786" name="Text Box 42"/>
          <p:cNvSpPr txBox="1">
            <a:spLocks noChangeArrowheads="1"/>
          </p:cNvSpPr>
          <p:nvPr/>
        </p:nvSpPr>
        <p:spPr bwMode="auto">
          <a:xfrm>
            <a:off x="4819650" y="3575050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約拿</a:t>
            </a:r>
          </a:p>
        </p:txBody>
      </p:sp>
      <p:sp>
        <p:nvSpPr>
          <p:cNvPr id="31787" name="Rectangle 43" descr="blue-marble4"/>
          <p:cNvSpPr>
            <a:spLocks noChangeArrowheads="1"/>
          </p:cNvSpPr>
          <p:nvPr/>
        </p:nvSpPr>
        <p:spPr bwMode="auto">
          <a:xfrm>
            <a:off x="5737226" y="3989388"/>
            <a:ext cx="231775" cy="13176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88" name="Text Box 44"/>
          <p:cNvSpPr txBox="1">
            <a:spLocks noChangeArrowheads="1"/>
          </p:cNvSpPr>
          <p:nvPr/>
        </p:nvSpPr>
        <p:spPr bwMode="auto">
          <a:xfrm>
            <a:off x="4973638" y="3859213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阿摩司</a:t>
            </a:r>
          </a:p>
        </p:txBody>
      </p:sp>
      <p:sp>
        <p:nvSpPr>
          <p:cNvPr id="31789" name="Text Box 45"/>
          <p:cNvSpPr txBox="1">
            <a:spLocks noChangeArrowheads="1"/>
          </p:cNvSpPr>
          <p:nvPr/>
        </p:nvSpPr>
        <p:spPr bwMode="auto">
          <a:xfrm>
            <a:off x="5106988" y="4167188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何西阿</a:t>
            </a:r>
          </a:p>
        </p:txBody>
      </p:sp>
      <p:sp>
        <p:nvSpPr>
          <p:cNvPr id="31790" name="Text Box 46"/>
          <p:cNvSpPr txBox="1">
            <a:spLocks noChangeArrowheads="1"/>
          </p:cNvSpPr>
          <p:nvPr/>
        </p:nvSpPr>
        <p:spPr bwMode="auto">
          <a:xfrm>
            <a:off x="5564188" y="4448175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以賽亞</a:t>
            </a:r>
          </a:p>
        </p:txBody>
      </p:sp>
      <p:sp>
        <p:nvSpPr>
          <p:cNvPr id="31791" name="Text Box 47"/>
          <p:cNvSpPr txBox="1">
            <a:spLocks noChangeArrowheads="1"/>
          </p:cNvSpPr>
          <p:nvPr/>
        </p:nvSpPr>
        <p:spPr bwMode="auto">
          <a:xfrm>
            <a:off x="5861050" y="4738688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彌迦</a:t>
            </a:r>
          </a:p>
        </p:txBody>
      </p:sp>
      <p:sp>
        <p:nvSpPr>
          <p:cNvPr id="31792" name="Rectangle 48" descr="Brown marble"/>
          <p:cNvSpPr>
            <a:spLocks noChangeArrowheads="1"/>
          </p:cNvSpPr>
          <p:nvPr/>
        </p:nvSpPr>
        <p:spPr bwMode="auto">
          <a:xfrm>
            <a:off x="3478213" y="3109913"/>
            <a:ext cx="450850" cy="131762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93" name="Rectangle 49" descr="Brown marble"/>
          <p:cNvSpPr>
            <a:spLocks noChangeArrowheads="1"/>
          </p:cNvSpPr>
          <p:nvPr/>
        </p:nvSpPr>
        <p:spPr bwMode="auto">
          <a:xfrm>
            <a:off x="3929064" y="3402013"/>
            <a:ext cx="1139825" cy="131762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94" name="Text Box 50"/>
          <p:cNvSpPr txBox="1">
            <a:spLocks noChangeArrowheads="1"/>
          </p:cNvSpPr>
          <p:nvPr/>
        </p:nvSpPr>
        <p:spPr bwMode="auto">
          <a:xfrm>
            <a:off x="2752725" y="2986088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以利亞</a:t>
            </a:r>
          </a:p>
        </p:txBody>
      </p:sp>
      <p:sp>
        <p:nvSpPr>
          <p:cNvPr id="31795" name="Text Box 51"/>
          <p:cNvSpPr txBox="1">
            <a:spLocks noChangeArrowheads="1"/>
          </p:cNvSpPr>
          <p:nvPr/>
        </p:nvSpPr>
        <p:spPr bwMode="auto">
          <a:xfrm>
            <a:off x="3190875" y="3289300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 dirty="0">
                <a:ea typeface="SimHei" pitchFamily="49" charset="-122"/>
              </a:rPr>
              <a:t>以利沙</a:t>
            </a:r>
          </a:p>
        </p:txBody>
      </p:sp>
      <p:sp>
        <p:nvSpPr>
          <p:cNvPr id="31796" name="Oval 52"/>
          <p:cNvSpPr>
            <a:spLocks noChangeArrowheads="1"/>
          </p:cNvSpPr>
          <p:nvPr/>
        </p:nvSpPr>
        <p:spPr bwMode="auto">
          <a:xfrm>
            <a:off x="5254625" y="1600201"/>
            <a:ext cx="914400" cy="36512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97" name="Line 53"/>
          <p:cNvSpPr>
            <a:spLocks noChangeShapeType="1"/>
          </p:cNvSpPr>
          <p:nvPr/>
        </p:nvSpPr>
        <p:spPr bwMode="auto">
          <a:xfrm flipH="1" flipV="1">
            <a:off x="2398714" y="2524125"/>
            <a:ext cx="15875" cy="1968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98" name="Line 54"/>
          <p:cNvSpPr>
            <a:spLocks noChangeShapeType="1"/>
          </p:cNvSpPr>
          <p:nvPr/>
        </p:nvSpPr>
        <p:spPr bwMode="auto">
          <a:xfrm flipH="1" flipV="1">
            <a:off x="3181350" y="2524125"/>
            <a:ext cx="26988" cy="1968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99" name="Text Box 55"/>
          <p:cNvSpPr txBox="1">
            <a:spLocks noChangeArrowheads="1"/>
          </p:cNvSpPr>
          <p:nvPr/>
        </p:nvSpPr>
        <p:spPr bwMode="auto">
          <a:xfrm>
            <a:off x="2144713" y="2654300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1400">
                <a:solidFill>
                  <a:schemeClr val="bg2"/>
                </a:solidFill>
                <a:ea typeface="SimHei" pitchFamily="49" charset="-122"/>
              </a:rPr>
              <a:t>壞王</a:t>
            </a:r>
          </a:p>
        </p:txBody>
      </p:sp>
      <p:sp>
        <p:nvSpPr>
          <p:cNvPr id="31800" name="Text Box 56"/>
          <p:cNvSpPr txBox="1">
            <a:spLocks noChangeArrowheads="1"/>
          </p:cNvSpPr>
          <p:nvPr/>
        </p:nvSpPr>
        <p:spPr bwMode="auto">
          <a:xfrm>
            <a:off x="2925763" y="2644775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1400">
                <a:solidFill>
                  <a:schemeClr val="bg2"/>
                </a:solidFill>
                <a:ea typeface="SimHei" pitchFamily="49" charset="-122"/>
              </a:rPr>
              <a:t>好王</a:t>
            </a:r>
          </a:p>
        </p:txBody>
      </p:sp>
      <p:sp>
        <p:nvSpPr>
          <p:cNvPr id="31801" name="Rectangle 57"/>
          <p:cNvSpPr>
            <a:spLocks noChangeArrowheads="1"/>
          </p:cNvSpPr>
          <p:nvPr/>
        </p:nvSpPr>
        <p:spPr bwMode="auto">
          <a:xfrm>
            <a:off x="4779963" y="3621089"/>
            <a:ext cx="950912" cy="28098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02" name="Oval 58"/>
          <p:cNvSpPr>
            <a:spLocks noChangeArrowheads="1"/>
          </p:cNvSpPr>
          <p:nvPr/>
        </p:nvSpPr>
        <p:spPr bwMode="auto">
          <a:xfrm>
            <a:off x="5437188" y="2222501"/>
            <a:ext cx="914400" cy="36512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03" name="Text Box 59"/>
          <p:cNvSpPr txBox="1">
            <a:spLocks noChangeArrowheads="1"/>
          </p:cNvSpPr>
          <p:nvPr/>
        </p:nvSpPr>
        <p:spPr bwMode="auto">
          <a:xfrm>
            <a:off x="6867525" y="1584326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>
                <a:ea typeface="SimHei" pitchFamily="49" charset="-122"/>
              </a:rPr>
              <a:t>亞述</a:t>
            </a:r>
          </a:p>
        </p:txBody>
      </p:sp>
      <p:sp>
        <p:nvSpPr>
          <p:cNvPr id="31804" name="AutoShape 60"/>
          <p:cNvSpPr>
            <a:spLocks noChangeArrowheads="1"/>
          </p:cNvSpPr>
          <p:nvPr/>
        </p:nvSpPr>
        <p:spPr bwMode="auto">
          <a:xfrm>
            <a:off x="6770688" y="1670050"/>
            <a:ext cx="152400" cy="2286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5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05" name="Line 61"/>
          <p:cNvSpPr>
            <a:spLocks noChangeShapeType="1"/>
          </p:cNvSpPr>
          <p:nvPr/>
        </p:nvSpPr>
        <p:spPr bwMode="auto">
          <a:xfrm flipV="1">
            <a:off x="6708775" y="5513389"/>
            <a:ext cx="0" cy="5492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06" name="Rectangle 62" descr="Parchment"/>
          <p:cNvSpPr>
            <a:spLocks noChangeArrowheads="1"/>
          </p:cNvSpPr>
          <p:nvPr/>
        </p:nvSpPr>
        <p:spPr bwMode="auto">
          <a:xfrm>
            <a:off x="8572327" y="-48418"/>
            <a:ext cx="3092623" cy="6858000"/>
          </a:xfrm>
          <a:prstGeom prst="rect">
            <a:avLst/>
          </a:prstGeom>
          <a:blipFill dpi="0" rotWithShape="1">
            <a:blip r:embed="rId7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/>
          </a:p>
        </p:txBody>
      </p:sp>
      <p:sp>
        <p:nvSpPr>
          <p:cNvPr id="31807" name="Rectangle 63"/>
          <p:cNvSpPr>
            <a:spLocks noChangeArrowheads="1"/>
          </p:cNvSpPr>
          <p:nvPr/>
        </p:nvSpPr>
        <p:spPr bwMode="auto">
          <a:xfrm>
            <a:off x="8607252" y="1670050"/>
            <a:ext cx="2890838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716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881188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338388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795588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32527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7099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41671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6243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  <a:spcAft>
                <a:spcPct val="30000"/>
              </a:spcAft>
              <a:buFontTx/>
              <a:buAutoNum type="arabicPeriod"/>
            </a:pPr>
            <a:r>
              <a:rPr lang="zh-TW" altLang="en-US" sz="2000" b="1" dirty="0" smtClean="0"/>
              <a:t>唯一整卷書沒有直接向神的百姓傳講任何信息。</a:t>
            </a:r>
            <a:endParaRPr lang="en-US" altLang="zh-TW" sz="2000" b="1" dirty="0" smtClean="0"/>
          </a:p>
          <a:p>
            <a:pPr>
              <a:lnSpc>
                <a:spcPct val="120000"/>
              </a:lnSpc>
              <a:spcAft>
                <a:spcPct val="30000"/>
              </a:spcAft>
              <a:buFontTx/>
              <a:buAutoNum type="arabicPeriod"/>
            </a:pPr>
            <a:r>
              <a:rPr lang="zh-TW" altLang="en-US" sz="2000" b="1" dirty="0" smtClean="0"/>
              <a:t>這</a:t>
            </a:r>
            <a:r>
              <a:rPr lang="zh-TW" altLang="en-US" sz="2000" b="1" dirty="0"/>
              <a:t>是預言最少的一卷先知</a:t>
            </a:r>
            <a:r>
              <a:rPr lang="zh-TW" altLang="en-US" sz="2000" b="1" dirty="0" smtClean="0"/>
              <a:t>書，</a:t>
            </a:r>
            <a:r>
              <a:rPr lang="zh-TW" altLang="en-US" sz="2000" b="1" dirty="0" smtClean="0">
                <a:latin typeface="SimHei" pitchFamily="49" charset="-122"/>
                <a:ea typeface="SimHei" pitchFamily="49" charset="-122"/>
              </a:rPr>
              <a:t>全</a:t>
            </a:r>
            <a:r>
              <a:rPr lang="zh-TW" altLang="en-US" sz="2000" b="1" dirty="0">
                <a:latin typeface="SimHei" pitchFamily="49" charset="-122"/>
                <a:ea typeface="SimHei" pitchFamily="49" charset="-122"/>
              </a:rPr>
              <a:t>書只有一句預</a:t>
            </a:r>
            <a:r>
              <a:rPr lang="zh-TW" altLang="en-US" sz="2000" b="1" dirty="0" smtClean="0">
                <a:latin typeface="SimHei" pitchFamily="49" charset="-122"/>
                <a:ea typeface="SimHei" pitchFamily="49" charset="-122"/>
              </a:rPr>
              <a:t>言，且沒</a:t>
            </a:r>
            <a:r>
              <a:rPr lang="zh-TW" altLang="en-US" sz="2000" b="1" dirty="0">
                <a:latin typeface="SimHei" pitchFamily="49" charset="-122"/>
                <a:ea typeface="SimHei" pitchFamily="49" charset="-122"/>
              </a:rPr>
              <a:t>有應驗。</a:t>
            </a:r>
          </a:p>
          <a:p>
            <a:pPr>
              <a:lnSpc>
                <a:spcPct val="120000"/>
              </a:lnSpc>
              <a:spcAft>
                <a:spcPct val="30000"/>
              </a:spcAft>
              <a:buFontTx/>
              <a:buAutoNum type="arabicPeriod"/>
            </a:pPr>
            <a:r>
              <a:rPr lang="zh-TW" altLang="en-US" sz="2000" b="1" dirty="0" smtClean="0">
                <a:latin typeface="SimHei" pitchFamily="49" charset="-122"/>
                <a:ea typeface="SimHei" pitchFamily="49" charset="-122"/>
              </a:rPr>
              <a:t>約拿</a:t>
            </a:r>
            <a:r>
              <a:rPr lang="zh-TW" altLang="en-US" sz="2000" b="1" dirty="0" smtClean="0">
                <a:latin typeface="SimHei" pitchFamily="49" charset="-122"/>
                <a:ea typeface="SimHei" pitchFamily="49" charset="-122"/>
              </a:rPr>
              <a:t>視為唯一</a:t>
            </a:r>
            <a:r>
              <a:rPr lang="zh-TW" altLang="en-US" sz="2000" b="1" dirty="0" smtClean="0">
                <a:latin typeface="SimHei" pitchFamily="49" charset="-122"/>
                <a:ea typeface="SimHei" pitchFamily="49" charset="-122"/>
              </a:rPr>
              <a:t>一位逃避神差遣的先知。</a:t>
            </a:r>
            <a:endParaRPr lang="zh-TW" altLang="en-US" sz="2000" b="1" dirty="0">
              <a:latin typeface="SimHei" pitchFamily="49" charset="-122"/>
              <a:ea typeface="SimHei" pitchFamily="49" charset="-122"/>
            </a:endParaRPr>
          </a:p>
          <a:p>
            <a:pPr>
              <a:lnSpc>
                <a:spcPct val="120000"/>
              </a:lnSpc>
              <a:spcAft>
                <a:spcPct val="30000"/>
              </a:spcAft>
              <a:buFontTx/>
              <a:buAutoNum type="arabicPeriod"/>
            </a:pPr>
            <a:r>
              <a:rPr lang="zh-TW" altLang="en-US" sz="2000" b="1" dirty="0"/>
              <a:t>是記載神介入大自然最多的一卷</a:t>
            </a:r>
            <a:r>
              <a:rPr lang="zh-TW" altLang="en-US" sz="2000" b="1" dirty="0" smtClean="0"/>
              <a:t>書。</a:t>
            </a:r>
            <a:endParaRPr lang="zh-TW" altLang="en-US" sz="2000" b="1" dirty="0">
              <a:latin typeface="SimHei" pitchFamily="49" charset="-122"/>
              <a:ea typeface="SimHei" pitchFamily="49" charset="-122"/>
            </a:endParaRPr>
          </a:p>
        </p:txBody>
      </p:sp>
      <p:sp>
        <p:nvSpPr>
          <p:cNvPr id="31810" name="Rectangle 66" descr="red-marble"/>
          <p:cNvSpPr>
            <a:spLocks noChangeArrowheads="1"/>
          </p:cNvSpPr>
          <p:nvPr/>
        </p:nvSpPr>
        <p:spPr bwMode="auto">
          <a:xfrm>
            <a:off x="8762827" y="914501"/>
            <a:ext cx="1050924" cy="609398"/>
          </a:xfrm>
          <a:prstGeom prst="rect">
            <a:avLst/>
          </a:prstGeom>
          <a:blipFill dpi="0" rotWithShape="1">
            <a:blip r:embed="rId8"/>
            <a:srcRect/>
            <a:tile tx="0" ty="0" sx="100000" sy="100000" flip="none" algn="tl"/>
          </a:blip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ct val="50000"/>
              </a:spcAft>
            </a:pPr>
            <a:r>
              <a:rPr lang="zh-TW" altLang="en-US" sz="2800" b="1" dirty="0">
                <a:solidFill>
                  <a:schemeClr val="bg1"/>
                </a:solidFill>
                <a:ea typeface="SimHei" pitchFamily="49" charset="-122"/>
              </a:rPr>
              <a:t>特色</a:t>
            </a:r>
          </a:p>
        </p:txBody>
      </p:sp>
      <p:sp>
        <p:nvSpPr>
          <p:cNvPr id="31811" name="AutoShape 67" descr="Medium wood"/>
          <p:cNvSpPr>
            <a:spLocks noChangeArrowheads="1"/>
          </p:cNvSpPr>
          <p:nvPr/>
        </p:nvSpPr>
        <p:spPr bwMode="auto">
          <a:xfrm>
            <a:off x="8727282" y="143671"/>
            <a:ext cx="1865312" cy="584200"/>
          </a:xfrm>
          <a:prstGeom prst="plaque">
            <a:avLst>
              <a:gd name="adj" fmla="val 16667"/>
            </a:avLst>
          </a:prstGeom>
          <a:blipFill dpi="0" rotWithShape="1">
            <a:blip r:embed="rId9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zh-TW" altLang="en-US" sz="3200" dirty="0">
                <a:solidFill>
                  <a:schemeClr val="bg1"/>
                </a:solidFill>
                <a:ea typeface="SimHei" pitchFamily="49" charset="-122"/>
              </a:rPr>
              <a:t>約拿書</a:t>
            </a:r>
            <a:endParaRPr lang="en-US" altLang="en-US" sz="3200" dirty="0">
              <a:solidFill>
                <a:schemeClr val="bg1"/>
              </a:solidFill>
              <a:ea typeface="SimHei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411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2972" y="240031"/>
            <a:ext cx="10515600" cy="661797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TW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【</a:t>
            </a:r>
            <a:r>
              <a:rPr lang="zh-TW" altLang="en-US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歷史背景</a:t>
            </a:r>
            <a:r>
              <a:rPr lang="en-US" altLang="zh-TW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】</a:t>
            </a:r>
            <a:endParaRPr lang="en-US" sz="35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從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主前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第九世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紀開始，新亞述帝國致力於向地中海地區擴張，對以色列構成了重大的威脅。耶戶王朝於主前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841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年開始向亞述臣服並進貢，但北國最終於主前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722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年亡於亞述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endParaRPr lang="en-US" altLang="zh-TW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在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亞述但三世執政時期，亞述於主前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765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、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759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年發生了瘟疫，主前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763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年發生了日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全蝕。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這些事件在亞述國內造成了極大的惶恐，也使新亞述帝國陷入了持續三十九年的衰落。這使以色列（耶羅波安二世）有了一個喘息的機會及安全的國際環境。約拿若是此時到尼尼微宣告審判，非常可能使「尼尼微人信服神」。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50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kings6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1"/>
            <a:ext cx="9144001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699" name="Freeform 3"/>
          <p:cNvSpPr>
            <a:spLocks/>
          </p:cNvSpPr>
          <p:nvPr/>
        </p:nvSpPr>
        <p:spPr bwMode="auto">
          <a:xfrm>
            <a:off x="3670300" y="1136650"/>
            <a:ext cx="838200" cy="3613150"/>
          </a:xfrm>
          <a:custGeom>
            <a:avLst/>
            <a:gdLst>
              <a:gd name="T0" fmla="*/ 528 w 528"/>
              <a:gd name="T1" fmla="*/ 15 h 2276"/>
              <a:gd name="T2" fmla="*/ 494 w 528"/>
              <a:gd name="T3" fmla="*/ 0 h 2276"/>
              <a:gd name="T4" fmla="*/ 349 w 528"/>
              <a:gd name="T5" fmla="*/ 3 h 2276"/>
              <a:gd name="T6" fmla="*/ 350 w 528"/>
              <a:gd name="T7" fmla="*/ 1160 h 2276"/>
              <a:gd name="T8" fmla="*/ 3 w 528"/>
              <a:gd name="T9" fmla="*/ 1158 h 2276"/>
              <a:gd name="T10" fmla="*/ 0 w 528"/>
              <a:gd name="T11" fmla="*/ 2276 h 2276"/>
              <a:gd name="T12" fmla="*/ 349 w 528"/>
              <a:gd name="T13" fmla="*/ 2274 h 2276"/>
              <a:gd name="T14" fmla="*/ 348 w 528"/>
              <a:gd name="T15" fmla="*/ 1847 h 2276"/>
              <a:gd name="T16" fmla="*/ 519 w 528"/>
              <a:gd name="T17" fmla="*/ 1848 h 2276"/>
              <a:gd name="T18" fmla="*/ 528 w 528"/>
              <a:gd name="T19" fmla="*/ 15 h 2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8" h="2276">
                <a:moveTo>
                  <a:pt x="528" y="15"/>
                </a:moveTo>
                <a:lnTo>
                  <a:pt x="494" y="0"/>
                </a:lnTo>
                <a:lnTo>
                  <a:pt x="349" y="3"/>
                </a:lnTo>
                <a:lnTo>
                  <a:pt x="350" y="1160"/>
                </a:lnTo>
                <a:lnTo>
                  <a:pt x="3" y="1158"/>
                </a:lnTo>
                <a:lnTo>
                  <a:pt x="0" y="2276"/>
                </a:lnTo>
                <a:lnTo>
                  <a:pt x="349" y="2274"/>
                </a:lnTo>
                <a:lnTo>
                  <a:pt x="348" y="1847"/>
                </a:lnTo>
                <a:lnTo>
                  <a:pt x="519" y="1848"/>
                </a:lnTo>
                <a:lnTo>
                  <a:pt x="528" y="15"/>
                </a:lnTo>
                <a:close/>
              </a:path>
            </a:pathLst>
          </a:custGeom>
          <a:solidFill>
            <a:srgbClr val="CC0000"/>
          </a:solidFill>
          <a:ln w="9525" cmpd="sng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0" name="Freeform 4"/>
          <p:cNvSpPr>
            <a:spLocks/>
          </p:cNvSpPr>
          <p:nvPr/>
        </p:nvSpPr>
        <p:spPr bwMode="auto">
          <a:xfrm>
            <a:off x="5727700" y="1141413"/>
            <a:ext cx="831850" cy="2717800"/>
          </a:xfrm>
          <a:custGeom>
            <a:avLst/>
            <a:gdLst>
              <a:gd name="T0" fmla="*/ 524 w 524"/>
              <a:gd name="T1" fmla="*/ 0 h 1712"/>
              <a:gd name="T2" fmla="*/ 349 w 524"/>
              <a:gd name="T3" fmla="*/ 3 h 1712"/>
              <a:gd name="T4" fmla="*/ 350 w 524"/>
              <a:gd name="T5" fmla="*/ 509 h 1712"/>
              <a:gd name="T6" fmla="*/ 0 w 524"/>
              <a:gd name="T7" fmla="*/ 509 h 1712"/>
              <a:gd name="T8" fmla="*/ 4 w 524"/>
              <a:gd name="T9" fmla="*/ 1712 h 1712"/>
              <a:gd name="T10" fmla="*/ 522 w 524"/>
              <a:gd name="T11" fmla="*/ 1712 h 1712"/>
              <a:gd name="T12" fmla="*/ 524 w 524"/>
              <a:gd name="T13" fmla="*/ 0 h 1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4" h="1712">
                <a:moveTo>
                  <a:pt x="524" y="0"/>
                </a:moveTo>
                <a:lnTo>
                  <a:pt x="349" y="3"/>
                </a:lnTo>
                <a:lnTo>
                  <a:pt x="350" y="509"/>
                </a:lnTo>
                <a:lnTo>
                  <a:pt x="0" y="509"/>
                </a:lnTo>
                <a:lnTo>
                  <a:pt x="4" y="1712"/>
                </a:lnTo>
                <a:lnTo>
                  <a:pt x="522" y="1712"/>
                </a:lnTo>
                <a:lnTo>
                  <a:pt x="524" y="0"/>
                </a:lnTo>
                <a:close/>
              </a:path>
            </a:pathLst>
          </a:custGeom>
          <a:solidFill>
            <a:srgbClr val="CC0000"/>
          </a:solidFill>
          <a:ln w="9525" cmpd="sng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3882352" y="3181420"/>
            <a:ext cx="43088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pPr algn="ctr"/>
            <a:r>
              <a:rPr lang="zh-TW" altLang="en-US" sz="1600">
                <a:solidFill>
                  <a:schemeClr val="bg1"/>
                </a:solidFill>
                <a:ea typeface="SimHei" pitchFamily="49" charset="-122"/>
              </a:rPr>
              <a:t>烏西雅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5934989" y="2216419"/>
            <a:ext cx="430887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pPr algn="ctr"/>
            <a:r>
              <a:rPr lang="zh-TW" altLang="en-US" sz="1600">
                <a:solidFill>
                  <a:schemeClr val="bg1"/>
                </a:solidFill>
                <a:ea typeface="SimHei" pitchFamily="49" charset="-122"/>
              </a:rPr>
              <a:t>耶羅波安二世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7545389" y="1801814"/>
            <a:ext cx="492443" cy="72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ct val="20000"/>
              </a:spcAft>
            </a:pPr>
            <a:r>
              <a:rPr lang="zh-TW" altLang="en-US" sz="1200">
                <a:ea typeface="SimHei" pitchFamily="49" charset="-122"/>
              </a:rPr>
              <a:t>撒縵</a:t>
            </a:r>
          </a:p>
          <a:p>
            <a:pPr>
              <a:spcAft>
                <a:spcPct val="20000"/>
              </a:spcAft>
            </a:pPr>
            <a:r>
              <a:rPr lang="zh-TW" altLang="en-US" sz="1200">
                <a:ea typeface="SimHei" pitchFamily="49" charset="-122"/>
              </a:rPr>
              <a:t>以色</a:t>
            </a:r>
          </a:p>
          <a:p>
            <a:pPr>
              <a:spcAft>
                <a:spcPct val="20000"/>
              </a:spcAft>
            </a:pPr>
            <a:r>
              <a:rPr lang="zh-TW" altLang="en-US" sz="1200">
                <a:ea typeface="SimHei" pitchFamily="49" charset="-122"/>
              </a:rPr>
              <a:t>四世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7598237" y="2528889"/>
            <a:ext cx="3642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1400">
                <a:ea typeface="SimHei" pitchFamily="49" charset="-122"/>
              </a:rPr>
              <a:t>亞</a:t>
            </a:r>
          </a:p>
          <a:p>
            <a:pPr algn="ctr"/>
            <a:r>
              <a:rPr lang="zh-TW" altLang="en-US" sz="1400">
                <a:ea typeface="SimHei" pitchFamily="49" charset="-122"/>
              </a:rPr>
              <a:t>述</a:t>
            </a:r>
          </a:p>
          <a:p>
            <a:pPr algn="ctr"/>
            <a:r>
              <a:rPr lang="zh-TW" altLang="en-US" sz="1400">
                <a:ea typeface="SimHei" pitchFamily="49" charset="-122"/>
              </a:rPr>
              <a:t>但</a:t>
            </a:r>
          </a:p>
          <a:p>
            <a:pPr algn="ctr"/>
            <a:r>
              <a:rPr lang="zh-TW" altLang="en-US" sz="1400">
                <a:ea typeface="SimHei" pitchFamily="49" charset="-122"/>
              </a:rPr>
              <a:t>三</a:t>
            </a:r>
          </a:p>
          <a:p>
            <a:pPr algn="ctr"/>
            <a:r>
              <a:rPr lang="zh-TW" altLang="en-US" sz="1400">
                <a:ea typeface="SimHei" pitchFamily="49" charset="-122"/>
              </a:rPr>
              <a:t>世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7497763" y="3770313"/>
            <a:ext cx="5651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Aft>
                <a:spcPct val="20000"/>
              </a:spcAft>
            </a:pPr>
            <a:r>
              <a:rPr lang="zh-TW" altLang="en-US" sz="1000">
                <a:ea typeface="SimHei" pitchFamily="49" charset="-122"/>
              </a:rPr>
              <a:t>亞述</a:t>
            </a:r>
          </a:p>
          <a:p>
            <a:pPr algn="ctr">
              <a:spcAft>
                <a:spcPct val="20000"/>
              </a:spcAft>
            </a:pPr>
            <a:r>
              <a:rPr lang="zh-TW" altLang="en-US" sz="1000">
                <a:ea typeface="SimHei" pitchFamily="49" charset="-122"/>
              </a:rPr>
              <a:t>尼拉力</a:t>
            </a:r>
          </a:p>
          <a:p>
            <a:pPr algn="ctr">
              <a:spcAft>
                <a:spcPct val="20000"/>
              </a:spcAft>
            </a:pPr>
            <a:r>
              <a:rPr lang="zh-TW" altLang="en-US" sz="1000">
                <a:ea typeface="SimHei" pitchFamily="49" charset="-122"/>
              </a:rPr>
              <a:t>五世</a:t>
            </a:r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8289926" y="1819275"/>
            <a:ext cx="2378075" cy="2597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/>
          </a:p>
        </p:txBody>
      </p:sp>
      <p:sp>
        <p:nvSpPr>
          <p:cNvPr id="29709" name="Line 13"/>
          <p:cNvSpPr>
            <a:spLocks noChangeShapeType="1"/>
          </p:cNvSpPr>
          <p:nvPr/>
        </p:nvSpPr>
        <p:spPr bwMode="auto">
          <a:xfrm flipH="1">
            <a:off x="8289925" y="2849563"/>
            <a:ext cx="509588" cy="1651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10" name="Line 14"/>
          <p:cNvSpPr>
            <a:spLocks noChangeShapeType="1"/>
          </p:cNvSpPr>
          <p:nvPr/>
        </p:nvSpPr>
        <p:spPr bwMode="auto">
          <a:xfrm flipH="1">
            <a:off x="8289926" y="3429000"/>
            <a:ext cx="512763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11" name="Line 15"/>
          <p:cNvSpPr>
            <a:spLocks noChangeShapeType="1"/>
          </p:cNvSpPr>
          <p:nvPr/>
        </p:nvSpPr>
        <p:spPr bwMode="auto">
          <a:xfrm flipH="1">
            <a:off x="8289926" y="3151188"/>
            <a:ext cx="512763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8750300" y="2624138"/>
            <a:ext cx="86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>
                <a:solidFill>
                  <a:srgbClr val="FF0000"/>
                </a:solidFill>
                <a:ea typeface="SimHei" pitchFamily="49" charset="-122"/>
              </a:rPr>
              <a:t>大瘟疫</a:t>
            </a:r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8750300" y="3224213"/>
            <a:ext cx="86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>
                <a:solidFill>
                  <a:srgbClr val="FF0000"/>
                </a:solidFill>
                <a:ea typeface="SimHei" pitchFamily="49" charset="-122"/>
              </a:rPr>
              <a:t>大瘟疫</a:t>
            </a:r>
          </a:p>
        </p:txBody>
      </p:sp>
      <p:sp>
        <p:nvSpPr>
          <p:cNvPr id="29715" name="Text Box 19"/>
          <p:cNvSpPr txBox="1">
            <a:spLocks noChangeArrowheads="1"/>
          </p:cNvSpPr>
          <p:nvPr/>
        </p:nvSpPr>
        <p:spPr bwMode="auto">
          <a:xfrm>
            <a:off x="8750300" y="2932113"/>
            <a:ext cx="641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>
                <a:solidFill>
                  <a:srgbClr val="FF0000"/>
                </a:solidFill>
                <a:ea typeface="SimHei" pitchFamily="49" charset="-122"/>
              </a:rPr>
              <a:t>日蝕</a:t>
            </a:r>
          </a:p>
        </p:txBody>
      </p:sp>
      <p:sp>
        <p:nvSpPr>
          <p:cNvPr id="29716" name="Rectangle 20" descr="80%"/>
          <p:cNvSpPr>
            <a:spLocks noChangeArrowheads="1"/>
          </p:cNvSpPr>
          <p:nvPr/>
        </p:nvSpPr>
        <p:spPr bwMode="auto">
          <a:xfrm>
            <a:off x="4906964" y="1817689"/>
            <a:ext cx="414337" cy="1908175"/>
          </a:xfrm>
          <a:prstGeom prst="rect">
            <a:avLst/>
          </a:prstGeom>
          <a:pattFill prst="pct80">
            <a:fgClr>
              <a:srgbClr val="9ACEE1"/>
            </a:fgClr>
            <a:bgClr>
              <a:schemeClr val="tx2"/>
            </a:bgClr>
          </a:patt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sz="1400">
                <a:ea typeface="SimHei" pitchFamily="49" charset="-122"/>
              </a:rPr>
              <a:t>約</a:t>
            </a:r>
          </a:p>
          <a:p>
            <a:pPr algn="ctr"/>
            <a:r>
              <a:rPr lang="zh-TW" altLang="en-US" sz="1400">
                <a:ea typeface="SimHei" pitchFamily="49" charset="-122"/>
              </a:rPr>
              <a:t>拿</a:t>
            </a:r>
          </a:p>
        </p:txBody>
      </p:sp>
      <p:sp>
        <p:nvSpPr>
          <p:cNvPr id="29717" name="Line 21"/>
          <p:cNvSpPr>
            <a:spLocks noChangeShapeType="1"/>
          </p:cNvSpPr>
          <p:nvPr/>
        </p:nvSpPr>
        <p:spPr bwMode="auto">
          <a:xfrm flipH="1" flipV="1">
            <a:off x="8293101" y="3692525"/>
            <a:ext cx="512763" cy="33338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18" name="Text Box 22"/>
          <p:cNvSpPr txBox="1">
            <a:spLocks noChangeArrowheads="1"/>
          </p:cNvSpPr>
          <p:nvPr/>
        </p:nvSpPr>
        <p:spPr bwMode="auto">
          <a:xfrm>
            <a:off x="8750300" y="3525838"/>
            <a:ext cx="1327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>
                <a:ea typeface="SimHei" pitchFamily="49" charset="-122"/>
              </a:rPr>
              <a:t>約拿傳道？</a:t>
            </a:r>
          </a:p>
        </p:txBody>
      </p:sp>
      <p:sp>
        <p:nvSpPr>
          <p:cNvPr id="29719" name="Text Box 23"/>
          <p:cNvSpPr txBox="1">
            <a:spLocks noChangeArrowheads="1"/>
          </p:cNvSpPr>
          <p:nvPr/>
        </p:nvSpPr>
        <p:spPr bwMode="auto">
          <a:xfrm>
            <a:off x="5876925" y="503238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400">
                <a:ea typeface="SimHei" pitchFamily="49" charset="-122"/>
              </a:rPr>
              <a:t>約蘭</a:t>
            </a:r>
          </a:p>
        </p:txBody>
      </p:sp>
      <p:sp>
        <p:nvSpPr>
          <p:cNvPr id="29720" name="Text Box 24"/>
          <p:cNvSpPr txBox="1">
            <a:spLocks noChangeArrowheads="1"/>
          </p:cNvSpPr>
          <p:nvPr/>
        </p:nvSpPr>
        <p:spPr bwMode="auto">
          <a:xfrm>
            <a:off x="6991350" y="430213"/>
            <a:ext cx="36420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400">
                <a:ea typeface="SimHei" pitchFamily="49" charset="-122"/>
              </a:rPr>
              <a:t>哈</a:t>
            </a:r>
          </a:p>
          <a:p>
            <a:r>
              <a:rPr lang="zh-TW" altLang="en-US" sz="1400">
                <a:ea typeface="SimHei" pitchFamily="49" charset="-122"/>
              </a:rPr>
              <a:t>薛</a:t>
            </a:r>
          </a:p>
        </p:txBody>
      </p:sp>
      <p:sp>
        <p:nvSpPr>
          <p:cNvPr id="29721" name="Text Box 25"/>
          <p:cNvSpPr txBox="1">
            <a:spLocks noChangeArrowheads="1"/>
          </p:cNvSpPr>
          <p:nvPr/>
        </p:nvSpPr>
        <p:spPr bwMode="auto">
          <a:xfrm>
            <a:off x="3717925" y="457200"/>
            <a:ext cx="717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400">
                <a:ea typeface="SimHei" pitchFamily="49" charset="-122"/>
              </a:rPr>
              <a:t>約阿施</a:t>
            </a:r>
          </a:p>
        </p:txBody>
      </p:sp>
    </p:spTree>
    <p:extLst>
      <p:ext uri="{BB962C8B-B14F-4D97-AF65-F5344CB8AC3E}">
        <p14:creationId xmlns:p14="http://schemas.microsoft.com/office/powerpoint/2010/main" val="2723869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9" grpId="0" animBg="1"/>
      <p:bldP spid="29710" grpId="0" animBg="1"/>
      <p:bldP spid="29711" grpId="0" animBg="1"/>
      <p:bldP spid="29713" grpId="0"/>
      <p:bldP spid="29714" grpId="0"/>
      <p:bldP spid="29715" grpId="0"/>
      <p:bldP spid="29716" grpId="0" animBg="1"/>
      <p:bldP spid="29717" grpId="0" animBg="1"/>
      <p:bldP spid="297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8" name="Picture 4" descr="artempiresbowarro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3"/>
          <a:stretch>
            <a:fillRect/>
          </a:stretch>
        </p:blipFill>
        <p:spPr bwMode="auto">
          <a:xfrm>
            <a:off x="3233739" y="466726"/>
            <a:ext cx="5722937" cy="55229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5089278" y="6186488"/>
            <a:ext cx="198804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2800" b="1" dirty="0">
                <a:ea typeface="SimHei" pitchFamily="49" charset="-122"/>
              </a:rPr>
              <a:t>亞述人好戰</a:t>
            </a:r>
          </a:p>
        </p:txBody>
      </p:sp>
    </p:spTree>
    <p:extLst>
      <p:ext uri="{BB962C8B-B14F-4D97-AF65-F5344CB8AC3E}">
        <p14:creationId xmlns:p14="http://schemas.microsoft.com/office/powerpoint/2010/main" val="414816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1" name="Picture 5" descr="theancientassyrians138yg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0721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4948238" y="6186488"/>
            <a:ext cx="2317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2400">
                <a:ea typeface="SimHei" pitchFamily="49" charset="-122"/>
              </a:rPr>
              <a:t>發明攻城的機器</a:t>
            </a:r>
          </a:p>
        </p:txBody>
      </p:sp>
    </p:spTree>
    <p:extLst>
      <p:ext uri="{BB962C8B-B14F-4D97-AF65-F5344CB8AC3E}">
        <p14:creationId xmlns:p14="http://schemas.microsoft.com/office/powerpoint/2010/main" val="255983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assyrian-blinding-prison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417" y="432632"/>
            <a:ext cx="5335587" cy="57785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7035934" y="1193202"/>
            <a:ext cx="3496162" cy="3928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ct val="30000"/>
              </a:spcAft>
            </a:pPr>
            <a:r>
              <a:rPr lang="zh-TW" altLang="en-US" sz="2800" b="1" dirty="0">
                <a:ea typeface="SimHei" pitchFamily="49" charset="-122"/>
              </a:rPr>
              <a:t>在古代近東歷史中，亞述人以殘酷著稱。</a:t>
            </a:r>
          </a:p>
          <a:p>
            <a:pPr>
              <a:lnSpc>
                <a:spcPct val="120000"/>
              </a:lnSpc>
              <a:spcAft>
                <a:spcPct val="30000"/>
              </a:spcAft>
            </a:pPr>
            <a:r>
              <a:rPr lang="zh-TW" altLang="en-US" sz="2800" b="1" dirty="0">
                <a:ea typeface="SimHei" pitchFamily="49" charset="-122"/>
              </a:rPr>
              <a:t>亞述人攻破一座城後，常進行大屠殺，男女老幼無一倖免。</a:t>
            </a:r>
          </a:p>
          <a:p>
            <a:pPr>
              <a:lnSpc>
                <a:spcPct val="120000"/>
              </a:lnSpc>
              <a:spcAft>
                <a:spcPct val="30000"/>
              </a:spcAft>
            </a:pPr>
            <a:r>
              <a:rPr lang="zh-TW" altLang="en-US" sz="2800" b="1" dirty="0">
                <a:ea typeface="SimHei" pitchFamily="49" charset="-122"/>
              </a:rPr>
              <a:t>左圖為俘虜被亞述人勾住下唇，刺瞎雙眼。</a:t>
            </a:r>
          </a:p>
        </p:txBody>
      </p:sp>
    </p:spTree>
    <p:extLst>
      <p:ext uri="{BB962C8B-B14F-4D97-AF65-F5344CB8AC3E}">
        <p14:creationId xmlns:p14="http://schemas.microsoft.com/office/powerpoint/2010/main" val="2056043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312234"/>
            <a:ext cx="12192000" cy="748617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8384" y="857951"/>
            <a:ext cx="10574838" cy="532056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回顧神的子民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-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以色列國的歷史，我們就會發現，先知的產生，是在國家危急存亡之際、在社會道德瓦解、更是在專一愛神的信仰受到破壞的時候。神要透過先知書的信息喚醒祂的百姓、激勵他們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，敬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畏神且遵行神的誡命律法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。往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往神也給他們一個盼望，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即 神將要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來掌權的國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度；因此他們要專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心信靠祂、愛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祂並且事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奉祂。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5761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decap-flay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26" y="430214"/>
            <a:ext cx="5324475" cy="31146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5" name="Picture 5" descr="torturing-prison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4" y="3830639"/>
            <a:ext cx="8448675" cy="27019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7996117" y="1287952"/>
            <a:ext cx="3410437" cy="112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TW" altLang="en-US" sz="2800" b="1" dirty="0">
                <a:ea typeface="SimHei" pitchFamily="49" charset="-122"/>
              </a:rPr>
              <a:t>亞述對被征服者的酷刑：剝皮、拔</a:t>
            </a:r>
            <a:r>
              <a:rPr lang="zh-TW" altLang="en-US" sz="2800" b="1" dirty="0" smtClean="0">
                <a:ea typeface="SimHei" pitchFamily="49" charset="-122"/>
              </a:rPr>
              <a:t>舌等</a:t>
            </a:r>
            <a:endParaRPr lang="zh-TW" altLang="en-US" sz="2800" b="1" dirty="0">
              <a:ea typeface="SimHei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6741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 descr="Brown marble"/>
          <p:cNvSpPr>
            <a:spLocks noChangeArrowheads="1"/>
          </p:cNvSpPr>
          <p:nvPr/>
        </p:nvSpPr>
        <p:spPr bwMode="auto">
          <a:xfrm>
            <a:off x="2547939" y="1014413"/>
            <a:ext cx="7096125" cy="6223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sz="2400">
                <a:solidFill>
                  <a:schemeClr val="bg1"/>
                </a:solidFill>
                <a:latin typeface="SimHei" pitchFamily="49" charset="-122"/>
                <a:ea typeface="SimHei" pitchFamily="49" charset="-122"/>
              </a:rPr>
              <a:t>約拿首次蒙召</a:t>
            </a:r>
            <a:r>
              <a:rPr lang="en-US" altLang="zh-TW" sz="2400">
                <a:solidFill>
                  <a:schemeClr val="bg1"/>
                </a:solidFill>
                <a:latin typeface="SimHei" pitchFamily="49" charset="-122"/>
                <a:ea typeface="SimHei" pitchFamily="49" charset="-122"/>
              </a:rPr>
              <a:t>(1-2</a:t>
            </a:r>
            <a:r>
              <a:rPr lang="zh-TW" altLang="en-US" sz="2400">
                <a:solidFill>
                  <a:schemeClr val="bg1"/>
                </a:solidFill>
                <a:latin typeface="SimHei" pitchFamily="49" charset="-122"/>
                <a:ea typeface="SimHei" pitchFamily="49" charset="-122"/>
              </a:rPr>
              <a:t>章</a:t>
            </a:r>
            <a:r>
              <a:rPr lang="en-US" altLang="zh-TW" sz="2400">
                <a:solidFill>
                  <a:schemeClr val="bg1"/>
                </a:solidFill>
                <a:latin typeface="SimHei" pitchFamily="49" charset="-122"/>
                <a:ea typeface="SimHei" pitchFamily="49" charset="-122"/>
              </a:rPr>
              <a:t>)</a:t>
            </a:r>
          </a:p>
        </p:txBody>
      </p:sp>
      <p:sp>
        <p:nvSpPr>
          <p:cNvPr id="33797" name="Rectangle 5" descr="Stationery"/>
          <p:cNvSpPr>
            <a:spLocks noChangeArrowheads="1"/>
          </p:cNvSpPr>
          <p:nvPr/>
        </p:nvSpPr>
        <p:spPr bwMode="auto">
          <a:xfrm>
            <a:off x="2547939" y="1673226"/>
            <a:ext cx="1354137" cy="804863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sz="2400">
                <a:latin typeface="SimHei" pitchFamily="49" charset="-122"/>
                <a:ea typeface="SimHei" pitchFamily="49" charset="-122"/>
              </a:rPr>
              <a:t>第</a:t>
            </a:r>
            <a:r>
              <a:rPr lang="en-US" altLang="zh-TW" sz="2400">
                <a:latin typeface="SimHei" pitchFamily="49" charset="-122"/>
                <a:ea typeface="SimHei" pitchFamily="49" charset="-122"/>
              </a:rPr>
              <a:t>1</a:t>
            </a:r>
            <a:r>
              <a:rPr lang="zh-TW" altLang="en-US" sz="2400">
                <a:latin typeface="SimHei" pitchFamily="49" charset="-122"/>
                <a:ea typeface="SimHei" pitchFamily="49" charset="-122"/>
              </a:rPr>
              <a:t>章</a:t>
            </a:r>
          </a:p>
        </p:txBody>
      </p:sp>
      <p:sp>
        <p:nvSpPr>
          <p:cNvPr id="33798" name="Rectangle 6" descr="Parchment"/>
          <p:cNvSpPr>
            <a:spLocks noChangeArrowheads="1"/>
          </p:cNvSpPr>
          <p:nvPr/>
        </p:nvSpPr>
        <p:spPr bwMode="auto">
          <a:xfrm>
            <a:off x="3938589" y="1673226"/>
            <a:ext cx="1354137" cy="804863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sz="2400">
                <a:latin typeface="SimHei" pitchFamily="49" charset="-122"/>
                <a:ea typeface="SimHei" pitchFamily="49" charset="-122"/>
              </a:rPr>
              <a:t>抗命</a:t>
            </a:r>
          </a:p>
        </p:txBody>
      </p:sp>
      <p:sp>
        <p:nvSpPr>
          <p:cNvPr id="33799" name="Rectangle 7" descr="Newsprint"/>
          <p:cNvSpPr>
            <a:spLocks noChangeArrowheads="1"/>
          </p:cNvSpPr>
          <p:nvPr/>
        </p:nvSpPr>
        <p:spPr bwMode="auto">
          <a:xfrm>
            <a:off x="5327651" y="1673226"/>
            <a:ext cx="4316413" cy="804863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sz="2400">
                <a:latin typeface="SimHei" pitchFamily="49" charset="-122"/>
                <a:ea typeface="SimHei" pitchFamily="49" charset="-122"/>
              </a:rPr>
              <a:t>在船上</a:t>
            </a:r>
          </a:p>
        </p:txBody>
      </p:sp>
      <p:sp>
        <p:nvSpPr>
          <p:cNvPr id="33800" name="Rectangle 8" descr="Stationery"/>
          <p:cNvSpPr>
            <a:spLocks noChangeArrowheads="1"/>
          </p:cNvSpPr>
          <p:nvPr/>
        </p:nvSpPr>
        <p:spPr bwMode="auto">
          <a:xfrm>
            <a:off x="2547939" y="2514601"/>
            <a:ext cx="1354137" cy="804863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sz="2400">
                <a:latin typeface="SimHei" pitchFamily="49" charset="-122"/>
                <a:ea typeface="SimHei" pitchFamily="49" charset="-122"/>
              </a:rPr>
              <a:t>第</a:t>
            </a:r>
            <a:r>
              <a:rPr lang="en-US" altLang="zh-TW" sz="2400">
                <a:latin typeface="SimHei" pitchFamily="49" charset="-122"/>
                <a:ea typeface="SimHei" pitchFamily="49" charset="-122"/>
              </a:rPr>
              <a:t>2</a:t>
            </a:r>
            <a:r>
              <a:rPr lang="zh-TW" altLang="en-US" sz="2400">
                <a:latin typeface="SimHei" pitchFamily="49" charset="-122"/>
                <a:ea typeface="SimHei" pitchFamily="49" charset="-122"/>
              </a:rPr>
              <a:t>章</a:t>
            </a:r>
          </a:p>
        </p:txBody>
      </p:sp>
      <p:sp>
        <p:nvSpPr>
          <p:cNvPr id="33801" name="Rectangle 9" descr="Parchment"/>
          <p:cNvSpPr>
            <a:spLocks noChangeArrowheads="1"/>
          </p:cNvSpPr>
          <p:nvPr/>
        </p:nvSpPr>
        <p:spPr bwMode="auto">
          <a:xfrm>
            <a:off x="3938589" y="2514601"/>
            <a:ext cx="1354137" cy="804863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sz="2400">
                <a:latin typeface="SimHei" pitchFamily="49" charset="-122"/>
                <a:ea typeface="SimHei" pitchFamily="49" charset="-122"/>
              </a:rPr>
              <a:t>受罰</a:t>
            </a:r>
          </a:p>
        </p:txBody>
      </p:sp>
      <p:sp>
        <p:nvSpPr>
          <p:cNvPr id="33802" name="Rectangle 10" descr="Newsprint"/>
          <p:cNvSpPr>
            <a:spLocks noChangeArrowheads="1"/>
          </p:cNvSpPr>
          <p:nvPr/>
        </p:nvSpPr>
        <p:spPr bwMode="auto">
          <a:xfrm>
            <a:off x="5327651" y="2514601"/>
            <a:ext cx="4316413" cy="804863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sz="2400">
                <a:latin typeface="SimHei" pitchFamily="49" charset="-122"/>
                <a:ea typeface="SimHei" pitchFamily="49" charset="-122"/>
              </a:rPr>
              <a:t>在魚腹</a:t>
            </a:r>
          </a:p>
        </p:txBody>
      </p:sp>
      <p:sp>
        <p:nvSpPr>
          <p:cNvPr id="33803" name="Rectangle 11" descr="Brown marble"/>
          <p:cNvSpPr>
            <a:spLocks noChangeArrowheads="1"/>
          </p:cNvSpPr>
          <p:nvPr/>
        </p:nvSpPr>
        <p:spPr bwMode="auto">
          <a:xfrm>
            <a:off x="2547939" y="3502025"/>
            <a:ext cx="7096125" cy="6223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sz="2400">
                <a:solidFill>
                  <a:schemeClr val="bg1"/>
                </a:solidFill>
                <a:latin typeface="SimHei" pitchFamily="49" charset="-122"/>
                <a:ea typeface="SimHei" pitchFamily="49" charset="-122"/>
              </a:rPr>
              <a:t>約拿再次蒙召</a:t>
            </a:r>
            <a:r>
              <a:rPr lang="en-US" altLang="zh-TW" sz="2400">
                <a:solidFill>
                  <a:schemeClr val="bg1"/>
                </a:solidFill>
                <a:latin typeface="SimHei" pitchFamily="49" charset="-122"/>
                <a:ea typeface="SimHei" pitchFamily="49" charset="-122"/>
              </a:rPr>
              <a:t>(3-4</a:t>
            </a:r>
            <a:r>
              <a:rPr lang="zh-TW" altLang="en-US" sz="2400">
                <a:solidFill>
                  <a:schemeClr val="bg1"/>
                </a:solidFill>
                <a:latin typeface="SimHei" pitchFamily="49" charset="-122"/>
                <a:ea typeface="SimHei" pitchFamily="49" charset="-122"/>
              </a:rPr>
              <a:t>章</a:t>
            </a:r>
            <a:r>
              <a:rPr lang="en-US" altLang="zh-TW" sz="2400">
                <a:solidFill>
                  <a:schemeClr val="bg1"/>
                </a:solidFill>
                <a:latin typeface="SimHei" pitchFamily="49" charset="-122"/>
                <a:ea typeface="SimHei" pitchFamily="49" charset="-122"/>
              </a:rPr>
              <a:t>)</a:t>
            </a:r>
            <a:endParaRPr lang="en-US" altLang="en-US" sz="2400">
              <a:solidFill>
                <a:schemeClr val="bg1"/>
              </a:solidFill>
              <a:latin typeface="SimHei" pitchFamily="49" charset="-122"/>
              <a:ea typeface="SimHei" pitchFamily="49" charset="-122"/>
            </a:endParaRPr>
          </a:p>
        </p:txBody>
      </p:sp>
      <p:sp>
        <p:nvSpPr>
          <p:cNvPr id="33804" name="Rectangle 12" descr="Stationery"/>
          <p:cNvSpPr>
            <a:spLocks noChangeArrowheads="1"/>
          </p:cNvSpPr>
          <p:nvPr/>
        </p:nvSpPr>
        <p:spPr bwMode="auto">
          <a:xfrm>
            <a:off x="2547939" y="4160838"/>
            <a:ext cx="1354137" cy="804862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sz="2400">
                <a:latin typeface="SimHei" pitchFamily="49" charset="-122"/>
                <a:ea typeface="SimHei" pitchFamily="49" charset="-122"/>
              </a:rPr>
              <a:t>第</a:t>
            </a:r>
            <a:r>
              <a:rPr lang="en-US" altLang="zh-TW" sz="2400">
                <a:latin typeface="SimHei" pitchFamily="49" charset="-122"/>
                <a:ea typeface="SimHei" pitchFamily="49" charset="-122"/>
              </a:rPr>
              <a:t>3</a:t>
            </a:r>
            <a:r>
              <a:rPr lang="zh-TW" altLang="en-US" sz="2400">
                <a:latin typeface="SimHei" pitchFamily="49" charset="-122"/>
                <a:ea typeface="SimHei" pitchFamily="49" charset="-122"/>
              </a:rPr>
              <a:t>章</a:t>
            </a:r>
          </a:p>
        </p:txBody>
      </p:sp>
      <p:sp>
        <p:nvSpPr>
          <p:cNvPr id="33805" name="Rectangle 13" descr="Parchment"/>
          <p:cNvSpPr>
            <a:spLocks noChangeArrowheads="1"/>
          </p:cNvSpPr>
          <p:nvPr/>
        </p:nvSpPr>
        <p:spPr bwMode="auto">
          <a:xfrm>
            <a:off x="3938589" y="4160838"/>
            <a:ext cx="1354137" cy="80486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sz="2400">
                <a:latin typeface="SimHei" pitchFamily="49" charset="-122"/>
                <a:ea typeface="SimHei" pitchFamily="49" charset="-122"/>
              </a:rPr>
              <a:t>順命</a:t>
            </a:r>
          </a:p>
        </p:txBody>
      </p:sp>
      <p:sp>
        <p:nvSpPr>
          <p:cNvPr id="33806" name="Rectangle 14" descr="Newsprint"/>
          <p:cNvSpPr>
            <a:spLocks noChangeArrowheads="1"/>
          </p:cNvSpPr>
          <p:nvPr/>
        </p:nvSpPr>
        <p:spPr bwMode="auto">
          <a:xfrm>
            <a:off x="5327651" y="4160838"/>
            <a:ext cx="4316413" cy="804862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sz="2400">
                <a:latin typeface="SimHei" pitchFamily="49" charset="-122"/>
                <a:ea typeface="SimHei" pitchFamily="49" charset="-122"/>
              </a:rPr>
              <a:t>尼尼微人對約拿的反應</a:t>
            </a:r>
          </a:p>
        </p:txBody>
      </p:sp>
      <p:sp>
        <p:nvSpPr>
          <p:cNvPr id="33807" name="Rectangle 15" descr="Stationery"/>
          <p:cNvSpPr>
            <a:spLocks noChangeArrowheads="1"/>
          </p:cNvSpPr>
          <p:nvPr/>
        </p:nvSpPr>
        <p:spPr bwMode="auto">
          <a:xfrm>
            <a:off x="2547939" y="5002213"/>
            <a:ext cx="1354137" cy="804862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sz="2400">
                <a:latin typeface="SimHei" pitchFamily="49" charset="-122"/>
                <a:ea typeface="SimHei" pitchFamily="49" charset="-122"/>
              </a:rPr>
              <a:t>第</a:t>
            </a:r>
            <a:r>
              <a:rPr lang="en-US" altLang="zh-TW" sz="2400">
                <a:latin typeface="SimHei" pitchFamily="49" charset="-122"/>
                <a:ea typeface="SimHei" pitchFamily="49" charset="-122"/>
              </a:rPr>
              <a:t>4</a:t>
            </a:r>
            <a:r>
              <a:rPr lang="zh-TW" altLang="en-US" sz="2400">
                <a:latin typeface="SimHei" pitchFamily="49" charset="-122"/>
                <a:ea typeface="SimHei" pitchFamily="49" charset="-122"/>
              </a:rPr>
              <a:t>章</a:t>
            </a:r>
          </a:p>
        </p:txBody>
      </p:sp>
      <p:sp>
        <p:nvSpPr>
          <p:cNvPr id="33808" name="Rectangle 16" descr="Parchment"/>
          <p:cNvSpPr>
            <a:spLocks noChangeArrowheads="1"/>
          </p:cNvSpPr>
          <p:nvPr/>
        </p:nvSpPr>
        <p:spPr bwMode="auto">
          <a:xfrm>
            <a:off x="3938589" y="5002213"/>
            <a:ext cx="1354137" cy="80486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sz="2400">
                <a:latin typeface="SimHei" pitchFamily="49" charset="-122"/>
                <a:ea typeface="SimHei" pitchFamily="49" charset="-122"/>
              </a:rPr>
              <a:t>受責</a:t>
            </a:r>
          </a:p>
        </p:txBody>
      </p:sp>
      <p:sp>
        <p:nvSpPr>
          <p:cNvPr id="33809" name="Rectangle 17" descr="Newsprint"/>
          <p:cNvSpPr>
            <a:spLocks noChangeArrowheads="1"/>
          </p:cNvSpPr>
          <p:nvPr/>
        </p:nvSpPr>
        <p:spPr bwMode="auto">
          <a:xfrm>
            <a:off x="5327651" y="5002213"/>
            <a:ext cx="4316413" cy="804862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sz="2400">
                <a:latin typeface="SimHei" pitchFamily="49" charset="-122"/>
                <a:ea typeface="SimHei" pitchFamily="49" charset="-122"/>
              </a:rPr>
              <a:t>約拿對尼尼微人的反應</a:t>
            </a:r>
          </a:p>
        </p:txBody>
      </p:sp>
    </p:spTree>
    <p:extLst>
      <p:ext uri="{BB962C8B-B14F-4D97-AF65-F5344CB8AC3E}">
        <p14:creationId xmlns:p14="http://schemas.microsoft.com/office/powerpoint/2010/main" val="2976020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nimBg="1"/>
      <p:bldP spid="33797" grpId="0" animBg="1"/>
      <p:bldP spid="33798" grpId="0" animBg="1"/>
      <p:bldP spid="33799" grpId="0" animBg="1"/>
      <p:bldP spid="33800" grpId="0" animBg="1"/>
      <p:bldP spid="33801" grpId="0" animBg="1"/>
      <p:bldP spid="33802" grpId="0" animBg="1"/>
      <p:bldP spid="33803" grpId="0" animBg="1"/>
      <p:bldP spid="33804" grpId="0" animBg="1"/>
      <p:bldP spid="33805" grpId="0" animBg="1"/>
      <p:bldP spid="33806" grpId="0" animBg="1"/>
      <p:bldP spid="33807" grpId="0" animBg="1"/>
      <p:bldP spid="33808" grpId="0" animBg="1"/>
      <p:bldP spid="3380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710780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2883" y="1027064"/>
            <a:ext cx="10006232" cy="6241244"/>
          </a:xfrm>
        </p:spPr>
        <p:txBody>
          <a:bodyPr>
            <a:normAutofit/>
          </a:bodyPr>
          <a:lstStyle/>
          <a:p>
            <a:pPr lvl="7"/>
            <a:endParaRPr lang="en-US" altLang="zh-TW" b="1" dirty="0" smtClean="0"/>
          </a:p>
          <a:p>
            <a:pPr>
              <a:lnSpc>
                <a:spcPct val="150000"/>
              </a:lnSpc>
            </a:pP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問題討論</a:t>
            </a:r>
            <a:endParaRPr lang="en-US" altLang="zh-TW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問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題</a:t>
            </a:r>
            <a:r>
              <a:rPr 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：神給約拿什麼使命？約拿為何要逃？</a:t>
            </a:r>
            <a:endParaRPr lang="en-US" sz="3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>
              <a:lnSpc>
                <a:spcPct val="150000"/>
              </a:lnSpc>
            </a:pP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問題</a:t>
            </a:r>
            <a:r>
              <a:rPr 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神為了成就祂的救贖計劃，調度萬有。你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可約     </a:t>
            </a:r>
            <a:endParaRPr lang="en-US" altLang="zh-TW" sz="30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 略看約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拿書一章，有哪些超自然的神蹟？ </a:t>
            </a:r>
            <a:endParaRPr lang="en-US" sz="3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16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70409"/>
            <a:ext cx="12191999" cy="710780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0107" y="320699"/>
            <a:ext cx="10059172" cy="6325584"/>
          </a:xfrm>
        </p:spPr>
        <p:txBody>
          <a:bodyPr>
            <a:normAutofit/>
          </a:bodyPr>
          <a:lstStyle/>
          <a:p>
            <a:pPr lvl="7"/>
            <a:endParaRPr lang="en-US" altLang="zh-TW" b="1" dirty="0" smtClean="0"/>
          </a:p>
          <a:p>
            <a:pPr lvl="0" fontAlgn="base">
              <a:lnSpc>
                <a:spcPct val="150000"/>
              </a:lnSpc>
            </a:pP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問題</a:t>
            </a:r>
            <a:r>
              <a:rPr 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一般而言，人不可能在魚肚子三天仍能存活？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0" indent="0" fontAlgn="base">
              <a:lnSpc>
                <a:spcPct val="150000"/>
              </a:lnSpc>
              <a:buNone/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你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認為呢？在新約中，耶穌引用約拿的故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事是要</a:t>
            </a: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0" indent="0" fontAlgn="base">
              <a:lnSpc>
                <a:spcPct val="150000"/>
              </a:lnSpc>
              <a:buNone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 告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訴百姓什麼？（參馬太福音</a:t>
            </a:r>
            <a:r>
              <a:rPr 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38-41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；路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加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福                            </a:t>
            </a: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0" indent="0" fontAlgn="base">
              <a:lnSpc>
                <a:spcPct val="150000"/>
              </a:lnSpc>
              <a:buNone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音</a:t>
            </a:r>
            <a:r>
              <a:rPr 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29-32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）這又說明了什麼？</a:t>
            </a:r>
            <a:endParaRPr 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>
              <a:lnSpc>
                <a:spcPct val="150000"/>
              </a:lnSpc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問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題</a:t>
            </a:r>
            <a:r>
              <a:rPr 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亞述國作惡多端，又十分殘暴，神為何要差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遣約拿    </a:t>
            </a: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 向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祂們宣講悔改的信息？約拿逃往別處去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，你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認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為</a:t>
            </a: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他逃去他施合理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嗎？亞述願意悔改是否也是神蹟？</a:t>
            </a:r>
            <a:endParaRPr 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44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jonah-and-big-fis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2"/>
          <a:stretch>
            <a:fillRect/>
          </a:stretch>
        </p:blipFill>
        <p:spPr bwMode="auto">
          <a:xfrm>
            <a:off x="1524000" y="1"/>
            <a:ext cx="9144000" cy="68611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3635375" y="5880100"/>
            <a:ext cx="4921250" cy="797526"/>
          </a:xfrm>
          <a:prstGeom prst="rect">
            <a:avLst/>
          </a:prstGeom>
          <a:solidFill>
            <a:srgbClr val="FFFFCC"/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en-US" sz="20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約拿怎樣為尼尼微人成了神蹟，人子也要</a:t>
            </a:r>
            <a:endParaRPr lang="en-US" altLang="zh-TW" sz="2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20000"/>
              </a:lnSpc>
            </a:pPr>
            <a:r>
              <a:rPr lang="en-US" altLang="en-US" sz="20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照樣為這世代的人成了神蹟</a:t>
            </a:r>
            <a:r>
              <a:rPr lang="en-US" altLang="en-US" sz="2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sz="2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en-US" altLang="en-US" sz="2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路11:30</a:t>
            </a:r>
            <a:r>
              <a:rPr lang="en-US" altLang="zh-TW" sz="2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  <a:endParaRPr lang="en-US" altLang="en-US" sz="2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1820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70409"/>
            <a:ext cx="12191999" cy="710780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2822" y="251460"/>
            <a:ext cx="10046677" cy="6103619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TW" altLang="en-US" sz="41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結論：</a:t>
            </a:r>
            <a:endParaRPr lang="en-US" altLang="zh-TW" sz="4100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33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</a:t>
            </a:r>
            <a:r>
              <a:rPr lang="zh-TW" alt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愛世人，他願人人得救，不</a:t>
            </a:r>
            <a:r>
              <a:rPr lang="zh-TW" altLang="en-US" sz="33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願一人</a:t>
            </a:r>
            <a:r>
              <a:rPr lang="zh-TW" alt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沉淪。神要呼召作惡多端、不配拯救的尼尼微人悔改並表明祂是審判的主。所以歸納本書有三個重要的信息</a:t>
            </a:r>
            <a:r>
              <a:rPr lang="zh-TW" altLang="en-US" sz="33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endParaRPr lang="en-US" altLang="zh-TW" sz="3300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33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</a:t>
            </a:r>
            <a:r>
              <a:rPr 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</a:t>
            </a:r>
            <a:r>
              <a:rPr lang="zh-TW" alt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神是全地的神：「難道神只作猶太人的神麼？不也是作外邦人的神麼？是的，也作外邦人的神。」（羅三</a:t>
            </a:r>
            <a:r>
              <a:rPr 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29</a:t>
            </a:r>
            <a:r>
              <a:rPr lang="zh-TW" altLang="en-US" sz="33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 </a:t>
            </a:r>
            <a:endParaRPr lang="en-US" altLang="zh-TW" sz="3300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33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 </a:t>
            </a:r>
            <a:r>
              <a:rPr lang="zh-TW" alt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神愛世人：「祂願意萬人得救，不願有一人沉淪</a:t>
            </a:r>
            <a:r>
              <a:rPr lang="zh-TW" altLang="en-US" sz="33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。」（</a:t>
            </a:r>
            <a:r>
              <a:rPr lang="zh-TW" alt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約壹四</a:t>
            </a:r>
            <a:r>
              <a:rPr 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</a:t>
            </a:r>
            <a:r>
              <a:rPr lang="zh-TW" alt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，提前二</a:t>
            </a:r>
            <a:r>
              <a:rPr 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</a:t>
            </a:r>
            <a:r>
              <a:rPr lang="zh-TW" alt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，彼後三</a:t>
            </a:r>
            <a:r>
              <a:rPr 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</a:t>
            </a:r>
            <a:r>
              <a:rPr lang="zh-TW" altLang="en-US" sz="33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en-US" altLang="zh-TW" sz="3300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33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</a:t>
            </a:r>
            <a:r>
              <a:rPr 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 </a:t>
            </a:r>
            <a:r>
              <a:rPr lang="zh-TW" alt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救恩唯獨出於神：「救恩出於耶和華</a:t>
            </a:r>
            <a:r>
              <a:rPr lang="zh-TW" altLang="en-US" sz="33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。」（拿</a:t>
            </a:r>
            <a:r>
              <a:rPr lang="zh-TW" altLang="en-US" sz="3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二</a:t>
            </a:r>
            <a:r>
              <a:rPr lang="en-US" sz="33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</a:t>
            </a:r>
            <a:r>
              <a:rPr lang="zh-TW" altLang="en-US" sz="33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en-US" sz="33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6235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70409"/>
            <a:ext cx="12191999" cy="710780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474" y="1129416"/>
            <a:ext cx="9877852" cy="4947139"/>
          </a:xfrm>
        </p:spPr>
        <p:txBody>
          <a:bodyPr>
            <a:normAutofit/>
          </a:bodyPr>
          <a:lstStyle/>
          <a:p>
            <a:pPr fontAlgn="base">
              <a:lnSpc>
                <a:spcPct val="150000"/>
              </a:lnSpc>
            </a:pP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藉著超自然的神蹟，神表明祂是掌管宇宙萬有，調度萬物萬事的主，卻對人類有憐憫，差遣約拿宣告尼尼微的審判。除此之外，神也要治死約拿自以為義、不肯順服的肉體，使約拿能體貼神的心意，甘心順服神。這些對神的作為及屬性的認識，絕對影響我們傳福音的態度。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342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6255"/>
            <a:ext cx="12191999" cy="710780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4062" y="403072"/>
            <a:ext cx="10435937" cy="5969145"/>
          </a:xfrm>
        </p:spPr>
        <p:txBody>
          <a:bodyPr>
            <a:normAutofit/>
          </a:bodyPr>
          <a:lstStyle/>
          <a:p>
            <a:pPr lvl="7"/>
            <a:endParaRPr lang="en-US" altLang="zh-TW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生活應用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endParaRPr 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>
              <a:lnSpc>
                <a:spcPct val="150000"/>
              </a:lnSpc>
            </a:pPr>
            <a:r>
              <a:rPr lang="en-US" sz="3600" b="1" dirty="0" smtClean="0"/>
              <a:t>1</a:t>
            </a:r>
            <a:r>
              <a:rPr lang="en-US" sz="3600" b="1" dirty="0"/>
              <a:t>. 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你對很多人、事、物的看法，信主後是否也要被神調整？神可能會藉什麼方式來調整改變我們？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fontAlgn="base">
              <a:lnSpc>
                <a:spcPct val="150000"/>
              </a:lnSpc>
            </a:pP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2. 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神隨自己的旨意行做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萬事，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我們是否因對神有此認識，而更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加。。。。。。？（請大家發表個人想法或感受）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fontAlgn="base">
              <a:lnSpc>
                <a:spcPct val="150000"/>
              </a:lnSpc>
            </a:pP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3. 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約拿的故事對你傳福音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有任何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新的啟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發嗎？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sz="3600" dirty="0"/>
          </a:p>
          <a:p>
            <a:pPr>
              <a:lnSpc>
                <a:spcPct val="150000"/>
              </a:lnSpc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146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312234"/>
            <a:ext cx="12192000" cy="74861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1224" y="-1"/>
            <a:ext cx="6126667" cy="1325563"/>
          </a:xfrm>
        </p:spPr>
        <p:txBody>
          <a:bodyPr>
            <a:normAutofit/>
          </a:bodyPr>
          <a:lstStyle/>
          <a:p>
            <a:r>
              <a:rPr lang="zh-TW" altLang="en-US" sz="4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先知書有以下四個主題</a:t>
            </a:r>
            <a:endParaRPr lang="en-US" sz="4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1224" y="1589471"/>
            <a:ext cx="10759068" cy="5320564"/>
          </a:xfrm>
        </p:spPr>
        <p:txBody>
          <a:bodyPr>
            <a:normAutofit/>
          </a:bodyPr>
          <a:lstStyle/>
          <a:p>
            <a:pPr lvl="0"/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指出人們所犯的罪：</a:t>
            </a:r>
            <a:r>
              <a:rPr lang="zh-TW" altLang="en-US" sz="3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需要勇氣來說出人們所必須聽的</a:t>
            </a:r>
            <a:r>
              <a:rPr lang="zh-TW" altLang="en-US" sz="32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endParaRPr lang="en-US" altLang="zh-TW" sz="3200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lvl="0" indent="0">
              <a:buNone/>
            </a:pPr>
            <a:r>
              <a:rPr lang="zh-TW" altLang="en-US" sz="32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                           </a:t>
            </a:r>
            <a:r>
              <a:rPr lang="zh-TW" altLang="en-US" sz="32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而</a:t>
            </a:r>
            <a:r>
              <a:rPr lang="zh-TW" altLang="en-US" sz="3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不是說人們想聽的。</a:t>
            </a:r>
            <a:endParaRPr lang="en-US" sz="32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0"/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呼籲罪人悔改歸正：</a:t>
            </a:r>
            <a:r>
              <a:rPr lang="zh-TW" altLang="en-US" sz="3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罪人只要順從神的話，悔改</a:t>
            </a:r>
            <a:r>
              <a:rPr lang="zh-TW" altLang="en-US" sz="32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，賜恩典</a:t>
            </a:r>
            <a:endParaRPr lang="en-US" altLang="zh-TW" sz="3200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lvl="0" indent="0">
              <a:buNone/>
            </a:pPr>
            <a:r>
              <a:rPr lang="zh-TW" altLang="en-US" sz="32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                           </a:t>
            </a:r>
            <a:r>
              <a:rPr lang="zh-TW" altLang="en-US" sz="32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憐</a:t>
            </a:r>
            <a:r>
              <a:rPr lang="zh-TW" altLang="en-US" sz="3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憫的神就必赦免他。</a:t>
            </a:r>
            <a:endParaRPr lang="en-US" sz="32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0"/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警告將要來的審判：</a:t>
            </a:r>
            <a:r>
              <a:rPr lang="zh-TW" altLang="en-US" sz="3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統管萬有的神是公義、聖潔的</a:t>
            </a:r>
            <a:r>
              <a:rPr lang="zh-TW" altLang="en-US" sz="32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                     </a:t>
            </a:r>
            <a:endParaRPr lang="en-US" altLang="zh-TW" sz="3200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lvl="0" indent="0">
              <a:buNone/>
            </a:pPr>
            <a:r>
              <a:rPr lang="zh-TW" altLang="en-US" sz="32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                           祂</a:t>
            </a:r>
            <a:r>
              <a:rPr lang="zh-TW" altLang="en-US" sz="3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必要審</a:t>
            </a:r>
            <a:r>
              <a:rPr lang="zh-TW" altLang="en-US" sz="32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判眾人</a:t>
            </a:r>
            <a:r>
              <a:rPr lang="zh-TW" altLang="en-US" sz="3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的罪。</a:t>
            </a:r>
            <a:endParaRPr lang="en-US" sz="32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0"/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預言要來的彌賽亞：</a:t>
            </a:r>
            <a:r>
              <a:rPr lang="zh-TW" altLang="en-US" sz="3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這是自從亞當犯罪墮落後就有的救</a:t>
            </a:r>
            <a:r>
              <a:rPr lang="zh-TW" altLang="en-US" sz="32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贖</a:t>
            </a:r>
            <a:endParaRPr lang="en-US" altLang="zh-TW" sz="3200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lvl="0" indent="0">
              <a:buNone/>
            </a:pPr>
            <a:r>
              <a:rPr lang="zh-TW" altLang="en-US" sz="32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                          </a:t>
            </a:r>
            <a:r>
              <a:rPr lang="zh-TW" altLang="en-US" sz="32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</a:t>
            </a:r>
            <a:r>
              <a:rPr lang="zh-TW" altLang="en-US" sz="32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盼</a:t>
            </a:r>
            <a:r>
              <a:rPr lang="zh-TW" altLang="en-US" sz="3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望。</a:t>
            </a:r>
            <a:endParaRPr lang="en-US" sz="32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5672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312234"/>
            <a:ext cx="12192000" cy="74861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1224" y="-1"/>
            <a:ext cx="6126667" cy="1325563"/>
          </a:xfrm>
        </p:spPr>
        <p:txBody>
          <a:bodyPr>
            <a:normAutofit/>
          </a:bodyPr>
          <a:lstStyle/>
          <a:p>
            <a:r>
              <a:rPr lang="zh-TW" altLang="en-US" sz="4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先知的檢測</a:t>
            </a:r>
            <a:endParaRPr lang="en-US" sz="4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65725"/>
            <a:ext cx="9619445" cy="5320564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蒙召差遣：真先知得蒙上帝選召，被上帝差遣行事（耶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1:7,8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0" fontAlgn="base">
              <a:lnSpc>
                <a:spcPct val="150000"/>
              </a:lnSpc>
            </a:pP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其言行是否符合上帝的訓誨和法度：真先知的言行符合上帝的訓誨和法度（賽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8:20, 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雅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1:17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0">
              <a:lnSpc>
                <a:spcPct val="150000"/>
              </a:lnSpc>
            </a:pP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他奉耶和華所說的話是否成就，有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無應驗？</a:t>
            </a:r>
            <a:endParaRPr lang="en-US" altLang="zh-TW" sz="3200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</a:t>
            </a: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申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18:20-22)</a:t>
            </a:r>
          </a:p>
        </p:txBody>
      </p:sp>
    </p:spTree>
    <p:extLst>
      <p:ext uri="{BB962C8B-B14F-4D97-AF65-F5344CB8AC3E}">
        <p14:creationId xmlns:p14="http://schemas.microsoft.com/office/powerpoint/2010/main" val="2134461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312234"/>
            <a:ext cx="12192000" cy="74861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1224" y="-1"/>
            <a:ext cx="6126667" cy="1325563"/>
          </a:xfrm>
        </p:spPr>
        <p:txBody>
          <a:bodyPr>
            <a:normAutofit/>
          </a:bodyPr>
          <a:lstStyle/>
          <a:p>
            <a:r>
              <a:rPr lang="zh-TW" altLang="en-US" sz="4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先知的檢測</a:t>
            </a:r>
            <a:endParaRPr lang="en-US" sz="4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65725"/>
            <a:ext cx="10224752" cy="5320564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真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假先知結的果子不同（太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7:15-18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0" fontAlgn="base">
              <a:lnSpc>
                <a:spcPct val="150000"/>
              </a:lnSpc>
            </a:pP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分辨是聖靈，還是邪靈引導，言行是否榮耀上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帝</a:t>
            </a:r>
            <a:endParaRPr lang="en-US" altLang="zh-TW" sz="3200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lvl="0" indent="0" fontAlgn="base">
              <a:lnSpc>
                <a:spcPct val="150000"/>
              </a:lnSpc>
              <a:buNone/>
            </a:pP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（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約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16:13-14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0" fontAlgn="base">
              <a:lnSpc>
                <a:spcPct val="150000"/>
              </a:lnSpc>
            </a:pP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是否指明罪過，警戒惡人：真先知指明罪過，警戒惡人（賽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58:1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0">
              <a:lnSpc>
                <a:spcPct val="150000"/>
              </a:lnSpc>
            </a:pP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是否承認耶穌是道成肉身的救主（約壹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4:1-3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39459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876"/>
            <a:ext cx="12192000" cy="74861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1224" y="0"/>
            <a:ext cx="5294971" cy="959006"/>
          </a:xfrm>
        </p:spPr>
        <p:txBody>
          <a:bodyPr>
            <a:normAutofit/>
          </a:bodyPr>
          <a:lstStyle/>
          <a:p>
            <a:r>
              <a:rPr lang="zh-TW" altLang="en-US" sz="40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先</a:t>
            </a:r>
            <a:r>
              <a:rPr lang="zh-TW" altLang="en-US" sz="40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知書</a:t>
            </a:r>
            <a:endParaRPr lang="en-US" sz="4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951" y="1187139"/>
            <a:ext cx="11006097" cy="595102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聖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經有十七卷先知書，分作大先知書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Major Prophets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和小先知書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Minor Prophets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先知宣告神的話，不僅預言將來的事，也提出神的警告、安慰與盼望。熟知各先知所處的時代，瞭解他們的歷史與文化背景，對讀先知書的讀者非常重要。十二卷小先知書因其篇幅較大先知書為短，所以稱小先知書，但其重要性與大先知書一樣重要，有一樣的屬靈份量。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3906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34176"/>
            <a:ext cx="12192000" cy="748617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2630" y="379457"/>
            <a:ext cx="10516700" cy="595102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zh-TW" altLang="en-US" sz="35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十</a:t>
            </a:r>
            <a:r>
              <a:rPr lang="zh-TW" altLang="en-US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二卷小先知書涵蓋的年代約有</a:t>
            </a:r>
            <a:r>
              <a:rPr lang="en-US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400</a:t>
            </a:r>
            <a:r>
              <a:rPr lang="zh-TW" altLang="en-US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年，其中北國有三位</a:t>
            </a:r>
            <a:r>
              <a:rPr lang="en-US" altLang="zh-TW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〔</a:t>
            </a:r>
            <a:r>
              <a:rPr lang="zh-TW" altLang="en-US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約拿、阿摩司、何西阿</a:t>
            </a:r>
            <a:r>
              <a:rPr lang="en-US" altLang="zh-TW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〕</a:t>
            </a:r>
            <a:r>
              <a:rPr lang="zh-TW" altLang="en-US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，南國六位</a:t>
            </a:r>
            <a:r>
              <a:rPr lang="en-US" altLang="zh-TW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〔</a:t>
            </a:r>
            <a:r>
              <a:rPr lang="zh-TW" altLang="en-US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俄巴底亞、約珥、彌迦、那鴻、西番雅、哈巴谷</a:t>
            </a:r>
            <a:r>
              <a:rPr lang="en-US" altLang="zh-TW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〕</a:t>
            </a:r>
            <a:r>
              <a:rPr lang="zh-TW" altLang="en-US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，最後的三位則在被擄之後</a:t>
            </a:r>
            <a:r>
              <a:rPr lang="en-US" altLang="zh-TW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〔</a:t>
            </a:r>
            <a:r>
              <a:rPr lang="zh-TW" altLang="en-US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哈該、撒迦利亞、瑪拉基</a:t>
            </a:r>
            <a:r>
              <a:rPr lang="en-US" altLang="zh-TW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〕</a:t>
            </a:r>
            <a:r>
              <a:rPr lang="zh-TW" altLang="en-US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。在</a:t>
            </a:r>
            <a:r>
              <a:rPr lang="en-US" altLang="zh-TW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《</a:t>
            </a:r>
            <a:r>
              <a:rPr lang="zh-TW" altLang="en-US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十二先知書</a:t>
            </a:r>
            <a:r>
              <a:rPr lang="en-US" altLang="zh-TW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》</a:t>
            </a:r>
            <a:r>
              <a:rPr lang="zh-TW" altLang="en-US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中，約珥、約拿、阿摩司、何西阿和彌迦生活在北國即將滅亡之前，那鴻、哈巴谷、西番雅和俄巴底亞生活在南國即將滅亡之前；哈該、撒迦利亞和瑪拉基生活在猶大被擄回歸以後。神在這三個多事之秋，密集地差派先知發表信息，啟示祂永遠的救贖計劃。</a:t>
            </a:r>
            <a:endParaRPr lang="en-US" sz="35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8736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981200" y="838200"/>
            <a:ext cx="7772400" cy="1397000"/>
            <a:chOff x="288" y="968"/>
            <a:chExt cx="4896" cy="880"/>
          </a:xfrm>
        </p:grpSpPr>
        <p:pic>
          <p:nvPicPr>
            <p:cNvPr id="10243" name="Picture 3" descr="kings1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968"/>
              <a:ext cx="4896" cy="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44" name="Text Box 4"/>
            <p:cNvSpPr txBox="1">
              <a:spLocks noChangeArrowheads="1"/>
            </p:cNvSpPr>
            <p:nvPr/>
          </p:nvSpPr>
          <p:spPr bwMode="auto">
            <a:xfrm>
              <a:off x="384" y="1505"/>
              <a:ext cx="340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耶羅波安</a:t>
              </a:r>
            </a:p>
          </p:txBody>
        </p:sp>
        <p:sp>
          <p:nvSpPr>
            <p:cNvPr id="10245" name="Text Box 5"/>
            <p:cNvSpPr txBox="1">
              <a:spLocks noChangeArrowheads="1"/>
            </p:cNvSpPr>
            <p:nvPr/>
          </p:nvSpPr>
          <p:spPr bwMode="auto">
            <a:xfrm>
              <a:off x="747" y="1505"/>
              <a:ext cx="228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巴沙</a:t>
              </a:r>
            </a:p>
          </p:txBody>
        </p:sp>
        <p:sp>
          <p:nvSpPr>
            <p:cNvPr id="10246" name="Text Box 6"/>
            <p:cNvSpPr txBox="1">
              <a:spLocks noChangeArrowheads="1"/>
            </p:cNvSpPr>
            <p:nvPr/>
          </p:nvSpPr>
          <p:spPr bwMode="auto">
            <a:xfrm>
              <a:off x="1211" y="1505"/>
              <a:ext cx="228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亞哈</a:t>
              </a:r>
            </a:p>
          </p:txBody>
        </p:sp>
        <p:sp>
          <p:nvSpPr>
            <p:cNvPr id="10247" name="Text Box 7"/>
            <p:cNvSpPr txBox="1">
              <a:spLocks noChangeArrowheads="1"/>
            </p:cNvSpPr>
            <p:nvPr/>
          </p:nvSpPr>
          <p:spPr bwMode="auto">
            <a:xfrm>
              <a:off x="1704" y="1505"/>
              <a:ext cx="228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耶戶</a:t>
              </a:r>
            </a:p>
          </p:txBody>
        </p:sp>
        <p:sp>
          <p:nvSpPr>
            <p:cNvPr id="10248" name="Text Box 8"/>
            <p:cNvSpPr txBox="1">
              <a:spLocks noChangeArrowheads="1"/>
            </p:cNvSpPr>
            <p:nvPr/>
          </p:nvSpPr>
          <p:spPr bwMode="auto">
            <a:xfrm>
              <a:off x="2410" y="1505"/>
              <a:ext cx="452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耶羅波安二世</a:t>
              </a:r>
            </a:p>
          </p:txBody>
        </p:sp>
      </p:grpSp>
      <p:grpSp>
        <p:nvGrpSpPr>
          <p:cNvPr id="10249" name="Group 9"/>
          <p:cNvGrpSpPr>
            <a:grpSpLocks/>
          </p:cNvGrpSpPr>
          <p:nvPr/>
        </p:nvGrpSpPr>
        <p:grpSpPr bwMode="auto">
          <a:xfrm>
            <a:off x="1981200" y="1968500"/>
            <a:ext cx="7772400" cy="1016000"/>
            <a:chOff x="288" y="1680"/>
            <a:chExt cx="4896" cy="640"/>
          </a:xfrm>
        </p:grpSpPr>
        <p:pic>
          <p:nvPicPr>
            <p:cNvPr id="10250" name="Picture 10" descr="kings1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1680"/>
              <a:ext cx="4896" cy="6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51" name="Text Box 11"/>
            <p:cNvSpPr txBox="1">
              <a:spLocks noChangeArrowheads="1"/>
            </p:cNvSpPr>
            <p:nvPr/>
          </p:nvSpPr>
          <p:spPr bwMode="auto">
            <a:xfrm>
              <a:off x="800" y="1894"/>
              <a:ext cx="228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亞撒</a:t>
              </a:r>
            </a:p>
          </p:txBody>
        </p:sp>
        <p:sp>
          <p:nvSpPr>
            <p:cNvPr id="10252" name="Text Box 12"/>
            <p:cNvSpPr txBox="1">
              <a:spLocks noChangeArrowheads="1"/>
            </p:cNvSpPr>
            <p:nvPr/>
          </p:nvSpPr>
          <p:spPr bwMode="auto">
            <a:xfrm>
              <a:off x="396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羅波安</a:t>
              </a:r>
            </a:p>
          </p:txBody>
        </p:sp>
        <p:sp>
          <p:nvSpPr>
            <p:cNvPr id="10253" name="Text Box 13"/>
            <p:cNvSpPr txBox="1">
              <a:spLocks noChangeArrowheads="1"/>
            </p:cNvSpPr>
            <p:nvPr/>
          </p:nvSpPr>
          <p:spPr bwMode="auto">
            <a:xfrm>
              <a:off x="1219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約沙法</a:t>
              </a:r>
            </a:p>
          </p:txBody>
        </p:sp>
        <p:sp>
          <p:nvSpPr>
            <p:cNvPr id="10254" name="Text Box 14"/>
            <p:cNvSpPr txBox="1">
              <a:spLocks noChangeArrowheads="1"/>
            </p:cNvSpPr>
            <p:nvPr/>
          </p:nvSpPr>
          <p:spPr bwMode="auto">
            <a:xfrm>
              <a:off x="1847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約阿施</a:t>
              </a:r>
            </a:p>
          </p:txBody>
        </p:sp>
        <p:sp>
          <p:nvSpPr>
            <p:cNvPr id="10255" name="Text Box 15"/>
            <p:cNvSpPr txBox="1">
              <a:spLocks noChangeArrowheads="1"/>
            </p:cNvSpPr>
            <p:nvPr/>
          </p:nvSpPr>
          <p:spPr bwMode="auto">
            <a:xfrm>
              <a:off x="2624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烏西雅</a:t>
              </a:r>
            </a:p>
          </p:txBody>
        </p:sp>
        <p:sp>
          <p:nvSpPr>
            <p:cNvPr id="10256" name="Text Box 16"/>
            <p:cNvSpPr txBox="1">
              <a:spLocks noChangeArrowheads="1"/>
            </p:cNvSpPr>
            <p:nvPr/>
          </p:nvSpPr>
          <p:spPr bwMode="auto">
            <a:xfrm>
              <a:off x="3362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希西家</a:t>
              </a:r>
            </a:p>
          </p:txBody>
        </p:sp>
        <p:sp>
          <p:nvSpPr>
            <p:cNvPr id="10257" name="Text Box 17"/>
            <p:cNvSpPr txBox="1">
              <a:spLocks noChangeArrowheads="1"/>
            </p:cNvSpPr>
            <p:nvPr/>
          </p:nvSpPr>
          <p:spPr bwMode="auto">
            <a:xfrm>
              <a:off x="3885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瑪拿西</a:t>
              </a:r>
            </a:p>
          </p:txBody>
        </p:sp>
        <p:sp>
          <p:nvSpPr>
            <p:cNvPr id="10258" name="Text Box 18"/>
            <p:cNvSpPr txBox="1">
              <a:spLocks noChangeArrowheads="1"/>
            </p:cNvSpPr>
            <p:nvPr/>
          </p:nvSpPr>
          <p:spPr bwMode="auto">
            <a:xfrm>
              <a:off x="4439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約西亞</a:t>
              </a:r>
            </a:p>
          </p:txBody>
        </p:sp>
      </p:grpSp>
      <p:sp>
        <p:nvSpPr>
          <p:cNvPr id="10259" name="Line 19"/>
          <p:cNvSpPr>
            <a:spLocks noChangeShapeType="1"/>
          </p:cNvSpPr>
          <p:nvPr/>
        </p:nvSpPr>
        <p:spPr bwMode="auto">
          <a:xfrm flipV="1">
            <a:off x="9642475" y="1298576"/>
            <a:ext cx="0" cy="4138613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1524000" y="2312988"/>
            <a:ext cx="641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>
                <a:solidFill>
                  <a:srgbClr val="CC0000"/>
                </a:solidFill>
                <a:ea typeface="SimHei" pitchFamily="49" charset="-122"/>
              </a:rPr>
              <a:t>南國</a:t>
            </a: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9798050" y="2203451"/>
            <a:ext cx="869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>
                <a:ea typeface="SimHei" pitchFamily="49" charset="-122"/>
              </a:rPr>
              <a:t>巴比倫</a:t>
            </a:r>
          </a:p>
        </p:txBody>
      </p:sp>
      <p:sp>
        <p:nvSpPr>
          <p:cNvPr id="10266" name="AutoShape 26"/>
          <p:cNvSpPr>
            <a:spLocks noChangeArrowheads="1"/>
          </p:cNvSpPr>
          <p:nvPr/>
        </p:nvSpPr>
        <p:spPr bwMode="auto">
          <a:xfrm>
            <a:off x="9709150" y="2298700"/>
            <a:ext cx="152400" cy="2286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5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67" name="Line 27"/>
          <p:cNvSpPr>
            <a:spLocks noChangeShapeType="1"/>
          </p:cNvSpPr>
          <p:nvPr/>
        </p:nvSpPr>
        <p:spPr bwMode="auto">
          <a:xfrm flipH="1" flipV="1">
            <a:off x="2398714" y="2524125"/>
            <a:ext cx="15875" cy="1968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8" name="Line 28"/>
          <p:cNvSpPr>
            <a:spLocks noChangeShapeType="1"/>
          </p:cNvSpPr>
          <p:nvPr/>
        </p:nvSpPr>
        <p:spPr bwMode="auto">
          <a:xfrm flipH="1" flipV="1">
            <a:off x="3181350" y="2524125"/>
            <a:ext cx="26988" cy="1968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9" name="Line 29"/>
          <p:cNvSpPr>
            <a:spLocks noChangeShapeType="1"/>
          </p:cNvSpPr>
          <p:nvPr/>
        </p:nvSpPr>
        <p:spPr bwMode="auto">
          <a:xfrm flipH="1" flipV="1">
            <a:off x="4184651" y="2524126"/>
            <a:ext cx="23813" cy="1873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2144713" y="2654300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1400">
                <a:solidFill>
                  <a:schemeClr val="bg2"/>
                </a:solidFill>
                <a:ea typeface="SimHei" pitchFamily="49" charset="-122"/>
              </a:rPr>
              <a:t>壞王</a:t>
            </a:r>
          </a:p>
        </p:txBody>
      </p:sp>
      <p:sp>
        <p:nvSpPr>
          <p:cNvPr id="10271" name="Text Box 31"/>
          <p:cNvSpPr txBox="1">
            <a:spLocks noChangeArrowheads="1"/>
          </p:cNvSpPr>
          <p:nvPr/>
        </p:nvSpPr>
        <p:spPr bwMode="auto">
          <a:xfrm>
            <a:off x="2925763" y="2644775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1400">
                <a:solidFill>
                  <a:schemeClr val="bg2"/>
                </a:solidFill>
                <a:ea typeface="SimHei" pitchFamily="49" charset="-122"/>
              </a:rPr>
              <a:t>好王</a:t>
            </a:r>
          </a:p>
        </p:txBody>
      </p:sp>
      <p:sp>
        <p:nvSpPr>
          <p:cNvPr id="10272" name="Text Box 32"/>
          <p:cNvSpPr txBox="1">
            <a:spLocks noChangeArrowheads="1"/>
          </p:cNvSpPr>
          <p:nvPr/>
        </p:nvSpPr>
        <p:spPr bwMode="auto">
          <a:xfrm>
            <a:off x="3871913" y="2697164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1000">
                <a:ea typeface="SimHei" pitchFamily="49" charset="-122"/>
              </a:rPr>
              <a:t>亞他利雅</a:t>
            </a:r>
          </a:p>
        </p:txBody>
      </p:sp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1524000" y="1460501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>
                <a:solidFill>
                  <a:srgbClr val="CC0000"/>
                </a:solidFill>
                <a:ea typeface="SimHei" pitchFamily="49" charset="-122"/>
              </a:rPr>
              <a:t>北國</a:t>
            </a:r>
          </a:p>
        </p:txBody>
      </p:sp>
      <p:sp>
        <p:nvSpPr>
          <p:cNvPr id="10274" name="Text Box 34"/>
          <p:cNvSpPr txBox="1">
            <a:spLocks noChangeArrowheads="1"/>
          </p:cNvSpPr>
          <p:nvPr/>
        </p:nvSpPr>
        <p:spPr bwMode="auto">
          <a:xfrm>
            <a:off x="6867525" y="1584326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>
                <a:ea typeface="SimHei" pitchFamily="49" charset="-122"/>
              </a:rPr>
              <a:t>亞述</a:t>
            </a:r>
          </a:p>
        </p:txBody>
      </p:sp>
      <p:sp>
        <p:nvSpPr>
          <p:cNvPr id="10275" name="AutoShape 35"/>
          <p:cNvSpPr>
            <a:spLocks noChangeArrowheads="1"/>
          </p:cNvSpPr>
          <p:nvPr/>
        </p:nvSpPr>
        <p:spPr bwMode="auto">
          <a:xfrm>
            <a:off x="6770688" y="1670050"/>
            <a:ext cx="152400" cy="2286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5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76" name="Group 36"/>
          <p:cNvGrpSpPr>
            <a:grpSpLocks/>
          </p:cNvGrpSpPr>
          <p:nvPr/>
        </p:nvGrpSpPr>
        <p:grpSpPr bwMode="auto">
          <a:xfrm>
            <a:off x="1878012" y="879476"/>
            <a:ext cx="7708900" cy="314325"/>
            <a:chOff x="223" y="1847"/>
            <a:chExt cx="4856" cy="198"/>
          </a:xfrm>
        </p:grpSpPr>
        <p:sp>
          <p:nvSpPr>
            <p:cNvPr id="10277" name="Text Box 37"/>
            <p:cNvSpPr txBox="1">
              <a:spLocks noChangeArrowheads="1"/>
            </p:cNvSpPr>
            <p:nvPr/>
          </p:nvSpPr>
          <p:spPr bwMode="auto">
            <a:xfrm>
              <a:off x="703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ea typeface="新細明體" panose="02020500000000000000" pitchFamily="18" charset="-120"/>
                </a:rPr>
                <a:t>900</a:t>
              </a:r>
            </a:p>
          </p:txBody>
        </p:sp>
        <p:sp>
          <p:nvSpPr>
            <p:cNvPr id="10278" name="Text Box 38"/>
            <p:cNvSpPr txBox="1">
              <a:spLocks noChangeArrowheads="1"/>
            </p:cNvSpPr>
            <p:nvPr/>
          </p:nvSpPr>
          <p:spPr bwMode="auto">
            <a:xfrm>
              <a:off x="1381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solidFill>
                    <a:schemeClr val="bg2"/>
                  </a:solidFill>
                  <a:ea typeface="新細明體" panose="02020500000000000000" pitchFamily="18" charset="-120"/>
                </a:rPr>
                <a:t>850</a:t>
              </a:r>
            </a:p>
          </p:txBody>
        </p:sp>
        <p:sp>
          <p:nvSpPr>
            <p:cNvPr id="10279" name="Text Box 39"/>
            <p:cNvSpPr txBox="1">
              <a:spLocks noChangeArrowheads="1"/>
            </p:cNvSpPr>
            <p:nvPr/>
          </p:nvSpPr>
          <p:spPr bwMode="auto">
            <a:xfrm>
              <a:off x="2049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ea typeface="新細明體" panose="02020500000000000000" pitchFamily="18" charset="-120"/>
                </a:rPr>
                <a:t>800</a:t>
              </a:r>
            </a:p>
          </p:txBody>
        </p:sp>
        <p:sp>
          <p:nvSpPr>
            <p:cNvPr id="10280" name="Text Box 40"/>
            <p:cNvSpPr txBox="1">
              <a:spLocks noChangeArrowheads="1"/>
            </p:cNvSpPr>
            <p:nvPr/>
          </p:nvSpPr>
          <p:spPr bwMode="auto">
            <a:xfrm>
              <a:off x="2751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solidFill>
                    <a:schemeClr val="bg2"/>
                  </a:solidFill>
                  <a:ea typeface="新細明體" panose="02020500000000000000" pitchFamily="18" charset="-120"/>
                </a:rPr>
                <a:t>750</a:t>
              </a:r>
            </a:p>
          </p:txBody>
        </p:sp>
        <p:sp>
          <p:nvSpPr>
            <p:cNvPr id="10281" name="Text Box 41"/>
            <p:cNvSpPr txBox="1">
              <a:spLocks noChangeArrowheads="1"/>
            </p:cNvSpPr>
            <p:nvPr/>
          </p:nvSpPr>
          <p:spPr bwMode="auto">
            <a:xfrm>
              <a:off x="3428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ea typeface="新細明體" panose="02020500000000000000" pitchFamily="18" charset="-120"/>
                </a:rPr>
                <a:t>700</a:t>
              </a:r>
            </a:p>
          </p:txBody>
        </p:sp>
        <p:sp>
          <p:nvSpPr>
            <p:cNvPr id="10282" name="Text Box 42"/>
            <p:cNvSpPr txBox="1">
              <a:spLocks noChangeArrowheads="1"/>
            </p:cNvSpPr>
            <p:nvPr/>
          </p:nvSpPr>
          <p:spPr bwMode="auto">
            <a:xfrm>
              <a:off x="4105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solidFill>
                    <a:schemeClr val="bg2"/>
                  </a:solidFill>
                  <a:ea typeface="新細明體" panose="02020500000000000000" pitchFamily="18" charset="-120"/>
                </a:rPr>
                <a:t>650</a:t>
              </a:r>
            </a:p>
          </p:txBody>
        </p:sp>
        <p:sp>
          <p:nvSpPr>
            <p:cNvPr id="10283" name="Text Box 43"/>
            <p:cNvSpPr txBox="1">
              <a:spLocks noChangeArrowheads="1"/>
            </p:cNvSpPr>
            <p:nvPr/>
          </p:nvSpPr>
          <p:spPr bwMode="auto">
            <a:xfrm>
              <a:off x="4790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ea typeface="新細明體" panose="02020500000000000000" pitchFamily="18" charset="-120"/>
                </a:rPr>
                <a:t>600</a:t>
              </a:r>
            </a:p>
          </p:txBody>
        </p:sp>
        <p:sp>
          <p:nvSpPr>
            <p:cNvPr id="10284" name="Text Box 44"/>
            <p:cNvSpPr txBox="1">
              <a:spLocks noChangeArrowheads="1"/>
            </p:cNvSpPr>
            <p:nvPr/>
          </p:nvSpPr>
          <p:spPr bwMode="auto">
            <a:xfrm>
              <a:off x="223" y="1847"/>
              <a:ext cx="23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ea typeface="新細明體" panose="02020500000000000000" pitchFamily="18" charset="-120"/>
                </a:rPr>
                <a:t>BC</a:t>
              </a:r>
            </a:p>
          </p:txBody>
        </p:sp>
      </p:grpSp>
      <p:sp>
        <p:nvSpPr>
          <p:cNvPr id="10285" name="Rectangle 45"/>
          <p:cNvSpPr>
            <a:spLocks noChangeArrowheads="1"/>
          </p:cNvSpPr>
          <p:nvPr/>
        </p:nvSpPr>
        <p:spPr bwMode="auto">
          <a:xfrm>
            <a:off x="4098926" y="1382714"/>
            <a:ext cx="950913" cy="173037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sz="800">
                <a:ea typeface="SimHei" pitchFamily="49" charset="-122"/>
              </a:rPr>
              <a:t>哈薛</a:t>
            </a:r>
          </a:p>
        </p:txBody>
      </p:sp>
      <p:sp>
        <p:nvSpPr>
          <p:cNvPr id="10286" name="Text Box 46"/>
          <p:cNvSpPr txBox="1">
            <a:spLocks noChangeArrowheads="1"/>
          </p:cNvSpPr>
          <p:nvPr/>
        </p:nvSpPr>
        <p:spPr bwMode="auto">
          <a:xfrm>
            <a:off x="3511550" y="1295400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400">
                <a:solidFill>
                  <a:srgbClr val="CC0000"/>
                </a:solidFill>
                <a:ea typeface="SimHei" pitchFamily="49" charset="-122"/>
              </a:rPr>
              <a:t>亞蘭</a:t>
            </a:r>
          </a:p>
        </p:txBody>
      </p:sp>
      <p:sp>
        <p:nvSpPr>
          <p:cNvPr id="10287" name="Rectangle 47" descr="blue-marble4"/>
          <p:cNvSpPr>
            <a:spLocks noChangeArrowheads="1"/>
          </p:cNvSpPr>
          <p:nvPr/>
        </p:nvSpPr>
        <p:spPr bwMode="auto">
          <a:xfrm>
            <a:off x="5365750" y="3684588"/>
            <a:ext cx="215900" cy="13176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8" name="Rectangle 48" descr="Green marble"/>
          <p:cNvSpPr>
            <a:spLocks noChangeArrowheads="1"/>
          </p:cNvSpPr>
          <p:nvPr/>
        </p:nvSpPr>
        <p:spPr bwMode="auto">
          <a:xfrm>
            <a:off x="8763000" y="4270376"/>
            <a:ext cx="882650" cy="131763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9" name="Rectangle 49" descr="Green marble"/>
          <p:cNvSpPr>
            <a:spLocks noChangeArrowheads="1"/>
          </p:cNvSpPr>
          <p:nvPr/>
        </p:nvSpPr>
        <p:spPr bwMode="auto">
          <a:xfrm>
            <a:off x="9474201" y="4554538"/>
            <a:ext cx="473075" cy="131762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0" name="Rectangle 50" descr="Green marble"/>
          <p:cNvSpPr>
            <a:spLocks noChangeArrowheads="1"/>
          </p:cNvSpPr>
          <p:nvPr/>
        </p:nvSpPr>
        <p:spPr bwMode="auto">
          <a:xfrm>
            <a:off x="9212264" y="4873626"/>
            <a:ext cx="1455737" cy="131763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1" name="Rectangle 51" descr="blue-marble4"/>
          <p:cNvSpPr>
            <a:spLocks noChangeArrowheads="1"/>
          </p:cNvSpPr>
          <p:nvPr/>
        </p:nvSpPr>
        <p:spPr bwMode="auto">
          <a:xfrm>
            <a:off x="9591676" y="3887788"/>
            <a:ext cx="42863" cy="13176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2" name="Rectangle 52" descr="blue-marble4"/>
          <p:cNvSpPr>
            <a:spLocks noChangeArrowheads="1"/>
          </p:cNvSpPr>
          <p:nvPr/>
        </p:nvSpPr>
        <p:spPr bwMode="auto">
          <a:xfrm>
            <a:off x="4243388" y="3695701"/>
            <a:ext cx="323850" cy="131763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3" name="Rectangle 53" descr="blue-marble4"/>
          <p:cNvSpPr>
            <a:spLocks noChangeArrowheads="1"/>
          </p:cNvSpPr>
          <p:nvPr/>
        </p:nvSpPr>
        <p:spPr bwMode="auto">
          <a:xfrm>
            <a:off x="8242301" y="3003551"/>
            <a:ext cx="646113" cy="131763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4" name="Rectangle 54" descr="blue-marble4"/>
          <p:cNvSpPr>
            <a:spLocks noChangeArrowheads="1"/>
          </p:cNvSpPr>
          <p:nvPr/>
        </p:nvSpPr>
        <p:spPr bwMode="auto">
          <a:xfrm>
            <a:off x="8458201" y="3303588"/>
            <a:ext cx="646113" cy="13176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5" name="Rectangle 55" descr="blue-marble4"/>
          <p:cNvSpPr>
            <a:spLocks noChangeArrowheads="1"/>
          </p:cNvSpPr>
          <p:nvPr/>
        </p:nvSpPr>
        <p:spPr bwMode="auto">
          <a:xfrm>
            <a:off x="9131301" y="3598863"/>
            <a:ext cx="231775" cy="13176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6" name="Text Box 56"/>
          <p:cNvSpPr txBox="1">
            <a:spLocks noChangeArrowheads="1"/>
          </p:cNvSpPr>
          <p:nvPr/>
        </p:nvSpPr>
        <p:spPr bwMode="auto">
          <a:xfrm>
            <a:off x="3711575" y="3592513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約珥</a:t>
            </a:r>
          </a:p>
        </p:txBody>
      </p:sp>
      <p:sp>
        <p:nvSpPr>
          <p:cNvPr id="10297" name="Text Box 57"/>
          <p:cNvSpPr txBox="1">
            <a:spLocks noChangeArrowheads="1"/>
          </p:cNvSpPr>
          <p:nvPr/>
        </p:nvSpPr>
        <p:spPr bwMode="auto">
          <a:xfrm>
            <a:off x="4819650" y="3575050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約拿</a:t>
            </a:r>
          </a:p>
        </p:txBody>
      </p:sp>
      <p:sp>
        <p:nvSpPr>
          <p:cNvPr id="10298" name="Rectangle 58" descr="blue-marble4"/>
          <p:cNvSpPr>
            <a:spLocks noChangeArrowheads="1"/>
          </p:cNvSpPr>
          <p:nvPr/>
        </p:nvSpPr>
        <p:spPr bwMode="auto">
          <a:xfrm>
            <a:off x="5737226" y="3989388"/>
            <a:ext cx="231775" cy="13176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9" name="Text Box 59"/>
          <p:cNvSpPr txBox="1">
            <a:spLocks noChangeArrowheads="1"/>
          </p:cNvSpPr>
          <p:nvPr/>
        </p:nvSpPr>
        <p:spPr bwMode="auto">
          <a:xfrm>
            <a:off x="4973638" y="3859213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阿摩司</a:t>
            </a:r>
          </a:p>
        </p:txBody>
      </p:sp>
      <p:sp>
        <p:nvSpPr>
          <p:cNvPr id="10300" name="Text Box 60"/>
          <p:cNvSpPr txBox="1">
            <a:spLocks noChangeArrowheads="1"/>
          </p:cNvSpPr>
          <p:nvPr/>
        </p:nvSpPr>
        <p:spPr bwMode="auto">
          <a:xfrm>
            <a:off x="5106988" y="4167188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何西阿</a:t>
            </a:r>
          </a:p>
        </p:txBody>
      </p:sp>
      <p:sp>
        <p:nvSpPr>
          <p:cNvPr id="10301" name="Text Box 61"/>
          <p:cNvSpPr txBox="1">
            <a:spLocks noChangeArrowheads="1"/>
          </p:cNvSpPr>
          <p:nvPr/>
        </p:nvSpPr>
        <p:spPr bwMode="auto">
          <a:xfrm>
            <a:off x="5564188" y="4448175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以賽亞</a:t>
            </a:r>
          </a:p>
        </p:txBody>
      </p:sp>
      <p:sp>
        <p:nvSpPr>
          <p:cNvPr id="10302" name="Text Box 62"/>
          <p:cNvSpPr txBox="1">
            <a:spLocks noChangeArrowheads="1"/>
          </p:cNvSpPr>
          <p:nvPr/>
        </p:nvSpPr>
        <p:spPr bwMode="auto">
          <a:xfrm>
            <a:off x="7688263" y="2889250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那鴻</a:t>
            </a:r>
          </a:p>
        </p:txBody>
      </p:sp>
      <p:sp>
        <p:nvSpPr>
          <p:cNvPr id="10303" name="Text Box 63"/>
          <p:cNvSpPr txBox="1">
            <a:spLocks noChangeArrowheads="1"/>
          </p:cNvSpPr>
          <p:nvPr/>
        </p:nvSpPr>
        <p:spPr bwMode="auto">
          <a:xfrm>
            <a:off x="7735888" y="3184525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西番雅</a:t>
            </a:r>
          </a:p>
        </p:txBody>
      </p:sp>
      <p:sp>
        <p:nvSpPr>
          <p:cNvPr id="10304" name="Text Box 64"/>
          <p:cNvSpPr txBox="1">
            <a:spLocks noChangeArrowheads="1"/>
          </p:cNvSpPr>
          <p:nvPr/>
        </p:nvSpPr>
        <p:spPr bwMode="auto">
          <a:xfrm>
            <a:off x="8377238" y="3478213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哈巴谷</a:t>
            </a:r>
          </a:p>
        </p:txBody>
      </p:sp>
      <p:sp>
        <p:nvSpPr>
          <p:cNvPr id="10305" name="Text Box 65"/>
          <p:cNvSpPr txBox="1">
            <a:spLocks noChangeArrowheads="1"/>
          </p:cNvSpPr>
          <p:nvPr/>
        </p:nvSpPr>
        <p:spPr bwMode="auto">
          <a:xfrm>
            <a:off x="8008938" y="4173538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耶利米</a:t>
            </a:r>
          </a:p>
        </p:txBody>
      </p:sp>
      <p:sp>
        <p:nvSpPr>
          <p:cNvPr id="10306" name="Text Box 66"/>
          <p:cNvSpPr txBox="1">
            <a:spLocks noChangeArrowheads="1"/>
          </p:cNvSpPr>
          <p:nvPr/>
        </p:nvSpPr>
        <p:spPr bwMode="auto">
          <a:xfrm>
            <a:off x="8620125" y="3776663"/>
            <a:ext cx="996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俄巴底亞</a:t>
            </a:r>
          </a:p>
        </p:txBody>
      </p:sp>
      <p:sp>
        <p:nvSpPr>
          <p:cNvPr id="10307" name="Text Box 67"/>
          <p:cNvSpPr txBox="1">
            <a:spLocks noChangeArrowheads="1"/>
          </p:cNvSpPr>
          <p:nvPr/>
        </p:nvSpPr>
        <p:spPr bwMode="auto">
          <a:xfrm>
            <a:off x="8737600" y="4443413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以西結</a:t>
            </a:r>
          </a:p>
        </p:txBody>
      </p:sp>
      <p:sp>
        <p:nvSpPr>
          <p:cNvPr id="10308" name="Text Box 68"/>
          <p:cNvSpPr txBox="1">
            <a:spLocks noChangeArrowheads="1"/>
          </p:cNvSpPr>
          <p:nvPr/>
        </p:nvSpPr>
        <p:spPr bwMode="auto">
          <a:xfrm>
            <a:off x="8469313" y="4752975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但以理</a:t>
            </a:r>
          </a:p>
        </p:txBody>
      </p:sp>
      <p:sp>
        <p:nvSpPr>
          <p:cNvPr id="10309" name="Line 69"/>
          <p:cNvSpPr>
            <a:spLocks noChangeShapeType="1"/>
          </p:cNvSpPr>
          <p:nvPr/>
        </p:nvSpPr>
        <p:spPr bwMode="auto">
          <a:xfrm flipV="1">
            <a:off x="6708775" y="1311276"/>
            <a:ext cx="0" cy="4138613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0" name="Rectangle 70" descr="Brown marble"/>
          <p:cNvSpPr>
            <a:spLocks noChangeArrowheads="1"/>
          </p:cNvSpPr>
          <p:nvPr/>
        </p:nvSpPr>
        <p:spPr bwMode="auto">
          <a:xfrm>
            <a:off x="3478213" y="3109913"/>
            <a:ext cx="450850" cy="131762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11" name="Rectangle 71" descr="Brown marble"/>
          <p:cNvSpPr>
            <a:spLocks noChangeArrowheads="1"/>
          </p:cNvSpPr>
          <p:nvPr/>
        </p:nvSpPr>
        <p:spPr bwMode="auto">
          <a:xfrm>
            <a:off x="3929064" y="3402013"/>
            <a:ext cx="1139825" cy="131762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12" name="Text Box 72"/>
          <p:cNvSpPr txBox="1">
            <a:spLocks noChangeArrowheads="1"/>
          </p:cNvSpPr>
          <p:nvPr/>
        </p:nvSpPr>
        <p:spPr bwMode="auto">
          <a:xfrm>
            <a:off x="2752725" y="2986088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以利亞</a:t>
            </a:r>
          </a:p>
        </p:txBody>
      </p:sp>
      <p:sp>
        <p:nvSpPr>
          <p:cNvPr id="10313" name="Text Box 73"/>
          <p:cNvSpPr txBox="1">
            <a:spLocks noChangeArrowheads="1"/>
          </p:cNvSpPr>
          <p:nvPr/>
        </p:nvSpPr>
        <p:spPr bwMode="auto">
          <a:xfrm>
            <a:off x="3190875" y="3289300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以利沙</a:t>
            </a:r>
          </a:p>
        </p:txBody>
      </p:sp>
      <p:sp>
        <p:nvSpPr>
          <p:cNvPr id="10314" name="Rectangle 74"/>
          <p:cNvSpPr>
            <a:spLocks noChangeArrowheads="1"/>
          </p:cNvSpPr>
          <p:nvPr/>
        </p:nvSpPr>
        <p:spPr bwMode="auto">
          <a:xfrm>
            <a:off x="4779963" y="3621089"/>
            <a:ext cx="950912" cy="28098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15" name="Text Box 75"/>
          <p:cNvSpPr txBox="1">
            <a:spLocks noChangeArrowheads="1"/>
          </p:cNvSpPr>
          <p:nvPr/>
        </p:nvSpPr>
        <p:spPr bwMode="auto">
          <a:xfrm>
            <a:off x="6240463" y="6103939"/>
            <a:ext cx="94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2000">
                <a:solidFill>
                  <a:srgbClr val="FF0000"/>
                </a:solidFill>
                <a:ea typeface="SimHei" pitchFamily="49" charset="-122"/>
              </a:rPr>
              <a:t>北國亡</a:t>
            </a:r>
          </a:p>
        </p:txBody>
      </p:sp>
      <p:sp>
        <p:nvSpPr>
          <p:cNvPr id="10316" name="Text Box 76"/>
          <p:cNvSpPr txBox="1">
            <a:spLocks noChangeArrowheads="1"/>
          </p:cNvSpPr>
          <p:nvPr/>
        </p:nvSpPr>
        <p:spPr bwMode="auto">
          <a:xfrm>
            <a:off x="9167813" y="6099176"/>
            <a:ext cx="94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2000">
                <a:solidFill>
                  <a:srgbClr val="FF0000"/>
                </a:solidFill>
                <a:ea typeface="SimHei" pitchFamily="49" charset="-122"/>
              </a:rPr>
              <a:t>南國亡</a:t>
            </a:r>
          </a:p>
        </p:txBody>
      </p:sp>
      <p:sp>
        <p:nvSpPr>
          <p:cNvPr id="10317" name="Line 77"/>
          <p:cNvSpPr>
            <a:spLocks noChangeShapeType="1"/>
          </p:cNvSpPr>
          <p:nvPr/>
        </p:nvSpPr>
        <p:spPr bwMode="auto">
          <a:xfrm flipV="1">
            <a:off x="9644063" y="5513389"/>
            <a:ext cx="0" cy="5492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8" name="Line 78"/>
          <p:cNvSpPr>
            <a:spLocks noChangeShapeType="1"/>
          </p:cNvSpPr>
          <p:nvPr/>
        </p:nvSpPr>
        <p:spPr bwMode="auto">
          <a:xfrm flipV="1">
            <a:off x="6708775" y="5513389"/>
            <a:ext cx="0" cy="5492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8" name="Rectangle 88" descr="blue-marble4"/>
          <p:cNvSpPr>
            <a:spLocks noChangeArrowheads="1"/>
          </p:cNvSpPr>
          <p:nvPr/>
        </p:nvSpPr>
        <p:spPr bwMode="auto">
          <a:xfrm>
            <a:off x="5845175" y="4283076"/>
            <a:ext cx="1092200" cy="131763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29" name="Rectangle 89" descr="Green marble"/>
          <p:cNvSpPr>
            <a:spLocks noChangeArrowheads="1"/>
          </p:cNvSpPr>
          <p:nvPr/>
        </p:nvSpPr>
        <p:spPr bwMode="auto">
          <a:xfrm>
            <a:off x="6294439" y="4568826"/>
            <a:ext cx="1277937" cy="131763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0" name="Rectangle 90" descr="blue-marble4"/>
          <p:cNvSpPr>
            <a:spLocks noChangeArrowheads="1"/>
          </p:cNvSpPr>
          <p:nvPr/>
        </p:nvSpPr>
        <p:spPr bwMode="auto">
          <a:xfrm>
            <a:off x="6405563" y="4854576"/>
            <a:ext cx="755650" cy="131763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1" name="Text Box 91"/>
          <p:cNvSpPr txBox="1">
            <a:spLocks noChangeArrowheads="1"/>
          </p:cNvSpPr>
          <p:nvPr/>
        </p:nvSpPr>
        <p:spPr bwMode="auto">
          <a:xfrm>
            <a:off x="5861050" y="4738688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彌迦</a:t>
            </a:r>
          </a:p>
        </p:txBody>
      </p:sp>
      <p:sp>
        <p:nvSpPr>
          <p:cNvPr id="2" name="Rectangle 1"/>
          <p:cNvSpPr/>
          <p:nvPr/>
        </p:nvSpPr>
        <p:spPr>
          <a:xfrm>
            <a:off x="534987" y="-1464211"/>
            <a:ext cx="11630025" cy="1579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Aft>
                <a:spcPts val="800"/>
              </a:spcAft>
            </a:pPr>
            <a:r>
              <a:rPr lang="zh-TW" altLang="en-US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PMingLiU" panose="02020500000000000000" pitchFamily="18" charset="-120"/>
              </a:rPr>
              <a:t>先知書歷史背景介紹：</a:t>
            </a:r>
            <a:endParaRPr lang="en-US" altLang="zh-TW" sz="3200" b="1" dirty="0" smtClean="0">
              <a:solidFill>
                <a:srgbClr val="000000"/>
              </a:solidFill>
              <a:latin typeface="Calibri" panose="020F0502020204030204" pitchFamily="34" charset="0"/>
              <a:ea typeface="Microsoft JhengHei" panose="020B0604030504040204" pitchFamily="34" charset="-120"/>
              <a:cs typeface="PMingLiU" panose="02020500000000000000" pitchFamily="18" charset="-120"/>
            </a:endParaRPr>
          </a:p>
          <a:p>
            <a:pPr fontAlgn="base">
              <a:lnSpc>
                <a:spcPct val="150000"/>
              </a:lnSpc>
              <a:spcAft>
                <a:spcPts val="800"/>
              </a:spcAft>
            </a:pPr>
            <a:r>
              <a:rPr lang="zh-TW" altLang="en-US" sz="2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PMingLiU" panose="02020500000000000000" pitchFamily="18" charset="-120"/>
              </a:rPr>
              <a:t>神</a:t>
            </a:r>
            <a:r>
              <a:rPr lang="zh-TW" altLang="en-US" sz="2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PMingLiU" panose="02020500000000000000" pitchFamily="18" charset="-120"/>
              </a:rPr>
              <a:t>在這三個多事之秋，密集地差派先知發表信息，啟示祂永遠的救贖計劃。</a:t>
            </a:r>
            <a:endParaRPr lang="en-US" sz="2800" b="1" dirty="0">
              <a:effectLst/>
              <a:latin typeface="Calibri" panose="020F0502020204030204" pitchFamily="34" charset="0"/>
              <a:ea typeface="PMingLiU" panose="02020500000000000000" pitchFamily="18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306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3815"/>
            <a:ext cx="12192000" cy="74861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4675" y="479503"/>
            <a:ext cx="5294971" cy="959006"/>
          </a:xfrm>
        </p:spPr>
        <p:txBody>
          <a:bodyPr>
            <a:normAutofit/>
          </a:bodyPr>
          <a:lstStyle/>
          <a:p>
            <a:r>
              <a:rPr lang="zh-TW" altLang="en-US" sz="4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問題討論</a:t>
            </a:r>
            <a:endParaRPr lang="en-US" sz="4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888" y="1419922"/>
            <a:ext cx="10485443" cy="595102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TW" sz="3200" dirty="0" smtClean="0"/>
              <a:t>1</a:t>
            </a:r>
            <a:r>
              <a:rPr lang="zh-TW" altLang="en-US" sz="3200" dirty="0" smtClean="0"/>
              <a:t>、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針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對以上所提先知書的四個主題，你覺得這些主題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與</a:t>
            </a:r>
            <a:endParaRPr lang="en-US" altLang="zh-TW" sz="3200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神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的屬性與未來的國度有什麼關連？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、如何查驗真假先知？（根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據講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義，可列舉幾項）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3.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、神為何將先知的恩賜賜給教會？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6087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1017</TotalTime>
  <Words>2794</Words>
  <Application>Microsoft Office PowerPoint</Application>
  <PresentationFormat>Widescreen</PresentationFormat>
  <Paragraphs>207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微軟正黑體</vt:lpstr>
      <vt:lpstr>微軟正黑體</vt:lpstr>
      <vt:lpstr>新細明體</vt:lpstr>
      <vt:lpstr>新細明體</vt:lpstr>
      <vt:lpstr>SimHei</vt:lpstr>
      <vt:lpstr>Arial</vt:lpstr>
      <vt:lpstr>Calibri</vt:lpstr>
      <vt:lpstr>Calibri Light</vt:lpstr>
      <vt:lpstr>Times New Roman</vt:lpstr>
      <vt:lpstr>Office Theme</vt:lpstr>
      <vt:lpstr>《先知書與約拿書》簡介 </vt:lpstr>
      <vt:lpstr>PowerPoint Presentation</vt:lpstr>
      <vt:lpstr>先知書有以下四個主題</vt:lpstr>
      <vt:lpstr>先知的檢測</vt:lpstr>
      <vt:lpstr>先知的檢測</vt:lpstr>
      <vt:lpstr>先知書</vt:lpstr>
      <vt:lpstr>PowerPoint Presentation</vt:lpstr>
      <vt:lpstr>PowerPoint Presentation</vt:lpstr>
      <vt:lpstr>問題討論</vt:lpstr>
      <vt:lpstr>問題討論</vt:lpstr>
      <vt:lpstr>約拿書簡介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Kathy Lin</dc:creator>
  <cp:lastModifiedBy>Kathy Lin</cp:lastModifiedBy>
  <cp:revision>31</cp:revision>
  <dcterms:created xsi:type="dcterms:W3CDTF">2022-06-08T02:18:14Z</dcterms:created>
  <dcterms:modified xsi:type="dcterms:W3CDTF">2022-07-01T21:34:29Z</dcterms:modified>
</cp:coreProperties>
</file>