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0" r:id="rId4"/>
    <p:sldId id="261" r:id="rId5"/>
    <p:sldId id="262" r:id="rId6"/>
    <p:sldId id="265" r:id="rId7"/>
    <p:sldId id="266" r:id="rId8"/>
    <p:sldId id="267" r:id="rId9"/>
    <p:sldId id="272" r:id="rId10"/>
    <p:sldId id="274" r:id="rId11"/>
    <p:sldId id="259" r:id="rId12"/>
    <p:sldId id="268" r:id="rId13"/>
    <p:sldId id="269" r:id="rId14"/>
    <p:sldId id="270" r:id="rId15"/>
    <p:sldId id="271" r:id="rId16"/>
    <p:sldId id="273" r:id="rId17"/>
    <p:sldId id="257" r:id="rId18"/>
    <p:sldId id="27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39" d="100"/>
          <a:sy n="39" d="100"/>
        </p:scale>
        <p:origin x="39" y="7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5582-47ED-4AC4-A35A-1ABF89269FE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5102-D118-4522-B4B3-CAC08CB3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971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5582-47ED-4AC4-A35A-1ABF89269FE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5102-D118-4522-B4B3-CAC08CB3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09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5582-47ED-4AC4-A35A-1ABF89269FE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5102-D118-4522-B4B3-CAC08CB3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63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5582-47ED-4AC4-A35A-1ABF89269FE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5102-D118-4522-B4B3-CAC08CB3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86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5582-47ED-4AC4-A35A-1ABF89269FE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5102-D118-4522-B4B3-CAC08CB3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416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5582-47ED-4AC4-A35A-1ABF89269FE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5102-D118-4522-B4B3-CAC08CB3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922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5582-47ED-4AC4-A35A-1ABF89269FE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5102-D118-4522-B4B3-CAC08CB3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188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5582-47ED-4AC4-A35A-1ABF89269FE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5102-D118-4522-B4B3-CAC08CB3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44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5582-47ED-4AC4-A35A-1ABF89269FE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5102-D118-4522-B4B3-CAC08CB3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36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5582-47ED-4AC4-A35A-1ABF89269FE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5102-D118-4522-B4B3-CAC08CB3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844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5582-47ED-4AC4-A35A-1ABF89269FE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5102-D118-4522-B4B3-CAC08CB3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85582-47ED-4AC4-A35A-1ABF89269FE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15102-D118-4522-B4B3-CAC08CB3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199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1516" y="-76174"/>
            <a:ext cx="12305764" cy="69341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9093" y="935619"/>
            <a:ext cx="7396766" cy="2387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你愛惜什麼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</a:t>
            </a:r>
            <a:r>
              <a:rPr 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/>
            </a:r>
            <a:br>
              <a:rPr 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</a:b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拿書（四）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364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4" name="Picture 4" descr="b9e3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67" y="458788"/>
            <a:ext cx="4187237" cy="594637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7559675" y="230188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400">
                <a:solidFill>
                  <a:schemeClr val="bg1"/>
                </a:solidFill>
                <a:ea typeface="SimHei" pitchFamily="49" charset="-122"/>
              </a:rPr>
              <a:t>蓖麻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4789" y="687388"/>
            <a:ext cx="5737271" cy="43152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423750" y="5350475"/>
            <a:ext cx="1495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600" b="1" dirty="0">
                <a:solidFill>
                  <a:srgbClr val="000000"/>
                </a:solidFill>
                <a:ea typeface="Microsoft JhengHei" panose="020B0604030504040204" pitchFamily="34" charset="-120"/>
                <a:cs typeface="PMingLiU" panose="02020500000000000000" pitchFamily="18" charset="-120"/>
              </a:rPr>
              <a:t>蓖麻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6349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789" y="457200"/>
            <a:ext cx="10515600" cy="496634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問題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一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：當神不降災給尼尼微城人，約拿為何大大不悅，甚至發怒？他向 神的說詞是什麼？這點出了約拿生命的什麼問題？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問題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二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：約拿為何要出城搭棚？這代表什麼？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問題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：神安排蓖麻、蟲子、東風、日頭來教導約拿</a:t>
            </a:r>
            <a:r>
              <a:rPr lang="en-US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什麼功課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？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8817" y="3917092"/>
            <a:ext cx="3424088" cy="254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771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6112" y="-352880"/>
            <a:ext cx="12428112" cy="695974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003" y="785484"/>
            <a:ext cx="10365882" cy="5185290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zh-TW" altLang="en-US" b="1" dirty="0" smtClean="0"/>
              <a:t> 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結論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神用一個問題結束了約拿書，成了一個開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放式的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結尾。因此，當我們責怪神任憑惡人橫行、懷疑神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不彰顯公義、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或者覺得神不再掌控世界的時候，神也在用這個問題反問我們：「我豈能不愛惜呢」；此答案當然神是「愛惜人民牲畜」，但必須按照神的時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間，根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據祂的方式。約拿所要的公義審判，神當然會有，但不是在此時，而是等亞述完成了神所命定的管教任務以後（賽十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5-6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</a:t>
            </a:r>
            <a:endParaRPr lang="en-US" altLang="zh-TW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神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「必罰亞述王自大的心和他高傲眼目的榮耀」（賽十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073559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6112" y="-352880"/>
            <a:ext cx="12428112" cy="695974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003" y="785484"/>
            <a:ext cx="10365882" cy="5185290"/>
          </a:xfrm>
        </p:spPr>
        <p:txBody>
          <a:bodyPr>
            <a:noAutofit/>
          </a:bodyPr>
          <a:lstStyle/>
          <a:p>
            <a:pPr marL="0" indent="0" fontAlgn="base">
              <a:lnSpc>
                <a:spcPct val="150000"/>
              </a:lnSpc>
              <a:buNone/>
            </a:pP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神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當然也有對以色列的愛惜與憐憫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但不是在此時，而是等以色列百姓被神徹底拆毀之後，神「必建立大衛倒塌的帳幕，堵住其中的破口，把那破壞的建立起來，重新修造」（摩九</a:t>
            </a:r>
            <a:r>
              <a:rPr 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）。因此，雖然約拿書顯明神的憐憫同樣臨到外邦人，但重點卻不是向外邦人宣教。因為神領尼尼微悔改，不止是憐憫亞述，也是暫時限制亞述的擴張（王下十四</a:t>
            </a:r>
            <a:r>
              <a:rPr 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25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）；因為亞述的強暴與殘忍，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最終公義的審判還是要臨到亞述，尼尼微城的結局是「空虛荒涼」（鴻二</a:t>
            </a:r>
            <a:r>
              <a:rPr 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</a:t>
            </a:r>
            <a:endParaRPr lang="en-US" sz="27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30736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6112" y="-352880"/>
            <a:ext cx="12428112" cy="695974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003" y="785484"/>
            <a:ext cx="10365882" cy="5185290"/>
          </a:xfrm>
        </p:spPr>
        <p:txBody>
          <a:bodyPr>
            <a:normAutofit/>
          </a:bodyPr>
          <a:lstStyle/>
          <a:p>
            <a:pPr marL="0" indent="0" fontAlgn="base">
              <a:lnSpc>
                <a:spcPct val="150000"/>
              </a:lnSpc>
              <a:buNone/>
            </a:pP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拿書所要啟示的另一點是神要造就合祂心意的人：不但外面有順服的行為，而且裡面有體貼神的心；不但關心做成 神的工作，而且能完全放下個人的喜好、判斷，順服神的計劃和方法，這樣的事奉，才是合神心意的事奉；這樣行出的公義和慈愛，才是神性情的彰顯。我們猜想約拿最後明白了神的心意，無聲地順服了。如此自以為義的約拿，居然被神改變了，所以耶穌說約拿「為尼尼微人成了神蹟」（路十一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30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83999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6112" y="-352880"/>
            <a:ext cx="12428112" cy="695974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003" y="785484"/>
            <a:ext cx="10365882" cy="5185290"/>
          </a:xfrm>
        </p:spPr>
        <p:txBody>
          <a:bodyPr>
            <a:normAutofit/>
          </a:bodyPr>
          <a:lstStyle/>
          <a:p>
            <a:pPr fontAlgn="base">
              <a:lnSpc>
                <a:spcPct val="150000"/>
              </a:lnSpc>
            </a:pPr>
            <a:r>
              <a:rPr lang="zh-TW" altLang="en-US" b="1" dirty="0" smtClean="0"/>
              <a:t> </a:t>
            </a:r>
            <a:r>
              <a:rPr lang="zh-TW" altLang="en-US" sz="2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今</a:t>
            </a:r>
            <a:r>
              <a:rPr lang="zh-TW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天最大的神蹟，一方面是「道」居然成為肉身，為罪人而死，並藉著祂的死而復活拯救世人；另一方面也是「道」居然願意住在信徒裡面，讓人的心可以更新而變化」（羅十二</a:t>
            </a:r>
            <a:r>
              <a:rPr 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TW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），除去肉體的石心，而有連結於聖靈的肉心（結十一</a:t>
            </a:r>
            <a:r>
              <a:rPr 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19</a:t>
            </a:r>
            <a:r>
              <a:rPr lang="zh-TW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神雖然在乎我們實行大使命，讓救恩臨到外邦人；但祂也在乎我們的生命在大使命中被改變，得著全備的救恩。因此，我們除了要明白神在工作中的心意，也不要忽略讓自己「凡事長進，連於元首基督」（弗四</a:t>
            </a:r>
            <a:r>
              <a:rPr 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15</a:t>
            </a:r>
            <a:r>
              <a:rPr lang="zh-TW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），來完成祂</a:t>
            </a:r>
            <a:r>
              <a:rPr lang="zh-TW" altLang="en-US" sz="2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的使命。</a:t>
            </a:r>
            <a:endParaRPr lang="en-US" sz="26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36919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jonahsecondcha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33" y="629497"/>
            <a:ext cx="3984640" cy="528220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5301050" y="914737"/>
            <a:ext cx="6141308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3200" b="1" dirty="0"/>
              <a:t>【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生活應用</a:t>
            </a: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可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否分享神如何在自己生命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  </a:t>
            </a:r>
            <a:endParaRPr lang="en-US" altLang="zh-TW" sz="32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軟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弱中工作。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2. 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讀完整卷約拿書，你有何收穫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？ </a:t>
            </a:r>
            <a:endParaRPr lang="en-US" altLang="zh-TW" sz="32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哪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些部分讓你印象深刻？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7407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078" y="734401"/>
            <a:ext cx="6062787" cy="498677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耶和華說：「這蓖麻不是你栽種的，也不是你培養的；一夜發生，一夜乾死，你尚且愛惜；何況這尼尼微大城，其中不能分辨左手右手的有十二萬多人，並有許多牲畜，我豈能不愛惜呢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？」</a:t>
            </a:r>
            <a:endParaRPr lang="en-US" altLang="zh-TW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sz="32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2996" y="1178885"/>
            <a:ext cx="4287424" cy="4097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621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656" y="425482"/>
            <a:ext cx="6532344" cy="559225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生命是寶貴的，也是神所愛惜的。我們應當以神的心為心，寶貴並愛惜  神所安排在我們周遭的生命。</a:t>
            </a:r>
            <a:endParaRPr lang="en-US" altLang="zh-TW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不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能分辨左手右手的嬰孩，表徵教會中那些不能分辨好歹，只能吃奶不能吃乾糧的嬰孩。我們應當在主裡愛惜他們，耐心教導，使他們的心竅習練得通達，就能分辨好歹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了。  </a:t>
            </a:r>
            <a:r>
              <a:rPr lang="en-US" altLang="zh-TW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來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五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12~14</a:t>
            </a:r>
            <a:r>
              <a:rPr lang="en-US" altLang="zh-TW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endParaRPr lang="en-US" altLang="zh-TW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9780" y="1025611"/>
            <a:ext cx="3977137" cy="3979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184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18" y="367047"/>
            <a:ext cx="10883721" cy="6027313"/>
          </a:xfrm>
        </p:spPr>
        <p:txBody>
          <a:bodyPr>
            <a:normAutofit fontScale="92500" lnSpcReduction="10000"/>
          </a:bodyPr>
          <a:lstStyle/>
          <a:p>
            <a:pPr fontAlgn="base">
              <a:lnSpc>
                <a:spcPct val="150000"/>
              </a:lnSpc>
            </a:pPr>
            <a:r>
              <a:rPr lang="en-US" altLang="zh-TW" dirty="0"/>
              <a:t>【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前言</a:t>
            </a:r>
            <a:r>
              <a:rPr lang="en-US" altLang="zh-TW" b="1" dirty="0"/>
              <a:t>】</a:t>
            </a:r>
            <a:endParaRPr lang="en-US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神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寬容悔改的尼尼微城人，顯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明 神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對人的慈愛超越種族、文化和地域。</a:t>
            </a:r>
            <a:r>
              <a:rPr lang="en-US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約拿眼見神不降罰與尼尼微卻大為惱怒</a:t>
            </a:r>
            <a:r>
              <a:rPr lang="en-US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他抱怨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神竟然赦免尼尼微</a:t>
            </a:r>
            <a:r>
              <a:rPr lang="en-US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US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便與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神展開爭論</a:t>
            </a:r>
            <a:r>
              <a:rPr lang="en-US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US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甚至要求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神取走他的性命</a:t>
            </a:r>
            <a:r>
              <a:rPr lang="en-US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為此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神藉著一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連</a:t>
            </a:r>
            <a:r>
              <a:rPr lang="en-US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串自然界發生的事</a:t>
            </a:r>
            <a:r>
              <a:rPr lang="en-US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US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為使約拿知道祂是調度萬事萬物的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</a:t>
            </a:r>
            <a:r>
              <a:rPr lang="en-US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，從微不足道蓖麻的價值，進而認識到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神拯救人靈魂的心意。約拿愛國、愛神、不怕犧牲，卻不肯放下自己，結果只注重完成工作，卻忽略了神在工作裡的心意；因此，神的工作仍要繼續在約拿身上，</a:t>
            </a:r>
            <a:r>
              <a:rPr 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使約拿改變成合祂心意的人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。這也讓我們明白 </a:t>
            </a:r>
            <a:r>
              <a:rPr lang="en-US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神在每個得救兒女身上的工作，也是如此專注而獨特，</a:t>
            </a:r>
            <a:r>
              <a:rPr lang="en-US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惟願我們有信心及順服的心來跟從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每時每步</a:t>
            </a:r>
            <a:r>
              <a:rPr lang="en-US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的帶領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533833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72732"/>
            <a:ext cx="10515600" cy="540423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閱讀經文</a:t>
            </a: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約拿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書 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1-11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24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TW" sz="24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en-US" altLang="zh-TW" sz="24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這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事約拿大大不悅，且甚發怒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US" altLang="zh-TW" sz="24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TW" altLang="en-US" sz="24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就禱告耶和華說：「耶和華啊，我在本國的時候豈不是這樣說嗎？我知道你是有恩典、有憐憫的　神，不輕易發怒，有豐盛的慈愛，並且後悔不降所說的災，所以我急速逃往他施去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sz="24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TW" altLang="en-US" sz="24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耶和華啊，現在求你取我的命吧！因為我死了比活著還好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。」</a:t>
            </a:r>
            <a:r>
              <a:rPr lang="en-US" altLang="zh-TW" sz="24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</a:t>
            </a:r>
            <a:r>
              <a:rPr lang="zh-TW" altLang="en-US" sz="24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耶和華說：「你這樣發怒合乎理嗎？」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25356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72732"/>
            <a:ext cx="10515600" cy="540423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b="1" i="1" dirty="0" smtClean="0"/>
              <a:t>5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於是約拿出城，坐在城的東邊，在那裡為自己搭了一座棚，坐在棚的蔭下，要看看那城究竟如何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sz="24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耶和華　神安排一棵蓖麻，使其發生高過約拿，影兒遮蓋他的頭，救他脫離苦楚；約拿因這棵蓖麻大大喜樂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sz="20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</a:t>
            </a:r>
            <a:r>
              <a:rPr lang="zh-TW" altLang="en-US" sz="3200" b="1" i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次日黎明，　神卻安排一條蟲子咬這蓖麻，以致枯槁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sz="24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</a:t>
            </a:r>
            <a:r>
              <a:rPr lang="zh-TW" altLang="en-US" sz="3200" b="1" i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日頭出來的時候，　神安排炎熱的東風，日頭曝曬約拿的頭，使他發昏，他就為自己求死，說：「我死了比活著還好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！」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8614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772732"/>
            <a:ext cx="9986494" cy="540423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i="1" dirty="0" smtClean="0"/>
              <a:t> </a:t>
            </a:r>
            <a:r>
              <a:rPr lang="en-US" altLang="zh-TW" sz="3200" b="1" i="1" dirty="0" smtClean="0"/>
              <a:t>9</a:t>
            </a:r>
            <a:r>
              <a:rPr lang="zh-TW" altLang="en-US" sz="3200" b="1" i="1" dirty="0" smtClean="0"/>
              <a:t> </a:t>
            </a:r>
            <a:r>
              <a:rPr lang="zh-TW" altLang="en-US" sz="3200" dirty="0"/>
              <a:t> 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對約拿說：「你因這棵蓖麻發怒合乎理嗎？」他說：「我發怒以至於死，都合乎理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！」</a:t>
            </a:r>
            <a:r>
              <a:rPr lang="en-US" altLang="zh-TW" sz="24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耶和華說：「這蓖麻不是你栽種的，也不是你培養的；一夜發生，一夜乾死，你尚且愛惜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</a:t>
            </a:r>
            <a:r>
              <a:rPr lang="en-US" altLang="zh-TW" sz="24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何況這尼尼微大城，其中不能分辨左手右手的有十二萬多人，並有許多牲畜，我豈能不愛惜呢？」 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4670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0151" y="-66498"/>
            <a:ext cx="12428112" cy="695974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3030" y="820728"/>
            <a:ext cx="10561749" cy="518529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TW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一、約拿因神不降災禍而大大不悅</a:t>
            </a:r>
            <a:r>
              <a:rPr 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(1~4</a:t>
            </a:r>
            <a:r>
              <a:rPr lang="zh-TW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節</a:t>
            </a:r>
            <a:r>
              <a:rPr 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</a:t>
            </a:r>
            <a:r>
              <a:rPr lang="zh-TW" alt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拿知道神「是有恩典、有憐憫的神，不輕易發怒，有豐盛的慈愛」，這正是神在西乃山向摩西自我啟示的性情（出三十四</a:t>
            </a:r>
            <a:r>
              <a:rPr 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6-7</a:t>
            </a:r>
            <a:r>
              <a:rPr lang="zh-TW" alt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；珥二</a:t>
            </a:r>
            <a:r>
              <a:rPr 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13</a:t>
            </a:r>
            <a:r>
              <a:rPr lang="zh-TW" alt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）。神差遣大魚從海中救出約拿，是出於祂的「恩典、憐憫」；神不降災給尼尼微，也是出於祂的「恩典、憐憫」。過去，約拿受惠於神的性情，就在魚腹中感謝神的恩慈與拯救，稱頌「救恩出於耶和華」（二</a:t>
            </a:r>
            <a:r>
              <a:rPr 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</a:t>
            </a:r>
            <a:r>
              <a:rPr lang="zh-TW" alt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）；但現在，他卻把神的性情看作使他發怒的理由，甚至叫嚷「我死了比活著還好</a:t>
            </a:r>
            <a:r>
              <a:rPr lang="zh-TW" alt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」。神的作為不符合約拿的神學、不符合他的感情，所以約拿就「大大不悅，且甚發怒</a:t>
            </a:r>
            <a:r>
              <a:rPr lang="zh-TW" altLang="en-US" sz="3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」。</a:t>
            </a:r>
            <a:endParaRPr lang="en-US" sz="33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74338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6112" y="-101742"/>
            <a:ext cx="12428112" cy="695974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7069" y="882202"/>
            <a:ext cx="10561749" cy="518529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他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也許就像主耶穌比喻中的那個惡僕，自己被豁免了巨額債務，卻抓著欠他小錢的人不放（太十八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23-30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），所以主說：「你不應當憐恤你的同伴，像我憐恤你嗎？」（太十八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33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 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約拿第二次的禱告（四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）與第一次的禱告（二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2-9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）判若兩人：第一次自知理虧，所以謙卑感恩；第二次卻自恃有理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，因此理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直氣壯。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人的自以為義，使神的先知也完全落到血氣的地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步；這位先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知的公義、愛心和敬虔都是如此的脆弱、不可靠，我們又有什麼理由認為自己能比約拿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更能體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貼神的心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意隱藏？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所以我們實在要時刻提防自我生命的頑梗與叛逆。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35274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6112" y="-101742"/>
            <a:ext cx="12428112" cy="695974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419" y="1081824"/>
            <a:ext cx="10127624" cy="5185290"/>
          </a:xfrm>
        </p:spPr>
        <p:txBody>
          <a:bodyPr>
            <a:normAutofit/>
          </a:bodyPr>
          <a:lstStyle/>
          <a:p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二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、神安排蓖麻、蟲子、東風、日頭來教導約拿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(5~11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節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為了使約拿的心能柔軟下來，神安排一條大魚又安排一棵蓖麻樹，用慈愛讓約拿得以存活；但 神也安排一條蟲子及炎熱的東風，憑公義取走約拿所不配得的舒適。神「安排」這四樣實物教材，表明神不但創造生命，也有權終止生命；神不但有主權施行憐憫，也有主權施行公義。但人的心能超越感情與人世的道理明白神的作為嗎？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6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1460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ninevehmap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0" t="4143" r="6711" b="3612"/>
          <a:stretch>
            <a:fillRect/>
          </a:stretch>
        </p:blipFill>
        <p:spPr bwMode="auto">
          <a:xfrm>
            <a:off x="1524001" y="246064"/>
            <a:ext cx="4132263" cy="6326187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4219575" y="5961064"/>
            <a:ext cx="1436688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4" name="Line 4"/>
          <p:cNvSpPr>
            <a:spLocks noChangeShapeType="1"/>
          </p:cNvSpPr>
          <p:nvPr/>
        </p:nvSpPr>
        <p:spPr bwMode="auto">
          <a:xfrm>
            <a:off x="4410076" y="6408738"/>
            <a:ext cx="987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4486275" y="5989638"/>
            <a:ext cx="760144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FF0000"/>
                </a:solidFill>
              </a:rPr>
              <a:t>10 km</a:t>
            </a:r>
          </a:p>
        </p:txBody>
      </p:sp>
      <p:sp>
        <p:nvSpPr>
          <p:cNvPr id="56326" name="Freeform 6"/>
          <p:cNvSpPr>
            <a:spLocks/>
          </p:cNvSpPr>
          <p:nvPr/>
        </p:nvSpPr>
        <p:spPr bwMode="auto">
          <a:xfrm>
            <a:off x="2066926" y="414339"/>
            <a:ext cx="1965325" cy="4238625"/>
          </a:xfrm>
          <a:custGeom>
            <a:avLst/>
            <a:gdLst>
              <a:gd name="T0" fmla="*/ 0 w 1238"/>
              <a:gd name="T1" fmla="*/ 724 h 2670"/>
              <a:gd name="T2" fmla="*/ 403 w 1238"/>
              <a:gd name="T3" fmla="*/ 348 h 2670"/>
              <a:gd name="T4" fmla="*/ 818 w 1238"/>
              <a:gd name="T5" fmla="*/ 0 h 2670"/>
              <a:gd name="T6" fmla="*/ 960 w 1238"/>
              <a:gd name="T7" fmla="*/ 90 h 2670"/>
              <a:gd name="T8" fmla="*/ 1238 w 1238"/>
              <a:gd name="T9" fmla="*/ 1761 h 2670"/>
              <a:gd name="T10" fmla="*/ 691 w 1238"/>
              <a:gd name="T11" fmla="*/ 2404 h 2670"/>
              <a:gd name="T12" fmla="*/ 453 w 1238"/>
              <a:gd name="T13" fmla="*/ 2670 h 2670"/>
              <a:gd name="T14" fmla="*/ 292 w 1238"/>
              <a:gd name="T15" fmla="*/ 2624 h 2670"/>
              <a:gd name="T16" fmla="*/ 336 w 1238"/>
              <a:gd name="T17" fmla="*/ 2388 h 2670"/>
              <a:gd name="T18" fmla="*/ 361 w 1238"/>
              <a:gd name="T19" fmla="*/ 2094 h 2670"/>
              <a:gd name="T20" fmla="*/ 319 w 1238"/>
              <a:gd name="T21" fmla="*/ 1855 h 2670"/>
              <a:gd name="T22" fmla="*/ 278 w 1238"/>
              <a:gd name="T23" fmla="*/ 1675 h 2670"/>
              <a:gd name="T24" fmla="*/ 108 w 1238"/>
              <a:gd name="T25" fmla="*/ 1027 h 2670"/>
              <a:gd name="T26" fmla="*/ 60 w 1238"/>
              <a:gd name="T27" fmla="*/ 998 h 2670"/>
              <a:gd name="T28" fmla="*/ 0 w 1238"/>
              <a:gd name="T29" fmla="*/ 724 h 2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38" h="2670">
                <a:moveTo>
                  <a:pt x="0" y="724"/>
                </a:moveTo>
                <a:lnTo>
                  <a:pt x="403" y="348"/>
                </a:lnTo>
                <a:lnTo>
                  <a:pt x="818" y="0"/>
                </a:lnTo>
                <a:lnTo>
                  <a:pt x="960" y="90"/>
                </a:lnTo>
                <a:lnTo>
                  <a:pt x="1238" y="1761"/>
                </a:lnTo>
                <a:lnTo>
                  <a:pt x="691" y="2404"/>
                </a:lnTo>
                <a:lnTo>
                  <a:pt x="453" y="2670"/>
                </a:lnTo>
                <a:lnTo>
                  <a:pt x="292" y="2624"/>
                </a:lnTo>
                <a:lnTo>
                  <a:pt x="336" y="2388"/>
                </a:lnTo>
                <a:lnTo>
                  <a:pt x="361" y="2094"/>
                </a:lnTo>
                <a:lnTo>
                  <a:pt x="319" y="1855"/>
                </a:lnTo>
                <a:lnTo>
                  <a:pt x="278" y="1675"/>
                </a:lnTo>
                <a:lnTo>
                  <a:pt x="108" y="1027"/>
                </a:lnTo>
                <a:lnTo>
                  <a:pt x="60" y="998"/>
                </a:lnTo>
                <a:lnTo>
                  <a:pt x="0" y="724"/>
                </a:lnTo>
                <a:close/>
              </a:path>
            </a:pathLst>
          </a:custGeom>
          <a:solidFill>
            <a:srgbClr val="CC6600">
              <a:alpha val="39999"/>
            </a:srgbClr>
          </a:solidFill>
          <a:ln w="9525">
            <a:solidFill>
              <a:srgbClr val="99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27" name="Freeform 7"/>
          <p:cNvSpPr>
            <a:spLocks/>
          </p:cNvSpPr>
          <p:nvPr/>
        </p:nvSpPr>
        <p:spPr bwMode="auto">
          <a:xfrm>
            <a:off x="2082800" y="1504951"/>
            <a:ext cx="230188" cy="468313"/>
          </a:xfrm>
          <a:custGeom>
            <a:avLst/>
            <a:gdLst>
              <a:gd name="T0" fmla="*/ 37 w 145"/>
              <a:gd name="T1" fmla="*/ 11 h 295"/>
              <a:gd name="T2" fmla="*/ 129 w 145"/>
              <a:gd name="T3" fmla="*/ 0 h 295"/>
              <a:gd name="T4" fmla="*/ 145 w 145"/>
              <a:gd name="T5" fmla="*/ 60 h 295"/>
              <a:gd name="T6" fmla="*/ 141 w 145"/>
              <a:gd name="T7" fmla="*/ 124 h 295"/>
              <a:gd name="T8" fmla="*/ 109 w 145"/>
              <a:gd name="T9" fmla="*/ 220 h 295"/>
              <a:gd name="T10" fmla="*/ 111 w 145"/>
              <a:gd name="T11" fmla="*/ 285 h 295"/>
              <a:gd name="T12" fmla="*/ 50 w 145"/>
              <a:gd name="T13" fmla="*/ 295 h 295"/>
              <a:gd name="T14" fmla="*/ 25 w 145"/>
              <a:gd name="T15" fmla="*/ 190 h 295"/>
              <a:gd name="T16" fmla="*/ 0 w 145"/>
              <a:gd name="T17" fmla="*/ 34 h 295"/>
              <a:gd name="T18" fmla="*/ 37 w 145"/>
              <a:gd name="T19" fmla="*/ 11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5" h="295">
                <a:moveTo>
                  <a:pt x="37" y="11"/>
                </a:moveTo>
                <a:lnTo>
                  <a:pt x="129" y="0"/>
                </a:lnTo>
                <a:lnTo>
                  <a:pt x="145" y="60"/>
                </a:lnTo>
                <a:lnTo>
                  <a:pt x="141" y="124"/>
                </a:lnTo>
                <a:lnTo>
                  <a:pt x="109" y="220"/>
                </a:lnTo>
                <a:lnTo>
                  <a:pt x="111" y="285"/>
                </a:lnTo>
                <a:lnTo>
                  <a:pt x="50" y="295"/>
                </a:lnTo>
                <a:lnTo>
                  <a:pt x="25" y="190"/>
                </a:lnTo>
                <a:lnTo>
                  <a:pt x="0" y="34"/>
                </a:lnTo>
                <a:lnTo>
                  <a:pt x="37" y="11"/>
                </a:lnTo>
                <a:close/>
              </a:path>
            </a:pathLst>
          </a:custGeom>
          <a:solidFill>
            <a:srgbClr val="FF0000">
              <a:alpha val="60001"/>
            </a:srgbClr>
          </a:solidFill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28" name="Freeform 8"/>
          <p:cNvSpPr>
            <a:spLocks/>
          </p:cNvSpPr>
          <p:nvPr/>
        </p:nvSpPr>
        <p:spPr bwMode="auto">
          <a:xfrm>
            <a:off x="2532064" y="4414839"/>
            <a:ext cx="287337" cy="230187"/>
          </a:xfrm>
          <a:custGeom>
            <a:avLst/>
            <a:gdLst>
              <a:gd name="T0" fmla="*/ 23 w 181"/>
              <a:gd name="T1" fmla="*/ 0 h 145"/>
              <a:gd name="T2" fmla="*/ 181 w 181"/>
              <a:gd name="T3" fmla="*/ 55 h 145"/>
              <a:gd name="T4" fmla="*/ 146 w 181"/>
              <a:gd name="T5" fmla="*/ 145 h 145"/>
              <a:gd name="T6" fmla="*/ 0 w 181"/>
              <a:gd name="T7" fmla="*/ 100 h 145"/>
              <a:gd name="T8" fmla="*/ 23 w 181"/>
              <a:gd name="T9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" h="145">
                <a:moveTo>
                  <a:pt x="23" y="0"/>
                </a:moveTo>
                <a:lnTo>
                  <a:pt x="181" y="55"/>
                </a:lnTo>
                <a:lnTo>
                  <a:pt x="146" y="145"/>
                </a:lnTo>
                <a:lnTo>
                  <a:pt x="0" y="100"/>
                </a:lnTo>
                <a:lnTo>
                  <a:pt x="23" y="0"/>
                </a:lnTo>
                <a:close/>
              </a:path>
            </a:pathLst>
          </a:custGeom>
          <a:solidFill>
            <a:srgbClr val="333399">
              <a:alpha val="7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29" name="Freeform 9"/>
          <p:cNvSpPr>
            <a:spLocks/>
          </p:cNvSpPr>
          <p:nvPr/>
        </p:nvSpPr>
        <p:spPr bwMode="auto">
          <a:xfrm>
            <a:off x="3271839" y="419101"/>
            <a:ext cx="263525" cy="271463"/>
          </a:xfrm>
          <a:custGeom>
            <a:avLst/>
            <a:gdLst>
              <a:gd name="T0" fmla="*/ 0 w 166"/>
              <a:gd name="T1" fmla="*/ 115 h 171"/>
              <a:gd name="T2" fmla="*/ 61 w 166"/>
              <a:gd name="T3" fmla="*/ 0 h 171"/>
              <a:gd name="T4" fmla="*/ 166 w 166"/>
              <a:gd name="T5" fmla="*/ 64 h 171"/>
              <a:gd name="T6" fmla="*/ 104 w 166"/>
              <a:gd name="T7" fmla="*/ 171 h 171"/>
              <a:gd name="T8" fmla="*/ 0 w 166"/>
              <a:gd name="T9" fmla="*/ 11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171">
                <a:moveTo>
                  <a:pt x="0" y="115"/>
                </a:moveTo>
                <a:lnTo>
                  <a:pt x="61" y="0"/>
                </a:lnTo>
                <a:lnTo>
                  <a:pt x="166" y="64"/>
                </a:lnTo>
                <a:lnTo>
                  <a:pt x="104" y="171"/>
                </a:lnTo>
                <a:lnTo>
                  <a:pt x="0" y="115"/>
                </a:lnTo>
                <a:close/>
              </a:path>
            </a:pathLst>
          </a:custGeom>
          <a:solidFill>
            <a:srgbClr val="333399">
              <a:alpha val="70000"/>
            </a:srgb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2" name="Freeform 12"/>
          <p:cNvSpPr>
            <a:spLocks/>
          </p:cNvSpPr>
          <p:nvPr/>
        </p:nvSpPr>
        <p:spPr bwMode="auto">
          <a:xfrm>
            <a:off x="3681413" y="3081339"/>
            <a:ext cx="214312" cy="185737"/>
          </a:xfrm>
          <a:custGeom>
            <a:avLst/>
            <a:gdLst>
              <a:gd name="T0" fmla="*/ 0 w 135"/>
              <a:gd name="T1" fmla="*/ 7 h 117"/>
              <a:gd name="T2" fmla="*/ 135 w 135"/>
              <a:gd name="T3" fmla="*/ 0 h 117"/>
              <a:gd name="T4" fmla="*/ 135 w 135"/>
              <a:gd name="T5" fmla="*/ 117 h 117"/>
              <a:gd name="T6" fmla="*/ 4 w 135"/>
              <a:gd name="T7" fmla="*/ 114 h 117"/>
              <a:gd name="T8" fmla="*/ 0 w 135"/>
              <a:gd name="T9" fmla="*/ 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117">
                <a:moveTo>
                  <a:pt x="0" y="7"/>
                </a:moveTo>
                <a:lnTo>
                  <a:pt x="135" y="0"/>
                </a:lnTo>
                <a:lnTo>
                  <a:pt x="135" y="117"/>
                </a:lnTo>
                <a:lnTo>
                  <a:pt x="4" y="114"/>
                </a:lnTo>
                <a:lnTo>
                  <a:pt x="0" y="7"/>
                </a:lnTo>
                <a:close/>
              </a:path>
            </a:pathLst>
          </a:custGeom>
          <a:solidFill>
            <a:srgbClr val="333399">
              <a:alpha val="70000"/>
            </a:srgb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5" name="Freeform 15"/>
          <p:cNvSpPr>
            <a:spLocks/>
          </p:cNvSpPr>
          <p:nvPr/>
        </p:nvSpPr>
        <p:spPr bwMode="auto">
          <a:xfrm>
            <a:off x="4229101" y="2124075"/>
            <a:ext cx="512763" cy="819150"/>
          </a:xfrm>
          <a:custGeom>
            <a:avLst/>
            <a:gdLst>
              <a:gd name="T0" fmla="*/ 23 w 323"/>
              <a:gd name="T1" fmla="*/ 27 h 516"/>
              <a:gd name="T2" fmla="*/ 45 w 323"/>
              <a:gd name="T3" fmla="*/ 12 h 516"/>
              <a:gd name="T4" fmla="*/ 78 w 323"/>
              <a:gd name="T5" fmla="*/ 0 h 516"/>
              <a:gd name="T6" fmla="*/ 139 w 323"/>
              <a:gd name="T7" fmla="*/ 27 h 516"/>
              <a:gd name="T8" fmla="*/ 210 w 323"/>
              <a:gd name="T9" fmla="*/ 94 h 516"/>
              <a:gd name="T10" fmla="*/ 254 w 323"/>
              <a:gd name="T11" fmla="*/ 188 h 516"/>
              <a:gd name="T12" fmla="*/ 309 w 323"/>
              <a:gd name="T13" fmla="*/ 353 h 516"/>
              <a:gd name="T14" fmla="*/ 323 w 323"/>
              <a:gd name="T15" fmla="*/ 464 h 516"/>
              <a:gd name="T16" fmla="*/ 309 w 323"/>
              <a:gd name="T17" fmla="*/ 497 h 516"/>
              <a:gd name="T18" fmla="*/ 270 w 323"/>
              <a:gd name="T19" fmla="*/ 516 h 516"/>
              <a:gd name="T20" fmla="*/ 189 w 323"/>
              <a:gd name="T21" fmla="*/ 507 h 516"/>
              <a:gd name="T22" fmla="*/ 109 w 323"/>
              <a:gd name="T23" fmla="*/ 399 h 516"/>
              <a:gd name="T24" fmla="*/ 70 w 323"/>
              <a:gd name="T25" fmla="*/ 303 h 516"/>
              <a:gd name="T26" fmla="*/ 25 w 323"/>
              <a:gd name="T27" fmla="*/ 197 h 516"/>
              <a:gd name="T28" fmla="*/ 0 w 323"/>
              <a:gd name="T29" fmla="*/ 73 h 516"/>
              <a:gd name="T30" fmla="*/ 23 w 323"/>
              <a:gd name="T31" fmla="*/ 2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3" h="516">
                <a:moveTo>
                  <a:pt x="23" y="27"/>
                </a:moveTo>
                <a:lnTo>
                  <a:pt x="45" y="12"/>
                </a:lnTo>
                <a:lnTo>
                  <a:pt x="78" y="0"/>
                </a:lnTo>
                <a:lnTo>
                  <a:pt x="139" y="27"/>
                </a:lnTo>
                <a:lnTo>
                  <a:pt x="210" y="94"/>
                </a:lnTo>
                <a:lnTo>
                  <a:pt x="254" y="188"/>
                </a:lnTo>
                <a:lnTo>
                  <a:pt x="309" y="353"/>
                </a:lnTo>
                <a:lnTo>
                  <a:pt x="323" y="464"/>
                </a:lnTo>
                <a:lnTo>
                  <a:pt x="309" y="497"/>
                </a:lnTo>
                <a:lnTo>
                  <a:pt x="270" y="516"/>
                </a:lnTo>
                <a:lnTo>
                  <a:pt x="189" y="507"/>
                </a:lnTo>
                <a:lnTo>
                  <a:pt x="109" y="399"/>
                </a:lnTo>
                <a:lnTo>
                  <a:pt x="70" y="303"/>
                </a:lnTo>
                <a:lnTo>
                  <a:pt x="25" y="197"/>
                </a:lnTo>
                <a:lnTo>
                  <a:pt x="0" y="73"/>
                </a:lnTo>
                <a:lnTo>
                  <a:pt x="23" y="27"/>
                </a:lnTo>
                <a:close/>
              </a:path>
            </a:pathLst>
          </a:custGeom>
          <a:solidFill>
            <a:srgbClr val="0066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6" name="Freeform 16"/>
          <p:cNvSpPr>
            <a:spLocks/>
          </p:cNvSpPr>
          <p:nvPr/>
        </p:nvSpPr>
        <p:spPr bwMode="auto">
          <a:xfrm>
            <a:off x="4065588" y="230189"/>
            <a:ext cx="1225550" cy="2560637"/>
          </a:xfrm>
          <a:custGeom>
            <a:avLst/>
            <a:gdLst>
              <a:gd name="T0" fmla="*/ 0 w 772"/>
              <a:gd name="T1" fmla="*/ 10 h 1613"/>
              <a:gd name="T2" fmla="*/ 96 w 772"/>
              <a:gd name="T3" fmla="*/ 141 h 1613"/>
              <a:gd name="T4" fmla="*/ 173 w 772"/>
              <a:gd name="T5" fmla="*/ 234 h 1613"/>
              <a:gd name="T6" fmla="*/ 240 w 772"/>
              <a:gd name="T7" fmla="*/ 426 h 1613"/>
              <a:gd name="T8" fmla="*/ 400 w 772"/>
              <a:gd name="T9" fmla="*/ 672 h 1613"/>
              <a:gd name="T10" fmla="*/ 445 w 772"/>
              <a:gd name="T11" fmla="*/ 752 h 1613"/>
              <a:gd name="T12" fmla="*/ 509 w 772"/>
              <a:gd name="T13" fmla="*/ 964 h 1613"/>
              <a:gd name="T14" fmla="*/ 596 w 772"/>
              <a:gd name="T15" fmla="*/ 1248 h 1613"/>
              <a:gd name="T16" fmla="*/ 637 w 772"/>
              <a:gd name="T17" fmla="*/ 1383 h 1613"/>
              <a:gd name="T18" fmla="*/ 596 w 772"/>
              <a:gd name="T19" fmla="*/ 1517 h 1613"/>
              <a:gd name="T20" fmla="*/ 637 w 772"/>
              <a:gd name="T21" fmla="*/ 1613 h 1613"/>
              <a:gd name="T22" fmla="*/ 685 w 772"/>
              <a:gd name="T23" fmla="*/ 1556 h 1613"/>
              <a:gd name="T24" fmla="*/ 746 w 772"/>
              <a:gd name="T25" fmla="*/ 1322 h 1613"/>
              <a:gd name="T26" fmla="*/ 772 w 772"/>
              <a:gd name="T27" fmla="*/ 1133 h 1613"/>
              <a:gd name="T28" fmla="*/ 752 w 772"/>
              <a:gd name="T29" fmla="*/ 967 h 1613"/>
              <a:gd name="T30" fmla="*/ 752 w 772"/>
              <a:gd name="T31" fmla="*/ 909 h 1613"/>
              <a:gd name="T32" fmla="*/ 637 w 772"/>
              <a:gd name="T33" fmla="*/ 672 h 1613"/>
              <a:gd name="T34" fmla="*/ 538 w 772"/>
              <a:gd name="T35" fmla="*/ 583 h 1613"/>
              <a:gd name="T36" fmla="*/ 496 w 772"/>
              <a:gd name="T37" fmla="*/ 420 h 1613"/>
              <a:gd name="T38" fmla="*/ 420 w 772"/>
              <a:gd name="T39" fmla="*/ 343 h 1613"/>
              <a:gd name="T40" fmla="*/ 391 w 772"/>
              <a:gd name="T41" fmla="*/ 256 h 1613"/>
              <a:gd name="T42" fmla="*/ 330 w 772"/>
              <a:gd name="T43" fmla="*/ 202 h 1613"/>
              <a:gd name="T44" fmla="*/ 288 w 772"/>
              <a:gd name="T45" fmla="*/ 109 h 1613"/>
              <a:gd name="T46" fmla="*/ 263 w 772"/>
              <a:gd name="T47" fmla="*/ 80 h 1613"/>
              <a:gd name="T48" fmla="*/ 256 w 772"/>
              <a:gd name="T49" fmla="*/ 0 h 1613"/>
              <a:gd name="T50" fmla="*/ 0 w 772"/>
              <a:gd name="T51" fmla="*/ 10 h 1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72" h="1613">
                <a:moveTo>
                  <a:pt x="0" y="10"/>
                </a:moveTo>
                <a:lnTo>
                  <a:pt x="96" y="141"/>
                </a:lnTo>
                <a:lnTo>
                  <a:pt x="173" y="234"/>
                </a:lnTo>
                <a:lnTo>
                  <a:pt x="240" y="426"/>
                </a:lnTo>
                <a:lnTo>
                  <a:pt x="400" y="672"/>
                </a:lnTo>
                <a:lnTo>
                  <a:pt x="445" y="752"/>
                </a:lnTo>
                <a:lnTo>
                  <a:pt x="509" y="964"/>
                </a:lnTo>
                <a:lnTo>
                  <a:pt x="596" y="1248"/>
                </a:lnTo>
                <a:lnTo>
                  <a:pt x="637" y="1383"/>
                </a:lnTo>
                <a:lnTo>
                  <a:pt x="596" y="1517"/>
                </a:lnTo>
                <a:lnTo>
                  <a:pt x="637" y="1613"/>
                </a:lnTo>
                <a:lnTo>
                  <a:pt x="685" y="1556"/>
                </a:lnTo>
                <a:lnTo>
                  <a:pt x="746" y="1322"/>
                </a:lnTo>
                <a:lnTo>
                  <a:pt x="772" y="1133"/>
                </a:lnTo>
                <a:lnTo>
                  <a:pt x="752" y="967"/>
                </a:lnTo>
                <a:lnTo>
                  <a:pt x="752" y="909"/>
                </a:lnTo>
                <a:lnTo>
                  <a:pt x="637" y="672"/>
                </a:lnTo>
                <a:lnTo>
                  <a:pt x="538" y="583"/>
                </a:lnTo>
                <a:lnTo>
                  <a:pt x="496" y="420"/>
                </a:lnTo>
                <a:lnTo>
                  <a:pt x="420" y="343"/>
                </a:lnTo>
                <a:lnTo>
                  <a:pt x="391" y="256"/>
                </a:lnTo>
                <a:lnTo>
                  <a:pt x="330" y="202"/>
                </a:lnTo>
                <a:lnTo>
                  <a:pt x="288" y="109"/>
                </a:lnTo>
                <a:lnTo>
                  <a:pt x="263" y="80"/>
                </a:lnTo>
                <a:lnTo>
                  <a:pt x="256" y="0"/>
                </a:lnTo>
                <a:lnTo>
                  <a:pt x="0" y="10"/>
                </a:lnTo>
                <a:close/>
              </a:path>
            </a:pathLst>
          </a:custGeom>
          <a:solidFill>
            <a:srgbClr val="0066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42" name="Rectangle 22"/>
          <p:cNvSpPr>
            <a:spLocks noChangeArrowheads="1"/>
          </p:cNvSpPr>
          <p:nvPr/>
        </p:nvSpPr>
        <p:spPr bwMode="auto">
          <a:xfrm>
            <a:off x="6453187" y="688145"/>
            <a:ext cx="3914775" cy="18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sz="24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於是約拿出城，坐在城的東邊，在那裏為自己搭了一座棚，坐在棚的蔭下，要看看那城究竟如何。</a:t>
            </a:r>
            <a:r>
              <a:rPr lang="en-US" altLang="zh-TW" sz="24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(</a:t>
            </a:r>
            <a:r>
              <a:rPr lang="zh-TW" altLang="en-US" sz="24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拿</a:t>
            </a:r>
            <a:r>
              <a:rPr lang="en-US" altLang="zh-TW" sz="24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4:5)</a:t>
            </a:r>
            <a:endParaRPr lang="zh-TW" altLang="en-US" sz="24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pic>
        <p:nvPicPr>
          <p:cNvPr id="56346" name="Picture 26" descr="daniel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150" y="2881313"/>
            <a:ext cx="4514850" cy="33528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47" name="Freeform 27"/>
          <p:cNvSpPr>
            <a:spLocks/>
          </p:cNvSpPr>
          <p:nvPr/>
        </p:nvSpPr>
        <p:spPr bwMode="auto">
          <a:xfrm>
            <a:off x="3873501" y="1044576"/>
            <a:ext cx="403225" cy="474663"/>
          </a:xfrm>
          <a:custGeom>
            <a:avLst/>
            <a:gdLst>
              <a:gd name="T0" fmla="*/ 34 w 254"/>
              <a:gd name="T1" fmla="*/ 6 h 299"/>
              <a:gd name="T2" fmla="*/ 78 w 254"/>
              <a:gd name="T3" fmla="*/ 0 h 299"/>
              <a:gd name="T4" fmla="*/ 125 w 254"/>
              <a:gd name="T5" fmla="*/ 9 h 299"/>
              <a:gd name="T6" fmla="*/ 178 w 254"/>
              <a:gd name="T7" fmla="*/ 46 h 299"/>
              <a:gd name="T8" fmla="*/ 211 w 254"/>
              <a:gd name="T9" fmla="*/ 94 h 299"/>
              <a:gd name="T10" fmla="*/ 235 w 254"/>
              <a:gd name="T11" fmla="*/ 140 h 299"/>
              <a:gd name="T12" fmla="*/ 254 w 254"/>
              <a:gd name="T13" fmla="*/ 203 h 299"/>
              <a:gd name="T14" fmla="*/ 254 w 254"/>
              <a:gd name="T15" fmla="*/ 249 h 299"/>
              <a:gd name="T16" fmla="*/ 237 w 254"/>
              <a:gd name="T17" fmla="*/ 291 h 299"/>
              <a:gd name="T18" fmla="*/ 200 w 254"/>
              <a:gd name="T19" fmla="*/ 299 h 299"/>
              <a:gd name="T20" fmla="*/ 139 w 254"/>
              <a:gd name="T21" fmla="*/ 283 h 299"/>
              <a:gd name="T22" fmla="*/ 85 w 254"/>
              <a:gd name="T23" fmla="*/ 251 h 299"/>
              <a:gd name="T24" fmla="*/ 26 w 254"/>
              <a:gd name="T25" fmla="*/ 201 h 299"/>
              <a:gd name="T26" fmla="*/ 0 w 254"/>
              <a:gd name="T27" fmla="*/ 96 h 299"/>
              <a:gd name="T28" fmla="*/ 10 w 254"/>
              <a:gd name="T29" fmla="*/ 40 h 299"/>
              <a:gd name="T30" fmla="*/ 34 w 254"/>
              <a:gd name="T31" fmla="*/ 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4" h="299">
                <a:moveTo>
                  <a:pt x="34" y="6"/>
                </a:moveTo>
                <a:lnTo>
                  <a:pt x="78" y="0"/>
                </a:lnTo>
                <a:lnTo>
                  <a:pt x="125" y="9"/>
                </a:lnTo>
                <a:lnTo>
                  <a:pt x="178" y="46"/>
                </a:lnTo>
                <a:lnTo>
                  <a:pt x="211" y="94"/>
                </a:lnTo>
                <a:lnTo>
                  <a:pt x="235" y="140"/>
                </a:lnTo>
                <a:lnTo>
                  <a:pt x="254" y="203"/>
                </a:lnTo>
                <a:lnTo>
                  <a:pt x="254" y="249"/>
                </a:lnTo>
                <a:lnTo>
                  <a:pt x="237" y="291"/>
                </a:lnTo>
                <a:lnTo>
                  <a:pt x="200" y="299"/>
                </a:lnTo>
                <a:lnTo>
                  <a:pt x="139" y="283"/>
                </a:lnTo>
                <a:lnTo>
                  <a:pt x="85" y="251"/>
                </a:lnTo>
                <a:lnTo>
                  <a:pt x="26" y="201"/>
                </a:lnTo>
                <a:lnTo>
                  <a:pt x="0" y="96"/>
                </a:lnTo>
                <a:lnTo>
                  <a:pt x="10" y="40"/>
                </a:lnTo>
                <a:lnTo>
                  <a:pt x="34" y="6"/>
                </a:lnTo>
                <a:close/>
              </a:path>
            </a:pathLst>
          </a:custGeom>
          <a:solidFill>
            <a:srgbClr val="0066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48" name="Oval 28"/>
          <p:cNvSpPr>
            <a:spLocks noChangeArrowheads="1"/>
          </p:cNvSpPr>
          <p:nvPr/>
        </p:nvSpPr>
        <p:spPr bwMode="auto">
          <a:xfrm rot="2006267">
            <a:off x="9315450" y="5038726"/>
            <a:ext cx="839788" cy="474663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50" name="Oval 30"/>
          <p:cNvSpPr>
            <a:spLocks noChangeArrowheads="1"/>
          </p:cNvSpPr>
          <p:nvPr/>
        </p:nvSpPr>
        <p:spPr bwMode="auto">
          <a:xfrm rot="3090983">
            <a:off x="9175751" y="3611563"/>
            <a:ext cx="1487487" cy="534988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51" name="Freeform 31"/>
          <p:cNvSpPr>
            <a:spLocks/>
          </p:cNvSpPr>
          <p:nvPr/>
        </p:nvSpPr>
        <p:spPr bwMode="auto">
          <a:xfrm>
            <a:off x="7010401" y="3448050"/>
            <a:ext cx="2087563" cy="2787650"/>
          </a:xfrm>
          <a:custGeom>
            <a:avLst/>
            <a:gdLst>
              <a:gd name="T0" fmla="*/ 0 w 1315"/>
              <a:gd name="T1" fmla="*/ 725 h 1756"/>
              <a:gd name="T2" fmla="*/ 757 w 1315"/>
              <a:gd name="T3" fmla="*/ 0 h 1756"/>
              <a:gd name="T4" fmla="*/ 899 w 1315"/>
              <a:gd name="T5" fmla="*/ 80 h 1756"/>
              <a:gd name="T6" fmla="*/ 1315 w 1315"/>
              <a:gd name="T7" fmla="*/ 1754 h 1756"/>
              <a:gd name="T8" fmla="*/ 278 w 1315"/>
              <a:gd name="T9" fmla="*/ 1756 h 1756"/>
              <a:gd name="T10" fmla="*/ 0 w 1315"/>
              <a:gd name="T11" fmla="*/ 725 h 1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15" h="1756">
                <a:moveTo>
                  <a:pt x="0" y="725"/>
                </a:moveTo>
                <a:lnTo>
                  <a:pt x="757" y="0"/>
                </a:lnTo>
                <a:lnTo>
                  <a:pt x="899" y="80"/>
                </a:lnTo>
                <a:lnTo>
                  <a:pt x="1315" y="1754"/>
                </a:lnTo>
                <a:lnTo>
                  <a:pt x="278" y="1756"/>
                </a:lnTo>
                <a:lnTo>
                  <a:pt x="0" y="725"/>
                </a:lnTo>
                <a:close/>
              </a:path>
            </a:pathLst>
          </a:custGeom>
          <a:solidFill>
            <a:srgbClr val="CC6600">
              <a:alpha val="30000"/>
            </a:srgbClr>
          </a:solidFill>
          <a:ln w="9525" cap="flat" cmpd="sng">
            <a:solidFill>
              <a:srgbClr val="9966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49" name="Oval 29"/>
          <p:cNvSpPr>
            <a:spLocks noChangeArrowheads="1"/>
          </p:cNvSpPr>
          <p:nvPr/>
        </p:nvSpPr>
        <p:spPr bwMode="auto">
          <a:xfrm rot="2909254">
            <a:off x="8015288" y="3370263"/>
            <a:ext cx="1974850" cy="676275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922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5" grpId="0" animBg="1"/>
      <p:bldP spid="56336" grpId="0" animBg="1"/>
      <p:bldP spid="56347" grpId="0" animBg="1"/>
      <p:bldP spid="56348" grpId="0" animBg="1"/>
      <p:bldP spid="56348" grpId="1" animBg="1"/>
      <p:bldP spid="56350" grpId="0" animBg="1"/>
      <p:bldP spid="56350" grpId="1" animBg="1"/>
      <p:bldP spid="56351" grpId="0" animBg="1"/>
      <p:bldP spid="56349" grpId="0" animBg="1"/>
      <p:bldP spid="56349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1538</TotalTime>
  <Words>1962</Words>
  <Application>Microsoft Office PowerPoint</Application>
  <PresentationFormat>Widescreen</PresentationFormat>
  <Paragraphs>34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Microsoft JhengHei</vt:lpstr>
      <vt:lpstr>Microsoft JhengHei UI</vt:lpstr>
      <vt:lpstr>新細明體</vt:lpstr>
      <vt:lpstr>新細明體</vt:lpstr>
      <vt:lpstr>SimHei</vt:lpstr>
      <vt:lpstr>Arial</vt:lpstr>
      <vt:lpstr>Calibri</vt:lpstr>
      <vt:lpstr>Calibri Light</vt:lpstr>
      <vt:lpstr>Office Theme</vt:lpstr>
      <vt:lpstr>你愛惜什麼       約拿書（四）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16</cp:revision>
  <dcterms:created xsi:type="dcterms:W3CDTF">2022-08-04T21:46:00Z</dcterms:created>
  <dcterms:modified xsi:type="dcterms:W3CDTF">2022-08-09T22:11:17Z</dcterms:modified>
</cp:coreProperties>
</file>