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6858000" cx="12192000"/>
  <p:notesSz cx="6858000" cy="9144000"/>
  <p:embeddedFontLst>
    <p:embeddedFont>
      <p:font typeface="Garamond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6" roundtripDataSignature="AMtx7mh2Hr1m9vdL6mlhs00W/A1DUvTA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Garamond-regular.fntdata"/><Relationship Id="rId21" Type="http://schemas.openxmlformats.org/officeDocument/2006/relationships/slide" Target="slides/slide17.xml"/><Relationship Id="rId24" Type="http://schemas.openxmlformats.org/officeDocument/2006/relationships/font" Target="fonts/Garamond-italic.fntdata"/><Relationship Id="rId23" Type="http://schemas.openxmlformats.org/officeDocument/2006/relationships/font" Target="fonts/Garamond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customschemas.google.com/relationships/presentationmetadata" Target="metadata"/><Relationship Id="rId25" Type="http://schemas.openxmlformats.org/officeDocument/2006/relationships/font" Target="fonts/Garamond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19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19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9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20" name="Google Shape;20;p19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9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9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8"/>
          <p:cNvSpPr txBox="1"/>
          <p:nvPr>
            <p:ph type="title"/>
          </p:nvPr>
        </p:nvSpPr>
        <p:spPr>
          <a:xfrm>
            <a:off x="1295401" y="4815415"/>
            <a:ext cx="9609666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8"/>
          <p:cNvSpPr/>
          <p:nvPr>
            <p:ph idx="2" type="pic"/>
          </p:nvPr>
        </p:nvSpPr>
        <p:spPr>
          <a:xfrm>
            <a:off x="1041427" y="1041399"/>
            <a:ext cx="10105972" cy="3335869"/>
          </a:xfrm>
          <a:prstGeom prst="roundRect">
            <a:avLst>
              <a:gd fmla="val 0" name="adj"/>
            </a:avLst>
          </a:prstGeom>
          <a:noFill/>
          <a:ln cap="flat" cmpd="thickThin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8" name="Google Shape;88;p28"/>
          <p:cNvSpPr txBox="1"/>
          <p:nvPr>
            <p:ph idx="1" type="body"/>
          </p:nvPr>
        </p:nvSpPr>
        <p:spPr>
          <a:xfrm>
            <a:off x="1295401" y="5382153"/>
            <a:ext cx="9609666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SzPts val="1610"/>
              <a:buNone/>
              <a:defRPr sz="14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89" name="Google Shape;89;p28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8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9"/>
          <p:cNvSpPr txBox="1"/>
          <p:nvPr>
            <p:ph type="title"/>
          </p:nvPr>
        </p:nvSpPr>
        <p:spPr>
          <a:xfrm>
            <a:off x="1303868" y="982132"/>
            <a:ext cx="9592732" cy="29548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9"/>
          <p:cNvSpPr txBox="1"/>
          <p:nvPr>
            <p:ph idx="1" type="body"/>
          </p:nvPr>
        </p:nvSpPr>
        <p:spPr>
          <a:xfrm>
            <a:off x="1303868" y="4343399"/>
            <a:ext cx="9592732" cy="1532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5" name="Google Shape;95;p29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9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9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98" name="Google Shape;98;p29"/>
          <p:cNvCxnSpPr/>
          <p:nvPr/>
        </p:nvCxnSpPr>
        <p:spPr>
          <a:xfrm>
            <a:off x="1396169" y="4140199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0"/>
          <p:cNvSpPr txBox="1"/>
          <p:nvPr>
            <p:ph type="title"/>
          </p:nvPr>
        </p:nvSpPr>
        <p:spPr>
          <a:xfrm>
            <a:off x="1446213" y="982132"/>
            <a:ext cx="9296398" cy="2370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b="0" sz="320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0"/>
          <p:cNvSpPr txBox="1"/>
          <p:nvPr>
            <p:ph idx="1" type="body"/>
          </p:nvPr>
        </p:nvSpPr>
        <p:spPr>
          <a:xfrm>
            <a:off x="1674812" y="3352800"/>
            <a:ext cx="8839202" cy="58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400"/>
              </a:spcBef>
              <a:spcAft>
                <a:spcPts val="0"/>
              </a:spcAft>
              <a:buSzPts val="2300"/>
              <a:buFont typeface="Garamond"/>
              <a:buNone/>
              <a:defRPr sz="20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Font typeface="Garamond"/>
              <a:buNone/>
              <a:defRPr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Font typeface="Garamond"/>
              <a:buNone/>
              <a:defRPr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Font typeface="Garamond"/>
              <a:buNone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Font typeface="Garamond"/>
              <a:buNone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02" name="Google Shape;102;p30"/>
          <p:cNvSpPr txBox="1"/>
          <p:nvPr>
            <p:ph idx="2" type="body"/>
          </p:nvPr>
        </p:nvSpPr>
        <p:spPr>
          <a:xfrm>
            <a:off x="1295401" y="4343399"/>
            <a:ext cx="9609666" cy="1532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3" name="Google Shape;103;p30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0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0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106" name="Google Shape;106;p30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/>
          </a:p>
        </p:txBody>
      </p:sp>
      <p:sp>
        <p:nvSpPr>
          <p:cNvPr id="107" name="Google Shape;107;p30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/>
          </a:p>
        </p:txBody>
      </p:sp>
      <p:cxnSp>
        <p:nvCxnSpPr>
          <p:cNvPr id="108" name="Google Shape;108;p30"/>
          <p:cNvCxnSpPr/>
          <p:nvPr/>
        </p:nvCxnSpPr>
        <p:spPr>
          <a:xfrm>
            <a:off x="1396169" y="4140199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1"/>
          <p:cNvSpPr txBox="1"/>
          <p:nvPr>
            <p:ph type="title"/>
          </p:nvPr>
        </p:nvSpPr>
        <p:spPr>
          <a:xfrm>
            <a:off x="1295402" y="3308581"/>
            <a:ext cx="9609668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1"/>
          <p:cNvSpPr txBox="1"/>
          <p:nvPr>
            <p:ph idx="1" type="body"/>
          </p:nvPr>
        </p:nvSpPr>
        <p:spPr>
          <a:xfrm>
            <a:off x="1295401" y="4777381"/>
            <a:ext cx="9609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2" name="Google Shape;112;p31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31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31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2"/>
          <p:cNvSpPr txBox="1"/>
          <p:nvPr>
            <p:ph type="title"/>
          </p:nvPr>
        </p:nvSpPr>
        <p:spPr>
          <a:xfrm>
            <a:off x="1446213" y="982132"/>
            <a:ext cx="9296398" cy="2243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b="0" sz="320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32"/>
          <p:cNvSpPr txBox="1"/>
          <p:nvPr>
            <p:ph idx="1" type="body"/>
          </p:nvPr>
        </p:nvSpPr>
        <p:spPr>
          <a:xfrm>
            <a:off x="1295401" y="3639312"/>
            <a:ext cx="9609668" cy="8869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76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8" name="Google Shape;118;p32"/>
          <p:cNvSpPr txBox="1"/>
          <p:nvPr>
            <p:ph idx="2" type="body"/>
          </p:nvPr>
        </p:nvSpPr>
        <p:spPr>
          <a:xfrm>
            <a:off x="1295401" y="4529667"/>
            <a:ext cx="9609668" cy="1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207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9" name="Google Shape;119;p32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32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32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122" name="Google Shape;122;p32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/>
          </a:p>
        </p:txBody>
      </p:sp>
      <p:sp>
        <p:nvSpPr>
          <p:cNvPr id="123" name="Google Shape;123;p3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/>
          </a:p>
        </p:txBody>
      </p:sp>
      <p:cxnSp>
        <p:nvCxnSpPr>
          <p:cNvPr id="124" name="Google Shape;124;p32"/>
          <p:cNvCxnSpPr/>
          <p:nvPr/>
        </p:nvCxnSpPr>
        <p:spPr>
          <a:xfrm>
            <a:off x="1396169" y="3429000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3"/>
          <p:cNvSpPr txBox="1"/>
          <p:nvPr>
            <p:ph type="title"/>
          </p:nvPr>
        </p:nvSpPr>
        <p:spPr>
          <a:xfrm>
            <a:off x="1295401" y="982132"/>
            <a:ext cx="9609666" cy="2243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33"/>
          <p:cNvSpPr txBox="1"/>
          <p:nvPr>
            <p:ph idx="1" type="body"/>
          </p:nvPr>
        </p:nvSpPr>
        <p:spPr>
          <a:xfrm>
            <a:off x="1295401" y="3630168"/>
            <a:ext cx="9609668" cy="841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3220"/>
              <a:buNone/>
              <a:defRPr sz="2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8" name="Google Shape;128;p33"/>
          <p:cNvSpPr txBox="1"/>
          <p:nvPr>
            <p:ph idx="2" type="body"/>
          </p:nvPr>
        </p:nvSpPr>
        <p:spPr>
          <a:xfrm>
            <a:off x="1295400" y="4470399"/>
            <a:ext cx="9609670" cy="14054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207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9" name="Google Shape;129;p33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33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33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132" name="Google Shape;132;p33"/>
          <p:cNvCxnSpPr/>
          <p:nvPr/>
        </p:nvCxnSpPr>
        <p:spPr>
          <a:xfrm>
            <a:off x="1396169" y="3429000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4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4"/>
          <p:cNvSpPr txBox="1"/>
          <p:nvPr>
            <p:ph idx="1" type="body"/>
          </p:nvPr>
        </p:nvSpPr>
        <p:spPr>
          <a:xfrm rot="5400000">
            <a:off x="4436531" y="-584198"/>
            <a:ext cx="3318936" cy="96011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36" name="Google Shape;136;p34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34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34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139" name="Google Shape;139;p34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5"/>
          <p:cNvSpPr txBox="1"/>
          <p:nvPr>
            <p:ph type="title"/>
          </p:nvPr>
        </p:nvSpPr>
        <p:spPr>
          <a:xfrm rot="5400000">
            <a:off x="7497936" y="2483551"/>
            <a:ext cx="4893735" cy="18908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5"/>
          <p:cNvSpPr txBox="1"/>
          <p:nvPr>
            <p:ph idx="1" type="body"/>
          </p:nvPr>
        </p:nvSpPr>
        <p:spPr>
          <a:xfrm rot="5400000">
            <a:off x="2565043" y="-287514"/>
            <a:ext cx="4893734" cy="7433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43" name="Google Shape;143;p35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35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35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146" name="Google Shape;146;p35"/>
          <p:cNvCxnSpPr/>
          <p:nvPr/>
        </p:nvCxnSpPr>
        <p:spPr>
          <a:xfrm>
            <a:off x="8863890" y="990600"/>
            <a:ext cx="0" cy="487680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0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0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oogle Shape;28;p21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descr="HD-PanelTitleR1.png" id="29" name="Google Shape;29;p2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12188825" cy="68562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" name="Google Shape;30;p21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descr="HDRibbonTitle-UniformTrim.png" id="31" name="Google Shape;31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RibbonTitle-UniformTrim.png" id="32" name="Google Shape;32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3" name="Google Shape;33;p21"/>
          <p:cNvSpPr txBox="1"/>
          <p:nvPr>
            <p:ph type="ctrTitle"/>
          </p:nvPr>
        </p:nvSpPr>
        <p:spPr>
          <a:xfrm>
            <a:off x="2692398" y="1871131"/>
            <a:ext cx="6815669" cy="151553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Garamond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1"/>
          <p:cNvSpPr txBox="1"/>
          <p:nvPr>
            <p:ph idx="1" type="subTitle"/>
          </p:nvPr>
        </p:nvSpPr>
        <p:spPr>
          <a:xfrm>
            <a:off x="2692398" y="3657597"/>
            <a:ext cx="6815669" cy="1320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20"/>
              </a:spcBef>
              <a:spcAft>
                <a:spcPts val="0"/>
              </a:spcAft>
              <a:buSzPts val="2415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207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84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61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5" name="Google Shape;35;p21"/>
          <p:cNvSpPr txBox="1"/>
          <p:nvPr>
            <p:ph idx="10" type="dt"/>
          </p:nvPr>
        </p:nvSpPr>
        <p:spPr>
          <a:xfrm>
            <a:off x="7983232" y="5037663"/>
            <a:ext cx="8974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1"/>
          <p:cNvSpPr txBox="1"/>
          <p:nvPr>
            <p:ph idx="11" type="ftr"/>
          </p:nvPr>
        </p:nvSpPr>
        <p:spPr>
          <a:xfrm>
            <a:off x="2692397" y="5037663"/>
            <a:ext cx="5214635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1"/>
          <p:cNvSpPr txBox="1"/>
          <p:nvPr>
            <p:ph idx="12" type="sldNum"/>
          </p:nvPr>
        </p:nvSpPr>
        <p:spPr>
          <a:xfrm>
            <a:off x="8956900" y="5037663"/>
            <a:ext cx="5511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38" name="Google Shape;38;p21"/>
          <p:cNvCxnSpPr/>
          <p:nvPr/>
        </p:nvCxnSpPr>
        <p:spPr>
          <a:xfrm>
            <a:off x="2692399" y="3522131"/>
            <a:ext cx="681566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2"/>
          <p:cNvSpPr txBox="1"/>
          <p:nvPr>
            <p:ph type="title"/>
          </p:nvPr>
        </p:nvSpPr>
        <p:spPr>
          <a:xfrm>
            <a:off x="2015069" y="1752606"/>
            <a:ext cx="8158688" cy="182251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2"/>
          <p:cNvSpPr txBox="1"/>
          <p:nvPr>
            <p:ph idx="1" type="body"/>
          </p:nvPr>
        </p:nvSpPr>
        <p:spPr>
          <a:xfrm>
            <a:off x="2015067" y="3846051"/>
            <a:ext cx="8158690" cy="9545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SzPts val="276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2" name="Google Shape;42;p22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2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2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45" name="Google Shape;45;p22"/>
          <p:cNvCxnSpPr/>
          <p:nvPr/>
        </p:nvCxnSpPr>
        <p:spPr>
          <a:xfrm>
            <a:off x="2012723" y="3710585"/>
            <a:ext cx="8163380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Google Shape;47;p23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23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3"/>
          <p:cNvSpPr txBox="1"/>
          <p:nvPr>
            <p:ph idx="1" type="body"/>
          </p:nvPr>
        </p:nvSpPr>
        <p:spPr>
          <a:xfrm>
            <a:off x="1298448" y="2560320"/>
            <a:ext cx="4718304" cy="3310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50" name="Google Shape;50;p23"/>
          <p:cNvSpPr txBox="1"/>
          <p:nvPr>
            <p:ph idx="2" type="body"/>
          </p:nvPr>
        </p:nvSpPr>
        <p:spPr>
          <a:xfrm>
            <a:off x="6181344" y="2560320"/>
            <a:ext cx="4718304" cy="3310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51" name="Google Shape;51;p23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" type="body"/>
          </p:nvPr>
        </p:nvSpPr>
        <p:spPr>
          <a:xfrm>
            <a:off x="1295400" y="2658533"/>
            <a:ext cx="4718304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672"/>
              </a:spcBef>
              <a:spcAft>
                <a:spcPts val="0"/>
              </a:spcAft>
              <a:buSzPts val="3220"/>
              <a:buNone/>
              <a:defRPr b="0" sz="28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840"/>
              <a:buNone/>
              <a:defRPr b="1" sz="1600"/>
            </a:lvl9pPr>
          </a:lstStyle>
          <a:p/>
        </p:txBody>
      </p:sp>
      <p:sp>
        <p:nvSpPr>
          <p:cNvPr id="57" name="Google Shape;57;p24"/>
          <p:cNvSpPr txBox="1"/>
          <p:nvPr>
            <p:ph idx="2" type="body"/>
          </p:nvPr>
        </p:nvSpPr>
        <p:spPr>
          <a:xfrm>
            <a:off x="1295400" y="3243262"/>
            <a:ext cx="4718304" cy="26326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58" name="Google Shape;58;p24"/>
          <p:cNvSpPr txBox="1"/>
          <p:nvPr>
            <p:ph idx="3" type="body"/>
          </p:nvPr>
        </p:nvSpPr>
        <p:spPr>
          <a:xfrm>
            <a:off x="6180670" y="2658533"/>
            <a:ext cx="4718304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672"/>
              </a:spcBef>
              <a:spcAft>
                <a:spcPts val="0"/>
              </a:spcAft>
              <a:buSzPts val="3220"/>
              <a:buNone/>
              <a:defRPr b="0" sz="28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840"/>
              <a:buNone/>
              <a:defRPr b="1" sz="1600"/>
            </a:lvl9pPr>
          </a:lstStyle>
          <a:p/>
        </p:txBody>
      </p:sp>
      <p:sp>
        <p:nvSpPr>
          <p:cNvPr id="59" name="Google Shape;59;p24"/>
          <p:cNvSpPr txBox="1"/>
          <p:nvPr>
            <p:ph idx="4" type="body"/>
          </p:nvPr>
        </p:nvSpPr>
        <p:spPr>
          <a:xfrm>
            <a:off x="6180670" y="3243262"/>
            <a:ext cx="4718304" cy="26326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60" name="Google Shape;60;p24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4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4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63" name="Google Shape;63;p24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5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5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5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5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69" name="Google Shape;69;p25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6"/>
          <p:cNvSpPr txBox="1"/>
          <p:nvPr>
            <p:ph type="title"/>
          </p:nvPr>
        </p:nvSpPr>
        <p:spPr>
          <a:xfrm>
            <a:off x="1293811" y="1388534"/>
            <a:ext cx="3718455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6"/>
          <p:cNvSpPr txBox="1"/>
          <p:nvPr>
            <p:ph idx="1" type="body"/>
          </p:nvPr>
        </p:nvSpPr>
        <p:spPr>
          <a:xfrm>
            <a:off x="5418668" y="982131"/>
            <a:ext cx="5469466" cy="48937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73" name="Google Shape;73;p26"/>
          <p:cNvSpPr txBox="1"/>
          <p:nvPr>
            <p:ph idx="2" type="body"/>
          </p:nvPr>
        </p:nvSpPr>
        <p:spPr>
          <a:xfrm>
            <a:off x="1293811" y="3031065"/>
            <a:ext cx="3718455" cy="24384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84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74" name="Google Shape;74;p26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6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6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cxnSp>
        <p:nvCxnSpPr>
          <p:cNvPr id="77" name="Google Shape;77;p26"/>
          <p:cNvCxnSpPr/>
          <p:nvPr/>
        </p:nvCxnSpPr>
        <p:spPr>
          <a:xfrm>
            <a:off x="1396169" y="2912533"/>
            <a:ext cx="3514498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7"/>
          <p:cNvSpPr txBox="1"/>
          <p:nvPr>
            <p:ph type="title"/>
          </p:nvPr>
        </p:nvSpPr>
        <p:spPr>
          <a:xfrm>
            <a:off x="1295399" y="1883832"/>
            <a:ext cx="6241816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aramond"/>
              <a:buNone/>
              <a:defRPr b="0" sz="2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7"/>
          <p:cNvSpPr/>
          <p:nvPr>
            <p:ph idx="2" type="pic"/>
          </p:nvPr>
        </p:nvSpPr>
        <p:spPr>
          <a:xfrm>
            <a:off x="8094831" y="1041400"/>
            <a:ext cx="3063347" cy="4775200"/>
          </a:xfrm>
          <a:prstGeom prst="roundRect">
            <a:avLst>
              <a:gd fmla="val 0" name="adj"/>
            </a:avLst>
          </a:prstGeom>
          <a:noFill/>
          <a:ln cap="flat" cmpd="thickThin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1" name="Google Shape;81;p27"/>
          <p:cNvSpPr txBox="1"/>
          <p:nvPr>
            <p:ph idx="1" type="body"/>
          </p:nvPr>
        </p:nvSpPr>
        <p:spPr>
          <a:xfrm>
            <a:off x="1295399" y="3255432"/>
            <a:ext cx="6241816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SzPts val="2070"/>
              <a:buNone/>
              <a:defRPr sz="18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82" name="Google Shape;82;p27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7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7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8.xml"/><Relationship Id="rId10" Type="http://schemas.openxmlformats.org/officeDocument/2006/relationships/slideLayout" Target="../slideLayouts/slideLayout7.xml"/><Relationship Id="rId21" Type="http://schemas.openxmlformats.org/officeDocument/2006/relationships/theme" Target="../theme/theme1.xml"/><Relationship Id="rId13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9.xml"/><Relationship Id="rId1" Type="http://schemas.openxmlformats.org/officeDocument/2006/relationships/image" Target="../media/image4.jpg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9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6.xml"/><Relationship Id="rId6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5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8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descr="HD-PanelContent.png" id="7" name="Google Shape;7;p1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12188825" cy="68562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Google Shape;8;p1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descr="HDRibbonContent-UniformTrim.png" id="9" name="Google Shape;9;p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RibbonContent-UniformTrim.png" id="10" name="Google Shape;10;p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Google Shape;11;p18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b="0" i="0" sz="4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Google Shape;12;p18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386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  <a:defRPr b="0" i="0" sz="2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374650" lvl="1" marL="9144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Char char="•"/>
              <a:defRPr b="0" i="0" sz="20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360044" lvl="2" marL="13716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Char char="•"/>
              <a:defRPr b="0" i="0" sz="18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345439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330835" lvl="4" marL="22860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330835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330835" lvl="6" marL="32004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330834" lvl="7" marL="36576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330834" lvl="8" marL="4114800" marR="0" rtl="0" algn="l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0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4" name="Google Shape;14;p18"/>
          <p:cNvSpPr txBox="1"/>
          <p:nvPr>
            <p:ph idx="11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5" name="Google Shape;15;p18"/>
          <p:cNvSpPr txBox="1"/>
          <p:nvPr>
            <p:ph idx="12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"/>
          <p:cNvSpPr txBox="1"/>
          <p:nvPr>
            <p:ph type="title"/>
          </p:nvPr>
        </p:nvSpPr>
        <p:spPr>
          <a:xfrm>
            <a:off x="838200" y="91295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Microsoft JhengHei"/>
              <a:buNone/>
            </a:pP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瑪拉基書(一)傳話的使者</a:t>
            </a:r>
            <a:endParaRPr b="1" sz="480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pic>
        <p:nvPicPr>
          <p:cNvPr id="152" name="Google Shape;152;p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71442" y="2681557"/>
            <a:ext cx="5849100" cy="330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0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241" name="Google Shape;241;p10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42" name="Google Shape;242;p10"/>
          <p:cNvSpPr/>
          <p:nvPr/>
        </p:nvSpPr>
        <p:spPr>
          <a:xfrm>
            <a:off x="1295402" y="2080880"/>
            <a:ext cx="9601196" cy="2667794"/>
          </a:xfrm>
          <a:prstGeom prst="rect">
            <a:avLst/>
          </a:prstGeom>
          <a:solidFill>
            <a:srgbClr val="A7DDC6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【討論題 2】</a:t>
            </a:r>
            <a:endParaRPr sz="32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雅各和以掃是什麼關係？神為什麼愛雅各，惡以掃？何以見得？</a:t>
            </a:r>
            <a:endParaRPr sz="32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1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248" name="Google Shape;248;p11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49" name="Google Shape;249;p11"/>
          <p:cNvSpPr/>
          <p:nvPr/>
        </p:nvSpPr>
        <p:spPr>
          <a:xfrm>
            <a:off x="823912" y="589935"/>
            <a:ext cx="10544174" cy="5663381"/>
          </a:xfrm>
          <a:prstGeom prst="rect">
            <a:avLst/>
          </a:prstGeom>
          <a:solidFill>
            <a:srgbClr val="F8EFD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二. 雅各以掃之分</a:t>
            </a:r>
            <a:endParaRPr sz="3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雅各和以掃是雙生兄弟，都是亞伯拉罕、以撒的後裔，和蒙應許的子孫(羅9:7; 加4:28)，同為利百加所生，結局卻大不相同。以掃輕看長子的名分而失去祝福。在神眼中，以掃貪戀世俗，以致被棄絕(來12:16-17)；雅各尋求主面，渴望祝福，就蒙神賜福(詩24:3-6)，若有人愛神，這人乃是神所知道的；若有人不愛主，這人可詛可咒(林前8:3; 16:22)。</a:t>
            </a:r>
            <a:endParaRPr sz="2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</a:t>
            </a:r>
            <a:endParaRPr sz="8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icrosoft JhengHei"/>
              <a:buAutoNum type="arabicPeriod"/>
            </a:pPr>
            <a:r>
              <a:rPr b="1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神愛雅各</a:t>
            </a:r>
            <a:r>
              <a:rPr lang="zh-TW" sz="2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：雅各渴望得著長子的名分，繼承神給以撒所有應許；至終神與雅各立約，成為雅各的神(出3:6)，應許雅各要生養眾多，又要把迦南地賜給他的後裔永遠為業(創48:3-4)。神是守約施慈愛的神，向愛祂，守祂誡命的人施慈愛，直到千代(出20:6)。</a:t>
            </a:r>
            <a:endParaRPr sz="2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icrosoft JhengHei"/>
              <a:buAutoNum type="arabicPeriod"/>
            </a:pPr>
            <a:r>
              <a:rPr b="1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神惡以掃</a:t>
            </a:r>
            <a:r>
              <a:rPr lang="zh-TW" sz="2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：以掃後代以東人〔耶和華永遠惱怒之民〕，如亞瑪力人(創36:12)，神要除滅他們的名號(出17:14-16)。他們的產業是以東地〔罪惡之境〕，至終成為荒涼，歸於無有(俄1:17-21)。屬靈上，以掃是應許子孫(羅9:7)，卻沒有得著所應許的產業。</a:t>
            </a:r>
            <a:endParaRPr sz="2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255" name="Google Shape;255;p12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56" name="Google Shape;256;p12"/>
          <p:cNvSpPr/>
          <p:nvPr/>
        </p:nvSpPr>
        <p:spPr>
          <a:xfrm>
            <a:off x="1295402" y="2036635"/>
            <a:ext cx="9601196" cy="3010694"/>
          </a:xfrm>
          <a:prstGeom prst="rect">
            <a:avLst/>
          </a:prstGeom>
          <a:solidFill>
            <a:srgbClr val="A7DDC6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【討論題 3】</a:t>
            </a:r>
            <a:endParaRPr sz="32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祭司是做什麼的？他們怎樣藐視主的名？為何他們獻祭神不悅納？</a:t>
            </a:r>
            <a:endParaRPr sz="32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3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262" name="Google Shape;262;p13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63" name="Google Shape;263;p13"/>
          <p:cNvSpPr/>
          <p:nvPr/>
        </p:nvSpPr>
        <p:spPr>
          <a:xfrm>
            <a:off x="881061" y="982132"/>
            <a:ext cx="10429875" cy="4772819"/>
          </a:xfrm>
          <a:prstGeom prst="rect">
            <a:avLst/>
          </a:prstGeom>
          <a:solidFill>
            <a:srgbClr val="F8EFD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三. 祭司未盡本分</a:t>
            </a:r>
            <a:endParaRPr sz="3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神揀選亞倫的後裔作祭司，他們要「歸耶和華為聖」，在聖殿事奉，向神獻祭，為百姓祈求，教導百姓敬畏神。祭司不能有自己的產業和事業，神將以色列人獻的十分之一給他們(民18:25-28)。聖殿重建後，回歸的人中照族譜作祭司的，都按著班次在聖殿供職。</a:t>
            </a:r>
            <a:endParaRPr sz="2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</a:t>
            </a:r>
            <a:endParaRPr sz="8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icrosoft JhengHei"/>
              <a:buAutoNum type="arabicPeriod"/>
            </a:pPr>
            <a:r>
              <a:rPr b="1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有瑕疵的供物</a:t>
            </a:r>
            <a:r>
              <a:rPr lang="zh-TW" sz="2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：祭司每天都要向神獻祭，向神獻的祭物必須沒有殘疾(利22:17-25)。獻殘疾的，是神所憎惡的(申17:1)，因為這是對神的輕慢和不敬畏，且藐視主的名。</a:t>
            </a:r>
            <a:endParaRPr sz="2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icrosoft JhengHei"/>
              <a:buAutoNum type="arabicPeriod"/>
            </a:pPr>
            <a:r>
              <a:rPr b="1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神不悅納的祭</a:t>
            </a:r>
            <a:r>
              <a:rPr lang="zh-TW" sz="2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：到神面前不能空手，且要獻最好的，如頭生的和初熟之物。神不只看祭物，也看獻祭的人，如神看中亞伯和他的供物，不看中該隱和他的供物(創4:3-5)。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4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269" name="Google Shape;269;p14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70" name="Google Shape;270;p14"/>
          <p:cNvSpPr/>
          <p:nvPr/>
        </p:nvSpPr>
        <p:spPr>
          <a:xfrm>
            <a:off x="1295400" y="2013014"/>
            <a:ext cx="9601197" cy="2858294"/>
          </a:xfrm>
          <a:prstGeom prst="rect">
            <a:avLst/>
          </a:prstGeom>
          <a:solidFill>
            <a:srgbClr val="A7DDC6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【討論題 4】</a:t>
            </a:r>
            <a:endParaRPr sz="32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神的名在外邦中必尊為大，各處都有人奉主名燒香、獻供物，是什麼意思？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5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276" name="Google Shape;276;p15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77" name="Google Shape;277;p15"/>
          <p:cNvSpPr/>
          <p:nvPr/>
        </p:nvSpPr>
        <p:spPr>
          <a:xfrm>
            <a:off x="881061" y="1097039"/>
            <a:ext cx="10429875" cy="4772819"/>
          </a:xfrm>
          <a:prstGeom prst="rect">
            <a:avLst/>
          </a:prstGeom>
          <a:solidFill>
            <a:srgbClr val="F8EFD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四. 恩典臨到萬邦</a:t>
            </a:r>
            <a:endParaRPr sz="3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瑪拉基書是舊約聖經最後一卷，說到神要差遣彌賽亞來，與祂子民另立新約(來8:8-12)。不僅要救贖他們脫離罪惡，也讓萬國蒙福(創22:18)，作神子民，承受產業(加3:14, 29)。</a:t>
            </a:r>
            <a:endParaRPr sz="2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</a:t>
            </a:r>
            <a:endParaRPr sz="8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icrosoft JhengHei"/>
              <a:buAutoNum type="arabicPeriod"/>
            </a:pPr>
            <a:r>
              <a:rPr b="1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外邦人歸主</a:t>
            </a:r>
            <a:r>
              <a:rPr lang="zh-TW" sz="2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：以色列人被擄到外邦表明與神立約的關係破裂，神應許要領他們歸回，與他們立新約，外邦人要成為神的子民(何1:10-11)，並且都要尋求主(徒15:16-17)。</a:t>
            </a:r>
            <a:endParaRPr sz="2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icrosoft JhengHei"/>
              <a:buAutoNum type="arabicPeriod"/>
            </a:pPr>
            <a:r>
              <a:rPr b="1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聖徒皆祭司</a:t>
            </a:r>
            <a:r>
              <a:rPr lang="zh-TW" sz="2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：外邦人因信基督成為屬神的兒女(加3:26)，且成為聖潔和君尊的祭司，傳揚神的美德，作福音的祭司(羅15:16)，藉著基督奉獻神所悅納的靈祭(彼前2:5, 9)。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6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283" name="Google Shape;283;p16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84" name="Google Shape;284;p16"/>
          <p:cNvSpPr/>
          <p:nvPr/>
        </p:nvSpPr>
        <p:spPr>
          <a:xfrm>
            <a:off x="881062" y="855405"/>
            <a:ext cx="10429875" cy="5191433"/>
          </a:xfrm>
          <a:prstGeom prst="rect">
            <a:avLst/>
          </a:prstGeom>
          <a:solidFill>
            <a:srgbClr val="EBD18B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【結論】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瑪拉基書描述被擄歸回百姓的屬靈光景，他們雖然恢復聖殿崇拜，遵行神的律法誡命，但都流於外在的宗教儀文，有敬虔的外貌，卻沒有敬虔的實質。神藉著先知對他們說話，指出他們的問題，然而，他們卻向神強嘴，不覺自己有錯。他們雖是悖逆頂嘴的百姓，神卻不停止對他們說話(羅10:21)，顯明神的愛，引導他們走在正道。過去神不斷差遣祂的使者對神的百姓說話，但日子將到，神要差遣彌賽亞來對他們說話。所以他們要存敬畏的心預備好迎接彌賽亞的來到，尤其在領受神的話語和在向神獻祭的事上，都不可有絲毫的輕忽。因為，彌賽亞要與神的子民另立新約，把律法放在他們裡面，寫在他們心上(耶31:33)，使外邦人〔國〕都要稱為主的名下(摩9:12)。神藉著瑪拉基〔我的使者〕曉諭祂的子民，說出舊約聖經末了的話，並預備迎接彌賽亞時代降臨，帶下普世救恩。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7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290" name="Google Shape;290;p17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91" name="Google Shape;291;p17"/>
          <p:cNvSpPr/>
          <p:nvPr/>
        </p:nvSpPr>
        <p:spPr>
          <a:xfrm>
            <a:off x="1295400" y="1741666"/>
            <a:ext cx="9601197" cy="3239294"/>
          </a:xfrm>
          <a:prstGeom prst="rect">
            <a:avLst/>
          </a:prstGeom>
          <a:solidFill>
            <a:srgbClr val="D5E49A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【分享與應用】</a:t>
            </a:r>
            <a:endParaRPr/>
          </a:p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icrosoft JhengHei"/>
              <a:buAutoNum type="arabicPeriod"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你覺得神愛你嗎？何以見得？你覺得你愛神嗎？何以見得？</a:t>
            </a:r>
            <a:endParaRPr sz="32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icrosoft JhengHei"/>
              <a:buAutoNum type="arabicPeriod"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成為基督徒後，在哪些事上，表明了對神的奉獻？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"/>
          <p:cNvSpPr/>
          <p:nvPr/>
        </p:nvSpPr>
        <p:spPr>
          <a:xfrm>
            <a:off x="1353061" y="2072829"/>
            <a:ext cx="9606959" cy="623839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58" name="Google Shape;158;p2"/>
          <p:cNvSpPr/>
          <p:nvPr/>
        </p:nvSpPr>
        <p:spPr>
          <a:xfrm>
            <a:off x="1948518" y="2071451"/>
            <a:ext cx="9011499" cy="623839"/>
          </a:xfrm>
          <a:prstGeom prst="rect">
            <a:avLst/>
          </a:prstGeom>
          <a:solidFill>
            <a:srgbClr val="A7DDC6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塞魯士〔古列〕</a:t>
            </a:r>
            <a:endParaRPr b="1" i="0" sz="18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(559-530)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"/>
          <p:cNvSpPr/>
          <p:nvPr/>
        </p:nvSpPr>
        <p:spPr>
          <a:xfrm>
            <a:off x="3967426" y="2071452"/>
            <a:ext cx="6992591" cy="623839"/>
          </a:xfrm>
          <a:prstGeom prst="rect">
            <a:avLst/>
          </a:prstGeom>
          <a:solidFill>
            <a:srgbClr val="1D4B3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60" name="Google Shape;160;p2"/>
          <p:cNvSpPr/>
          <p:nvPr/>
        </p:nvSpPr>
        <p:spPr>
          <a:xfrm>
            <a:off x="4647727" y="2071453"/>
            <a:ext cx="6312290" cy="623839"/>
          </a:xfrm>
          <a:prstGeom prst="rect">
            <a:avLst/>
          </a:prstGeom>
          <a:solidFill>
            <a:srgbClr val="B68D1F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大流士〔大利烏〕</a:t>
            </a:r>
            <a:endParaRPr b="1" i="0" sz="18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(522-586)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"/>
          <p:cNvSpPr/>
          <p:nvPr/>
        </p:nvSpPr>
        <p:spPr>
          <a:xfrm>
            <a:off x="6987148" y="2071454"/>
            <a:ext cx="3972870" cy="623839"/>
          </a:xfrm>
          <a:prstGeom prst="rect">
            <a:avLst/>
          </a:prstGeom>
          <a:solidFill>
            <a:srgbClr val="E2A9A3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亞哈隨魯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(486-465)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2"/>
          <p:cNvSpPr/>
          <p:nvPr/>
        </p:nvSpPr>
        <p:spPr>
          <a:xfrm>
            <a:off x="8299044" y="2072652"/>
            <a:ext cx="2660973" cy="623839"/>
          </a:xfrm>
          <a:prstGeom prst="rect">
            <a:avLst/>
          </a:prstGeom>
          <a:solidFill>
            <a:srgbClr val="FFFF0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亞達薛西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(465-424)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3" name="Google Shape;163;p2"/>
          <p:cNvCxnSpPr/>
          <p:nvPr/>
        </p:nvCxnSpPr>
        <p:spPr>
          <a:xfrm flipH="1" rot="10800000">
            <a:off x="3513820" y="2728530"/>
            <a:ext cx="12652" cy="921931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4" name="Google Shape;164;p2"/>
          <p:cNvCxnSpPr/>
          <p:nvPr/>
        </p:nvCxnSpPr>
        <p:spPr>
          <a:xfrm rot="10800000">
            <a:off x="4756719" y="2728533"/>
            <a:ext cx="13081" cy="921927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5" name="Google Shape;165;p2"/>
          <p:cNvCxnSpPr/>
          <p:nvPr/>
        </p:nvCxnSpPr>
        <p:spPr>
          <a:xfrm flipH="1" rot="5400000">
            <a:off x="4674319" y="3092811"/>
            <a:ext cx="914400" cy="185700"/>
          </a:xfrm>
          <a:prstGeom prst="bentConnector3">
            <a:avLst>
              <a:gd fmla="val 50000" name="adj1"/>
            </a:avLst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6" name="Google Shape;166;p2"/>
          <p:cNvCxnSpPr/>
          <p:nvPr/>
        </p:nvCxnSpPr>
        <p:spPr>
          <a:xfrm rot="10800000">
            <a:off x="7456825" y="2728530"/>
            <a:ext cx="20686" cy="866609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7" name="Google Shape;167;p2"/>
          <p:cNvCxnSpPr>
            <a:stCxn id="168" idx="0"/>
          </p:cNvCxnSpPr>
          <p:nvPr/>
        </p:nvCxnSpPr>
        <p:spPr>
          <a:xfrm rot="10800000">
            <a:off x="8762889" y="2744958"/>
            <a:ext cx="21900" cy="897900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9" name="Google Shape;169;p2"/>
          <p:cNvCxnSpPr>
            <a:stCxn id="170" idx="0"/>
          </p:cNvCxnSpPr>
          <p:nvPr/>
        </p:nvCxnSpPr>
        <p:spPr>
          <a:xfrm rot="10800000">
            <a:off x="9703063" y="2744958"/>
            <a:ext cx="13800" cy="897900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1" name="Google Shape;171;p2"/>
          <p:cNvCxnSpPr>
            <a:stCxn id="172" idx="0"/>
          </p:cNvCxnSpPr>
          <p:nvPr/>
        </p:nvCxnSpPr>
        <p:spPr>
          <a:xfrm rot="10800000">
            <a:off x="10248975" y="2744959"/>
            <a:ext cx="28500" cy="897900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3" name="Google Shape;173;p2"/>
          <p:cNvCxnSpPr>
            <a:stCxn id="174" idx="0"/>
          </p:cNvCxnSpPr>
          <p:nvPr/>
        </p:nvCxnSpPr>
        <p:spPr>
          <a:xfrm rot="10800000">
            <a:off x="10732548" y="2744958"/>
            <a:ext cx="42600" cy="897900"/>
          </a:xfrm>
          <a:prstGeom prst="straightConnector1">
            <a:avLst/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75" name="Google Shape;175;p2"/>
          <p:cNvSpPr/>
          <p:nvPr/>
        </p:nvSpPr>
        <p:spPr>
          <a:xfrm>
            <a:off x="1472464" y="622571"/>
            <a:ext cx="1028370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zh-TW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560       550       540       530       520       510       500       490       480       470       460       450       440       430       420  </a:t>
            </a:r>
            <a:endParaRPr b="0" i="0" sz="16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76" name="Google Shape;176;p2"/>
          <p:cNvSpPr/>
          <p:nvPr/>
        </p:nvSpPr>
        <p:spPr>
          <a:xfrm>
            <a:off x="3303608" y="3650460"/>
            <a:ext cx="483723" cy="2235990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400" u="none" cap="none" strike="noStrike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536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所羅巴伯率領回歸</a:t>
            </a:r>
            <a:endParaRPr b="1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7" name="Google Shape;177;p2"/>
          <p:cNvSpPr/>
          <p:nvPr/>
        </p:nvSpPr>
        <p:spPr>
          <a:xfrm>
            <a:off x="4511317" y="3654209"/>
            <a:ext cx="483723" cy="2070369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400" u="none" cap="none" strike="noStrike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520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聖殿復工</a:t>
            </a:r>
            <a:endParaRPr b="1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8" name="Google Shape;178;p2"/>
          <p:cNvSpPr/>
          <p:nvPr/>
        </p:nvSpPr>
        <p:spPr>
          <a:xfrm>
            <a:off x="4977354" y="3650460"/>
            <a:ext cx="483723" cy="2070369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400" u="none" cap="none" strike="noStrike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516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聖殿完工</a:t>
            </a:r>
            <a:endParaRPr b="0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9" name="Google Shape;179;p2"/>
          <p:cNvSpPr/>
          <p:nvPr/>
        </p:nvSpPr>
        <p:spPr>
          <a:xfrm>
            <a:off x="7221859" y="3642860"/>
            <a:ext cx="483723" cy="2070369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400" u="none" cap="none" strike="noStrike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476</a:t>
            </a:r>
            <a:endParaRPr b="1" i="0" sz="1400" u="none" cap="none" strike="noStrike">
              <a:solidFill>
                <a:srgbClr val="C00000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以斯帖作王后</a:t>
            </a:r>
            <a:endParaRPr b="0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68" name="Google Shape;168;p2"/>
          <p:cNvSpPr/>
          <p:nvPr/>
        </p:nvSpPr>
        <p:spPr>
          <a:xfrm>
            <a:off x="8542927" y="3642858"/>
            <a:ext cx="483723" cy="2070370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400" u="none" cap="none" strike="noStrike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458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以斯拉教律法</a:t>
            </a:r>
            <a:endParaRPr b="1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0" name="Google Shape;170;p2"/>
          <p:cNvSpPr/>
          <p:nvPr/>
        </p:nvSpPr>
        <p:spPr>
          <a:xfrm>
            <a:off x="9475001" y="3642858"/>
            <a:ext cx="483723" cy="2070369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400" u="none" cap="none" strike="noStrike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445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尼希米建牆</a:t>
            </a:r>
            <a:endParaRPr b="1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2" name="Google Shape;172;p2"/>
          <p:cNvSpPr/>
          <p:nvPr/>
        </p:nvSpPr>
        <p:spPr>
          <a:xfrm>
            <a:off x="10035613" y="3642859"/>
            <a:ext cx="483723" cy="2243591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400" u="none" cap="none" strike="noStrike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433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尼希米返回巴比倫</a:t>
            </a:r>
            <a:endParaRPr b="0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4" name="Google Shape;174;p2"/>
          <p:cNvSpPr/>
          <p:nvPr/>
        </p:nvSpPr>
        <p:spPr>
          <a:xfrm>
            <a:off x="10533286" y="3642858"/>
            <a:ext cx="483723" cy="2462667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400" u="none" cap="none" strike="noStrike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？</a:t>
            </a:r>
            <a:endParaRPr b="1" i="0" sz="1400" u="none" cap="none" strike="noStrike">
              <a:solidFill>
                <a:srgbClr val="C00000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尼希米重回耶路撒冷</a:t>
            </a:r>
            <a:endParaRPr b="0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80" name="Google Shape;180;p2"/>
          <p:cNvSpPr/>
          <p:nvPr/>
        </p:nvSpPr>
        <p:spPr>
          <a:xfrm>
            <a:off x="2247900" y="1125258"/>
            <a:ext cx="914400" cy="703541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400" u="none" cap="none" strike="noStrike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539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波斯滅巴比倫</a:t>
            </a:r>
            <a:endParaRPr b="1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cxnSp>
        <p:nvCxnSpPr>
          <p:cNvPr id="181" name="Google Shape;181;p2"/>
          <p:cNvCxnSpPr/>
          <p:nvPr/>
        </p:nvCxnSpPr>
        <p:spPr>
          <a:xfrm flipH="1" rot="-5400000">
            <a:off x="2905278" y="1507229"/>
            <a:ext cx="657000" cy="314400"/>
          </a:xfrm>
          <a:prstGeom prst="bentConnector3">
            <a:avLst>
              <a:gd fmla="val -2191" name="adj1"/>
            </a:avLst>
          </a:prstGeom>
          <a:noFill/>
          <a:ln cap="flat" cmpd="sng" w="158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82" name="Google Shape;182;p2"/>
          <p:cNvSpPr/>
          <p:nvPr/>
        </p:nvSpPr>
        <p:spPr>
          <a:xfrm>
            <a:off x="1015264" y="2071451"/>
            <a:ext cx="914400" cy="837261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公元前</a:t>
            </a:r>
            <a:endParaRPr b="1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83" name="Google Shape;183;p2"/>
          <p:cNvSpPr/>
          <p:nvPr/>
        </p:nvSpPr>
        <p:spPr>
          <a:xfrm>
            <a:off x="9839486" y="1297386"/>
            <a:ext cx="914400" cy="430211"/>
          </a:xfrm>
          <a:prstGeom prst="rect">
            <a:avLst/>
          </a:prstGeom>
          <a:solidFill>
            <a:srgbClr val="F2E0B0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瑪拉基</a:t>
            </a:r>
            <a:endParaRPr b="1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84" name="Google Shape;184;p2"/>
          <p:cNvSpPr/>
          <p:nvPr/>
        </p:nvSpPr>
        <p:spPr>
          <a:xfrm>
            <a:off x="4511317" y="1187622"/>
            <a:ext cx="691277" cy="273251"/>
          </a:xfrm>
          <a:prstGeom prst="rect">
            <a:avLst/>
          </a:prstGeom>
          <a:solidFill>
            <a:srgbClr val="AEC4DC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哈該</a:t>
            </a:r>
            <a:endParaRPr b="1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85" name="Google Shape;185;p2"/>
          <p:cNvSpPr/>
          <p:nvPr/>
        </p:nvSpPr>
        <p:spPr>
          <a:xfrm>
            <a:off x="4579661" y="1547943"/>
            <a:ext cx="1245866" cy="280856"/>
          </a:xfrm>
          <a:prstGeom prst="rect">
            <a:avLst/>
          </a:prstGeom>
          <a:solidFill>
            <a:srgbClr val="AEC4DC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撒迦利亞</a:t>
            </a:r>
            <a:endParaRPr b="1" i="0" sz="1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86" name="Google Shape;186;p2"/>
          <p:cNvSpPr/>
          <p:nvPr/>
        </p:nvSpPr>
        <p:spPr>
          <a:xfrm>
            <a:off x="693811" y="649791"/>
            <a:ext cx="914400" cy="319807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14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公元前</a:t>
            </a:r>
            <a:endParaRPr b="1" i="0" sz="14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192" name="Google Shape;192;p3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193" name="Google Shape;193;p3"/>
          <p:cNvSpPr/>
          <p:nvPr/>
        </p:nvSpPr>
        <p:spPr>
          <a:xfrm>
            <a:off x="881062" y="694531"/>
            <a:ext cx="10429875" cy="5572920"/>
          </a:xfrm>
          <a:prstGeom prst="rect">
            <a:avLst/>
          </a:prstGeom>
          <a:solidFill>
            <a:srgbClr val="F8EFD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【前言】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瑪拉基書是舊約聖經的最後一卷書，作者瑪拉基的意思是「我的使者」，書中幾次提到神差遣祂的使者傳遞祂的信息。聖殿重建後(516 B.C.)，神子民的屬靈光景低落，神又差遣文士以斯拉教導百姓律法(458 B.C.)，和省長尼希米重建耶路撒冷城牆(445 B.C.)，瑪拉基書的信息有些與尼希米記相關：如與外族通婚(尼10:30; 13:23-27; 瑪2:11)、祭司墮落(尼13:4-9; 瑪1:6-2:9)、用錢不當(尼13:10-13; 瑪3:5-10)；一般學者將瑪拉基書的寫成年代定在430 B.C.左右。瑪拉基書寫成之後，從此不再有神話語的啟示被寫下來，直到神所應許的彌賽亞降臨，這期間又稱靜默的四百年。瑪拉基書末了的話預示以利亞要來，後來印證施洗約翰就是神所差的使者，要為耶穌基督預備道路。神藉著瑪拉基書曉諭祂的子民，糾正他們的行為，預示要來的審判，指出救恩的盼望，並呼籲他們回轉歸向神，預備迎接彌賽亞的到來，祂要救贖、煉淨神的百姓，使福臨萬邦，並審判全地。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 </a:t>
            </a:r>
            <a:endParaRPr sz="2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199" name="Google Shape;199;p4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00" name="Google Shape;200;p4"/>
          <p:cNvSpPr/>
          <p:nvPr/>
        </p:nvSpPr>
        <p:spPr>
          <a:xfrm>
            <a:off x="881062" y="825910"/>
            <a:ext cx="10429875" cy="5206179"/>
          </a:xfrm>
          <a:prstGeom prst="rect">
            <a:avLst/>
          </a:prstGeom>
          <a:solidFill>
            <a:srgbClr val="F0D4D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【瑪拉基書1:1-5】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耶和華藉</a:t>
            </a:r>
            <a:r>
              <a:rPr lang="zh-TW" sz="2800" u="sng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瑪拉基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傳給</a:t>
            </a:r>
            <a:r>
              <a:rPr lang="zh-TW" sz="2800" u="sng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以色列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的默示。</a:t>
            </a:r>
            <a:r>
              <a:rPr baseline="30000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2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耶和華說：「我曾愛你們。」你們卻說：「你在何事上愛我們呢？」耶和華說：「</a:t>
            </a:r>
            <a:r>
              <a:rPr lang="zh-TW" sz="2800" u="sng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以掃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不是</a:t>
            </a:r>
            <a:r>
              <a:rPr lang="zh-TW" sz="2800" u="sng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雅各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的哥哥嗎？我卻愛</a:t>
            </a:r>
            <a:r>
              <a:rPr lang="zh-TW" sz="2800" u="sng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雅各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，</a:t>
            </a:r>
            <a:r>
              <a:rPr baseline="30000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 3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惡</a:t>
            </a:r>
            <a:r>
              <a:rPr lang="zh-TW" sz="2800" u="sng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以掃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，使他的山嶺荒涼，把他的地業交給曠野的野狗。」</a:t>
            </a:r>
            <a:r>
              <a:rPr baseline="30000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 4</a:t>
            </a:r>
            <a:r>
              <a:rPr lang="zh-TW" sz="2800" u="sng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以東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人說：「我們現在雖被毀壞，卻要重建荒廢之處。」萬軍之耶和華如此說：「任他們建造，我必拆毀；人必稱他們的地為『罪惡之境』；稱他們的民為『耶和華永遠惱怒之民』。」</a:t>
            </a:r>
            <a:r>
              <a:rPr baseline="30000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 5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你們必親眼看見，也必說：「願耶和華在</a:t>
            </a:r>
            <a:r>
              <a:rPr lang="zh-TW" sz="2800" u="sng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以色列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境界之外被尊為大！」</a:t>
            </a:r>
            <a:endParaRPr sz="28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5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206" name="Google Shape;206;p5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07" name="Google Shape;207;p5"/>
          <p:cNvSpPr/>
          <p:nvPr/>
        </p:nvSpPr>
        <p:spPr>
          <a:xfrm>
            <a:off x="881062" y="781665"/>
            <a:ext cx="10429875" cy="5324167"/>
          </a:xfrm>
          <a:prstGeom prst="rect">
            <a:avLst/>
          </a:prstGeom>
          <a:solidFill>
            <a:srgbClr val="F0D4D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【瑪拉基書1:6-10】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6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「藐視我名的祭司啊，萬軍之耶和華對你們說：兒子尊敬父親，僕人敬畏主人；我既為父親，尊敬我的在哪裏呢？我既為主人，敬畏我的在哪裏呢？你們卻說：『我們在何事上藐視你的名呢？』</a:t>
            </a:r>
            <a:r>
              <a:rPr baseline="30000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7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你們將污穢的食物獻在我的壇上，且說：『我們在何事上污穢你呢？』因你們說，耶和華的桌子是可藐視的。</a:t>
            </a:r>
            <a:r>
              <a:rPr baseline="30000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8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你們將瞎眼的獻為祭物，這不為惡嗎？將瘸腿的、有病的獻上，這不為惡嗎？你獻給你的省長，他豈喜悅你，豈能看你的情面嗎？這是萬軍之耶和華說的。</a:t>
            </a:r>
            <a:r>
              <a:rPr baseline="30000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9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「現在我勸你們懇求神，他好施恩與我們。這妄獻的事，既由你們經手，他豈能看你們的情面嗎？這是萬軍之耶和華說的。</a:t>
            </a:r>
            <a:r>
              <a:rPr baseline="30000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10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甚願你們中間有一人關上殿門，免得你們徒然在我壇上燒火。萬軍之耶和華說：我不喜悅你們，也不從你們手中收納供物。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6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213" name="Google Shape;213;p6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14" name="Google Shape;214;p6"/>
          <p:cNvSpPr/>
          <p:nvPr/>
        </p:nvSpPr>
        <p:spPr>
          <a:xfrm>
            <a:off x="881062" y="840657"/>
            <a:ext cx="10429875" cy="5220929"/>
          </a:xfrm>
          <a:prstGeom prst="rect">
            <a:avLst/>
          </a:prstGeom>
          <a:solidFill>
            <a:srgbClr val="F0D4D1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【瑪拉基書1:11-14】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11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萬軍之耶和華說：從日出之地到日落之處，我的名在外邦中必尊為大。在各處，人必奉我的名燒香，獻潔淨的供物，因為我的名在外邦中必尊為大。</a:t>
            </a:r>
            <a:r>
              <a:rPr baseline="30000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12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你們卻褻瀆我的名，說：『耶和華的桌子是污穢的，其上的食物是可藐視的。』 </a:t>
            </a:r>
            <a:r>
              <a:rPr baseline="30000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13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你們又說：『這些事何等煩瑣！』並嗤之以鼻。這是萬軍之耶和華說的。你們把搶奪的、瘸腿的、有病的拿來獻上為祭。我豈能從你們手中收納呢？這是耶和華說的。 </a:t>
            </a:r>
            <a:r>
              <a:rPr baseline="30000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14</a:t>
            </a:r>
            <a:r>
              <a:rPr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行詭詐的在羣中有公羊，他許願卻用有殘疾的獻給主，這人是可咒詛的。因為我是大君王，我的名在外邦中是可畏的。這是萬軍之耶和華說的。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7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220" name="Google Shape;220;p7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21" name="Google Shape;221;p7"/>
          <p:cNvSpPr/>
          <p:nvPr/>
        </p:nvSpPr>
        <p:spPr>
          <a:xfrm>
            <a:off x="1295402" y="1642803"/>
            <a:ext cx="9601196" cy="3448844"/>
          </a:xfrm>
          <a:prstGeom prst="rect">
            <a:avLst/>
          </a:prstGeom>
          <a:solidFill>
            <a:srgbClr val="D6E2ED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【破冰題】</a:t>
            </a:r>
            <a:endParaRPr/>
          </a:p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icrosoft JhengHei"/>
              <a:buAutoNum type="arabicPeriod"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是否曾經向人付出愛心，但那人不領受，甚至誤解？請分享經歷和感受。</a:t>
            </a:r>
            <a:endParaRPr sz="32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icrosoft JhengHei"/>
              <a:buAutoNum type="arabicPeriod"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你會送什麼樣的禮物給人，或你期望別人送什麼樣的禮物給你？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8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227" name="Google Shape;227;p8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28" name="Google Shape;228;p8"/>
          <p:cNvSpPr/>
          <p:nvPr/>
        </p:nvSpPr>
        <p:spPr>
          <a:xfrm>
            <a:off x="1295402" y="1903899"/>
            <a:ext cx="9601196" cy="3182144"/>
          </a:xfrm>
          <a:prstGeom prst="rect">
            <a:avLst/>
          </a:prstGeom>
          <a:solidFill>
            <a:srgbClr val="A7DDC6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【討論題 1】</a:t>
            </a:r>
            <a:endParaRPr sz="32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神曉諭以色列人曾愛他們，這愛如何表明？以色列人如何反應？</a:t>
            </a:r>
            <a:endParaRPr sz="32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</a:t>
            </a:r>
            <a:endParaRPr sz="8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9"/>
          <p:cNvSpPr txBox="1"/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t/>
            </a:r>
            <a:endParaRPr/>
          </a:p>
        </p:txBody>
      </p:sp>
      <p:sp>
        <p:nvSpPr>
          <p:cNvPr id="234" name="Google Shape;234;p9"/>
          <p:cNvSpPr txBox="1"/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0490" lvl="0" marL="285750" rtl="0" algn="l"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235" name="Google Shape;235;p9"/>
          <p:cNvSpPr/>
          <p:nvPr/>
        </p:nvSpPr>
        <p:spPr>
          <a:xfrm>
            <a:off x="881061" y="1082291"/>
            <a:ext cx="10429875" cy="4772819"/>
          </a:xfrm>
          <a:prstGeom prst="rect">
            <a:avLst/>
          </a:prstGeom>
          <a:solidFill>
            <a:srgbClr val="F8EFD7"/>
          </a:solidFill>
          <a:ln cap="flat" cmpd="sng" w="15875">
            <a:solidFill>
              <a:srgbClr val="5F6F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3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一. 恆久不變的愛</a:t>
            </a:r>
            <a:endParaRPr sz="3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神與以色列人立約，要以永遠的愛愛他們(耶31:3)。雖然以色列人偏向別神，背棄了約，耶和華還是愛他們(何3:1)，領他們歸回本地，使他們盡心盡性愛主，歸向祂(申30:1-6)。</a:t>
            </a:r>
            <a:endParaRPr sz="2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</a:t>
            </a:r>
            <a:endParaRPr sz="8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icrosoft JhengHei"/>
              <a:buAutoNum type="arabicPeriod"/>
            </a:pPr>
            <a:r>
              <a:rPr b="1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神表明祂的愛</a:t>
            </a:r>
            <a:r>
              <a:rPr lang="zh-TW" sz="2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：以色列犯罪時，神仍對他們說話，顯明神的愛，像用慈繩愛索引導他們(何1:4)。神在我們還作罪人時就先愛我們，叫人明白神的愛(約一4:10; 羅5:8)。</a:t>
            </a:r>
            <a:endParaRPr sz="2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icrosoft JhengHei"/>
              <a:buAutoNum type="arabicPeriod"/>
            </a:pPr>
            <a:r>
              <a:rPr b="1" lang="zh-TW" sz="28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不領會神的愛</a:t>
            </a:r>
            <a:r>
              <a:rPr lang="zh-TW" sz="2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：以色列人不覺得神愛他們，反問神在何事愛他們。愛需要回應，神已經先愛我們，只要愛神，就能體會這愛，與神建立親密關係(約14:23; 林前8:3)。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rganic">
  <a:themeElements>
    <a:clrScheme name="Organic">
      <a:dk1>
        <a:srgbClr val="000000"/>
      </a:dk1>
      <a:lt1>
        <a:srgbClr val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2022-11-11T04:23:05Z</dcterms:created>
  <dc:creator>Imin Huang</dc:creator>
</cp:coreProperties>
</file>