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6858000" cx="12192000"/>
  <p:notesSz cx="6858000" cy="9144000"/>
  <p:embeddedFontLst>
    <p:embeddedFont>
      <p:font typeface="Garamond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8" roundtripDataSignature="AMtx7mgwEywg7/4briHxUGk9+r2s5u5V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Garamond-regular.fntdata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Garamond-italic.fntdata"/><Relationship Id="rId25" Type="http://schemas.openxmlformats.org/officeDocument/2006/relationships/font" Target="fonts/Garamond-bold.fntdata"/><Relationship Id="rId28" Type="http://customschemas.google.com/relationships/presentationmetadata" Target="metadata"/><Relationship Id="rId27" Type="http://schemas.openxmlformats.org/officeDocument/2006/relationships/font" Target="fonts/Garamond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21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21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1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20" name="Google Shape;20;p21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1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0"/>
          <p:cNvSpPr txBox="1"/>
          <p:nvPr>
            <p:ph type="title"/>
          </p:nvPr>
        </p:nvSpPr>
        <p:spPr>
          <a:xfrm>
            <a:off x="1295401" y="4815415"/>
            <a:ext cx="9609666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0"/>
          <p:cNvSpPr/>
          <p:nvPr>
            <p:ph idx="2" type="pic"/>
          </p:nvPr>
        </p:nvSpPr>
        <p:spPr>
          <a:xfrm>
            <a:off x="1041427" y="1041399"/>
            <a:ext cx="10105972" cy="3335869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" name="Google Shape;88;p30"/>
          <p:cNvSpPr txBox="1"/>
          <p:nvPr>
            <p:ph idx="1" type="body"/>
          </p:nvPr>
        </p:nvSpPr>
        <p:spPr>
          <a:xfrm>
            <a:off x="1295401" y="5382153"/>
            <a:ext cx="960966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161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9" name="Google Shape;89;p30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30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0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1"/>
          <p:cNvSpPr txBox="1"/>
          <p:nvPr>
            <p:ph type="title"/>
          </p:nvPr>
        </p:nvSpPr>
        <p:spPr>
          <a:xfrm>
            <a:off x="1303868" y="982132"/>
            <a:ext cx="9592732" cy="2954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1"/>
          <p:cNvSpPr txBox="1"/>
          <p:nvPr>
            <p:ph idx="1" type="body"/>
          </p:nvPr>
        </p:nvSpPr>
        <p:spPr>
          <a:xfrm>
            <a:off x="1303868" y="4343399"/>
            <a:ext cx="9592732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5" name="Google Shape;95;p31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1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1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98" name="Google Shape;98;p31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2"/>
          <p:cNvSpPr txBox="1"/>
          <p:nvPr>
            <p:ph type="title"/>
          </p:nvPr>
        </p:nvSpPr>
        <p:spPr>
          <a:xfrm>
            <a:off x="1446213" y="982132"/>
            <a:ext cx="9296398" cy="2370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2"/>
          <p:cNvSpPr txBox="1"/>
          <p:nvPr>
            <p:ph idx="1" type="body"/>
          </p:nvPr>
        </p:nvSpPr>
        <p:spPr>
          <a:xfrm>
            <a:off x="1674812" y="3352800"/>
            <a:ext cx="8839202" cy="58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400"/>
              </a:spcBef>
              <a:spcAft>
                <a:spcPts val="0"/>
              </a:spcAft>
              <a:buSzPts val="2300"/>
              <a:buFont typeface="Garamond"/>
              <a:buNone/>
              <a:defRPr sz="20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Font typeface="Garamond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Font typeface="Garamond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Font typeface="Garamond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Font typeface="Garamond"/>
              <a:buNone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02" name="Google Shape;102;p32"/>
          <p:cNvSpPr txBox="1"/>
          <p:nvPr>
            <p:ph idx="2" type="body"/>
          </p:nvPr>
        </p:nvSpPr>
        <p:spPr>
          <a:xfrm>
            <a:off x="1295401" y="4343399"/>
            <a:ext cx="9609666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3" name="Google Shape;103;p32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2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2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06" name="Google Shape;106;p32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07" name="Google Shape;107;p32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08" name="Google Shape;108;p32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3"/>
          <p:cNvSpPr txBox="1"/>
          <p:nvPr>
            <p:ph type="title"/>
          </p:nvPr>
        </p:nvSpPr>
        <p:spPr>
          <a:xfrm>
            <a:off x="1295402" y="3308581"/>
            <a:ext cx="960966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3"/>
          <p:cNvSpPr txBox="1"/>
          <p:nvPr>
            <p:ph idx="1" type="body"/>
          </p:nvPr>
        </p:nvSpPr>
        <p:spPr>
          <a:xfrm>
            <a:off x="1295401" y="4777381"/>
            <a:ext cx="9609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2" name="Google Shape;112;p33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3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3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4"/>
          <p:cNvSpPr txBox="1"/>
          <p:nvPr>
            <p:ph type="title"/>
          </p:nvPr>
        </p:nvSpPr>
        <p:spPr>
          <a:xfrm>
            <a:off x="1446213" y="982132"/>
            <a:ext cx="9296398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4"/>
          <p:cNvSpPr txBox="1"/>
          <p:nvPr>
            <p:ph idx="1" type="body"/>
          </p:nvPr>
        </p:nvSpPr>
        <p:spPr>
          <a:xfrm>
            <a:off x="1295401" y="3639312"/>
            <a:ext cx="9609668" cy="8869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8" name="Google Shape;118;p34"/>
          <p:cNvSpPr txBox="1"/>
          <p:nvPr>
            <p:ph idx="2" type="body"/>
          </p:nvPr>
        </p:nvSpPr>
        <p:spPr>
          <a:xfrm>
            <a:off x="1295401" y="4529667"/>
            <a:ext cx="9609668" cy="1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34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4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4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22" name="Google Shape;122;p34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23" name="Google Shape;123;p34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24" name="Google Shape;124;p34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5"/>
          <p:cNvSpPr txBox="1"/>
          <p:nvPr>
            <p:ph type="title"/>
          </p:nvPr>
        </p:nvSpPr>
        <p:spPr>
          <a:xfrm>
            <a:off x="1295401" y="982132"/>
            <a:ext cx="9609666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5"/>
          <p:cNvSpPr txBox="1"/>
          <p:nvPr>
            <p:ph idx="1" type="body"/>
          </p:nvPr>
        </p:nvSpPr>
        <p:spPr>
          <a:xfrm>
            <a:off x="1295401" y="3630168"/>
            <a:ext cx="9609668" cy="841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3220"/>
              <a:buNone/>
              <a:defRPr sz="2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8" name="Google Shape;128;p35"/>
          <p:cNvSpPr txBox="1"/>
          <p:nvPr>
            <p:ph idx="2" type="body"/>
          </p:nvPr>
        </p:nvSpPr>
        <p:spPr>
          <a:xfrm>
            <a:off x="1295400" y="4470399"/>
            <a:ext cx="9609670" cy="1405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9" name="Google Shape;129;p35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5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5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2" name="Google Shape;132;p35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6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6"/>
          <p:cNvSpPr txBox="1"/>
          <p:nvPr>
            <p:ph idx="1" type="body"/>
          </p:nvPr>
        </p:nvSpPr>
        <p:spPr>
          <a:xfrm rot="5400000">
            <a:off x="4436531" y="-584198"/>
            <a:ext cx="3318936" cy="96011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36" name="Google Shape;136;p36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6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6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9" name="Google Shape;139;p36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7"/>
          <p:cNvSpPr txBox="1"/>
          <p:nvPr>
            <p:ph type="title"/>
          </p:nvPr>
        </p:nvSpPr>
        <p:spPr>
          <a:xfrm rot="5400000">
            <a:off x="7497936" y="2483551"/>
            <a:ext cx="4893735" cy="18908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7"/>
          <p:cNvSpPr txBox="1"/>
          <p:nvPr>
            <p:ph idx="1" type="body"/>
          </p:nvPr>
        </p:nvSpPr>
        <p:spPr>
          <a:xfrm rot="5400000">
            <a:off x="2565043" y="-287514"/>
            <a:ext cx="4893734" cy="7433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43" name="Google Shape;143;p37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7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37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46" name="Google Shape;146;p37"/>
          <p:cNvCxnSpPr/>
          <p:nvPr/>
        </p:nvCxnSpPr>
        <p:spPr>
          <a:xfrm>
            <a:off x="8863890" y="990600"/>
            <a:ext cx="0" cy="487680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2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23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descr="HD-PanelTitleR1.png" id="29" name="Google Shape;29;p2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Google Shape;30;p23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Title-UniformTrim.png" id="31" name="Google Shape;31;p2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Title-UniformTrim.png" id="32" name="Google Shape;32;p2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" name="Google Shape;33;p23"/>
          <p:cNvSpPr txBox="1"/>
          <p:nvPr>
            <p:ph type="ctrTitle"/>
          </p:nvPr>
        </p:nvSpPr>
        <p:spPr>
          <a:xfrm>
            <a:off x="2692398" y="1871131"/>
            <a:ext cx="6815669" cy="15155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Garamond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" type="subTitle"/>
          </p:nvPr>
        </p:nvSpPr>
        <p:spPr>
          <a:xfrm>
            <a:off x="2692398" y="3657597"/>
            <a:ext cx="6815669" cy="1320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SzPts val="2415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07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84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61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23"/>
          <p:cNvSpPr txBox="1"/>
          <p:nvPr>
            <p:ph idx="10" type="dt"/>
          </p:nvPr>
        </p:nvSpPr>
        <p:spPr>
          <a:xfrm>
            <a:off x="7983232" y="5037663"/>
            <a:ext cx="8974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1" type="ftr"/>
          </p:nvPr>
        </p:nvSpPr>
        <p:spPr>
          <a:xfrm>
            <a:off x="2692397" y="5037663"/>
            <a:ext cx="5214635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3"/>
          <p:cNvSpPr txBox="1"/>
          <p:nvPr>
            <p:ph idx="12" type="sldNum"/>
          </p:nvPr>
        </p:nvSpPr>
        <p:spPr>
          <a:xfrm>
            <a:off x="8956900" y="5037663"/>
            <a:ext cx="5511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38" name="Google Shape;38;p23"/>
          <p:cNvCxnSpPr/>
          <p:nvPr/>
        </p:nvCxnSpPr>
        <p:spPr>
          <a:xfrm>
            <a:off x="2692399" y="3522131"/>
            <a:ext cx="681566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4"/>
          <p:cNvSpPr txBox="1"/>
          <p:nvPr>
            <p:ph type="title"/>
          </p:nvPr>
        </p:nvSpPr>
        <p:spPr>
          <a:xfrm>
            <a:off x="2015069" y="1752606"/>
            <a:ext cx="8158688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4"/>
          <p:cNvSpPr txBox="1"/>
          <p:nvPr>
            <p:ph idx="1" type="body"/>
          </p:nvPr>
        </p:nvSpPr>
        <p:spPr>
          <a:xfrm>
            <a:off x="2015067" y="3846051"/>
            <a:ext cx="8158690" cy="954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24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45" name="Google Shape;45;p24"/>
          <p:cNvCxnSpPr/>
          <p:nvPr/>
        </p:nvCxnSpPr>
        <p:spPr>
          <a:xfrm>
            <a:off x="2012723" y="3710585"/>
            <a:ext cx="8163380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oogle Shape;47;p25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25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5"/>
          <p:cNvSpPr txBox="1"/>
          <p:nvPr>
            <p:ph idx="1" type="body"/>
          </p:nvPr>
        </p:nvSpPr>
        <p:spPr>
          <a:xfrm>
            <a:off x="1298448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2" type="body"/>
          </p:nvPr>
        </p:nvSpPr>
        <p:spPr>
          <a:xfrm>
            <a:off x="6181344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" type="body"/>
          </p:nvPr>
        </p:nvSpPr>
        <p:spPr>
          <a:xfrm>
            <a:off x="129540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72"/>
              </a:spcBef>
              <a:spcAft>
                <a:spcPts val="0"/>
              </a:spcAft>
              <a:buSzPts val="3220"/>
              <a:buNone/>
              <a:defRPr b="0" sz="2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57" name="Google Shape;57;p26"/>
          <p:cNvSpPr txBox="1"/>
          <p:nvPr>
            <p:ph idx="2" type="body"/>
          </p:nvPr>
        </p:nvSpPr>
        <p:spPr>
          <a:xfrm>
            <a:off x="129540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8" name="Google Shape;58;p26"/>
          <p:cNvSpPr txBox="1"/>
          <p:nvPr>
            <p:ph idx="3" type="body"/>
          </p:nvPr>
        </p:nvSpPr>
        <p:spPr>
          <a:xfrm>
            <a:off x="618067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72"/>
              </a:spcBef>
              <a:spcAft>
                <a:spcPts val="0"/>
              </a:spcAft>
              <a:buSzPts val="3220"/>
              <a:buNone/>
              <a:defRPr b="0" sz="2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59" name="Google Shape;59;p26"/>
          <p:cNvSpPr txBox="1"/>
          <p:nvPr>
            <p:ph idx="4" type="body"/>
          </p:nvPr>
        </p:nvSpPr>
        <p:spPr>
          <a:xfrm>
            <a:off x="618067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6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6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3" name="Google Shape;63;p26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7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7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9" name="Google Shape;69;p27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8"/>
          <p:cNvSpPr txBox="1"/>
          <p:nvPr>
            <p:ph type="title"/>
          </p:nvPr>
        </p:nvSpPr>
        <p:spPr>
          <a:xfrm>
            <a:off x="1293811" y="1388534"/>
            <a:ext cx="3718455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" type="body"/>
          </p:nvPr>
        </p:nvSpPr>
        <p:spPr>
          <a:xfrm>
            <a:off x="5418668" y="982131"/>
            <a:ext cx="5469466" cy="4893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73" name="Google Shape;73;p28"/>
          <p:cNvSpPr txBox="1"/>
          <p:nvPr>
            <p:ph idx="2" type="body"/>
          </p:nvPr>
        </p:nvSpPr>
        <p:spPr>
          <a:xfrm>
            <a:off x="1293811" y="3031065"/>
            <a:ext cx="3718455" cy="24384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74" name="Google Shape;74;p28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8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77" name="Google Shape;77;p28"/>
          <p:cNvCxnSpPr/>
          <p:nvPr/>
        </p:nvCxnSpPr>
        <p:spPr>
          <a:xfrm>
            <a:off x="1396169" y="2912533"/>
            <a:ext cx="35144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/>
          <p:nvPr>
            <p:ph type="title"/>
          </p:nvPr>
        </p:nvSpPr>
        <p:spPr>
          <a:xfrm>
            <a:off x="1295399" y="1883832"/>
            <a:ext cx="6241816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aramond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9"/>
          <p:cNvSpPr/>
          <p:nvPr>
            <p:ph idx="2" type="pic"/>
          </p:nvPr>
        </p:nvSpPr>
        <p:spPr>
          <a:xfrm>
            <a:off x="8094831" y="1041400"/>
            <a:ext cx="3063347" cy="4775200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" name="Google Shape;81;p29"/>
          <p:cNvSpPr txBox="1"/>
          <p:nvPr>
            <p:ph idx="1" type="body"/>
          </p:nvPr>
        </p:nvSpPr>
        <p:spPr>
          <a:xfrm>
            <a:off x="1295399" y="3255432"/>
            <a:ext cx="6241816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207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2" name="Google Shape;82;p29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9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9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6.jp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20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descr="HD-PanelContent.png" id="7" name="Google Shape;7;p2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8;p20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Content-UniformTrim.png" id="9" name="Google Shape;9;p2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Content-UniformTrim.png" id="10" name="Google Shape;10;p2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Google Shape;11;p20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 i="0" sz="4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p20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386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b="0" i="0" sz="2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37465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360044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345439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330835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330835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30835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30834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30834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3" name="Google Shape;13;p20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4" name="Google Shape;14;p20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5" name="Google Shape;15;p20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"/>
          <p:cNvSpPr txBox="1"/>
          <p:nvPr>
            <p:ph type="title"/>
          </p:nvPr>
        </p:nvSpPr>
        <p:spPr>
          <a:xfrm>
            <a:off x="897200" y="9277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瑪拉基書</a:t>
            </a:r>
            <a:r>
              <a:rPr b="1" lang="zh-TW" sz="48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(四)</a:t>
            </a: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回轉歸向神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152" name="Google Shape;152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71417" y="2563582"/>
            <a:ext cx="5849166" cy="3305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0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311" name="Google Shape;311;p10"/>
          <p:cNvSpPr/>
          <p:nvPr/>
        </p:nvSpPr>
        <p:spPr>
          <a:xfrm>
            <a:off x="1295402" y="1903899"/>
            <a:ext cx="9601196" cy="3182144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1】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以色列人說了什麼頂撞神的話？為什麼他們不覺得是在頂撞神？</a:t>
            </a:r>
            <a:endParaRPr sz="32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1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317" name="Google Shape;317;p11"/>
          <p:cNvSpPr/>
          <p:nvPr/>
        </p:nvSpPr>
        <p:spPr>
          <a:xfrm>
            <a:off x="881061" y="1082291"/>
            <a:ext cx="10429875" cy="4772819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一. 頂撞神的話</a:t>
            </a:r>
            <a:endParaRPr sz="36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神在指正他們的問題，他們強辭奪理，義正辭嚴，不承認自己的錯，這就是說話頂撞神。他們見到敬虔人受苦，惡人順遂，便自認有理，自以為義，以致質疑神的公義和良善。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endParaRPr sz="8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徒然事奉神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：神子民若以為苦苦齋戒，就必得好處；當事與願違，就會覺得事奉神是徒然的。人若以地上的事為念，只在今生有指望，就會因生活中的不順而抱怨神。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惡人享安福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：一般人看到惡人和狂傲人作惡，卻享平安，得好處，就心懷不平，如詩篇73篇所言。除非進到神的聖所，看見永恆的事，見不平的事，才能心平氣和。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2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323" name="Google Shape;323;p12"/>
          <p:cNvSpPr/>
          <p:nvPr/>
        </p:nvSpPr>
        <p:spPr>
          <a:xfrm>
            <a:off x="1295402" y="2080880"/>
            <a:ext cx="9601196" cy="2667794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2】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何謂神的紀念冊？當中記錄了什麼？神要把什麼樣的人分別出來？</a:t>
            </a:r>
            <a:endParaRPr sz="32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3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</a:pPr>
            <a:r>
              <a:t/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329" name="Google Shape;329;p13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330" name="Google Shape;330;p13"/>
          <p:cNvSpPr/>
          <p:nvPr/>
        </p:nvSpPr>
        <p:spPr>
          <a:xfrm>
            <a:off x="823912" y="589935"/>
            <a:ext cx="10544174" cy="5663381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二. 神的紀念冊</a:t>
            </a:r>
            <a:endParaRPr sz="36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聖經多次提到神的冊(出32:32)，如名冊(但12:1)，生命冊(詩69:28; 賽4:3)等。神鑑察人心，記錄人所行的一切(詩139:16)。審判時，神要照各人所行報應他(羅2:5; 啟22:12)。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endParaRPr sz="8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敬虔的談論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：神與利未人立生命和平安的約，叫他們有敬畏神的心(瑪2:5)。敬虔人立志遵行神的旨意(約7:17)，喜愛神的律法，晝夜思想，時常談論(詩1:1-2; 申6:6-7)。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紀念冊記錄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：神記錄人的言行(詩56:8)，審判時，說的話都要供出(太12:36)。成為案卷(但7:10; 啟20:12)。神眷顧敬畏神的人，紀念祂的約(創9:15; 出2:24; 詩111:5)。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永遠的分別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：審判時，神要審問一切(傳12:13-14)，把善人和惡人(詩1:4-6)，事奉神和不事奉神的人(太25:31-46)，分別出來。屬祂的人在審判時坦然無懼(約一4:17)。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4"/>
          <p:cNvSpPr/>
          <p:nvPr/>
        </p:nvSpPr>
        <p:spPr>
          <a:xfrm>
            <a:off x="1295402" y="2036635"/>
            <a:ext cx="9601196" cy="3010694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3】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那日臨近，指的是什麼？敬畏主名的人和狂傲行惡的人將有何結果？</a:t>
            </a:r>
            <a:endParaRPr sz="32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5"/>
          <p:cNvSpPr/>
          <p:nvPr/>
        </p:nvSpPr>
        <p:spPr>
          <a:xfrm>
            <a:off x="881062" y="1037551"/>
            <a:ext cx="10429875" cy="4772819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三. 審判的日子</a:t>
            </a:r>
            <a:endParaRPr sz="36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那日是審判的日子。彌賽亞要施行審判，把屬祂的人和不屬祂的人分別出來，屬祂的人必要像祂。對屬祂的人而言，祂是公義的日頭；對不屬祂的人來說，祂是滅人的烈火。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endParaRPr sz="8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公義的日頭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：指彌賽亞，祂是世界的光(約8:12)，也是公義(耶23:6)。敬畏主名的人〔與神立約(瑪2:5)〕，要得醫治和平安(賽53:5)，像祂一樣發光(太13:43; 賽30:26)。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審判的烈火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 神是烈火，審判時，神要用烈火審判(來12:29; 10:27)。惡人和狂傲人就像糠粃和稗子(太13:37-42)，在地獄裡，被不滅的火焚燒(太3:10-12; 可9:43-49)。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6"/>
          <p:cNvSpPr/>
          <p:nvPr/>
        </p:nvSpPr>
        <p:spPr>
          <a:xfrm>
            <a:off x="1295400" y="2013014"/>
            <a:ext cx="9601197" cy="2858294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4】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何謂耶和華大而可畏之日？神要差以利亞來，他來了嗎？他來要做什麼？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7"/>
          <p:cNvSpPr/>
          <p:nvPr/>
        </p:nvSpPr>
        <p:spPr>
          <a:xfrm>
            <a:off x="867207" y="609599"/>
            <a:ext cx="10429875" cy="5624945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四. 差遣以利亞</a:t>
            </a:r>
            <a:endParaRPr sz="36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舊約聖經統稱律法和先知，為彌賽亞作見證(約5:39; 太17:1-3)，祂是律法〔摩西〕的總結(羅10:4)。神在火中降於何烈山〔西乃山〕，與以色列人立約，賜下律法(申5:23-33)。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endParaRPr sz="8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末後的日子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：彌賽亞來的日子稱為末後的日子，包括第一次來，和再來之日。末世祂的再臨就稱為大而可畏之日(珥2:31; 徒2:16-21)，祂來為要施行審判(啟6:12-17)。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先知以利亞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並非以利亞本人，而是有以利亞的心志能力〔靈〕，過去感動以利亞的聖靈，也感動那人(王下2:9)。耶穌說這人就是施洗約翰，舊約聖經〔眾先知和律法〕最後說的就是約翰〔以利亞(太11:13-14)〕；只是人不認識，且任意待他(太17:12)。</a:t>
            </a:r>
            <a:endParaRPr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Garamond"/>
              <a:buAutoNum type="arabicPeriod"/>
            </a:pPr>
            <a:r>
              <a:rPr b="1" lang="zh-TW" sz="2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回轉的心意</a:t>
            </a:r>
            <a:r>
              <a:rPr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：施洗約翰的使命，就是使父親的心轉向兒女，為主預備道路與合用的百姓(路1:13-17)。約翰傳悔改的洗，為彌賽亞作見證，叫眾人因他可以信(約1:6-7)。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8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356" name="Google Shape;356;p18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357" name="Google Shape;357;p18"/>
          <p:cNvSpPr/>
          <p:nvPr/>
        </p:nvSpPr>
        <p:spPr>
          <a:xfrm>
            <a:off x="894918" y="883115"/>
            <a:ext cx="10341120" cy="5191433"/>
          </a:xfrm>
          <a:prstGeom prst="rect">
            <a:avLst/>
          </a:prstGeom>
          <a:solidFill>
            <a:srgbClr val="EBD18B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【結論】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舊約與新約雖然相隔四百年，但瑪拉基書卻能與福音書無縫接軌。瑪拉基指出的問題，後來猶太人似乎都改正了，他們以雅各的子孫，亞伯拉罕的後裔自豪(約8:33)；祭司獻無瑕疵的祭牲；法利賽人遵守神的律法，獻當納的十分之一(太23:23-24)。但耶穌卻說他們藉著遺傳廢了神的誡命，又聖殿當作賊窩(太15:3; 21:12-13)。神要差遣以利亞來，為彌賽亞預備道路，使人心歸向神。為此，施洗約翰來傳悔改的洗，他呼籲法利賽人和撒都該人要悔改，結出果子，不要自以為是亞伯拉罕的後裔自誇，免得要受將來的審判(太3:7-12)。瑪拉基書是寫給神子民的，不只限於猶太人，若是心裡剛硬，自義、自誇，就成為書中的反面材料，看不到自己的問題，處處頂撞神，以致失了神的恩。聖徒只要心裡柔軟，肯於受教，就能從書中看見基督，句句話都扎心，領受神豐盛的恩惠慈愛。</a:t>
            </a:r>
            <a:endParaRPr b="1"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9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363" name="Google Shape;363;p19"/>
          <p:cNvSpPr/>
          <p:nvPr/>
        </p:nvSpPr>
        <p:spPr>
          <a:xfrm>
            <a:off x="1295400" y="1741666"/>
            <a:ext cx="9601197" cy="3239294"/>
          </a:xfrm>
          <a:prstGeom prst="rect">
            <a:avLst/>
          </a:prstGeom>
          <a:solidFill>
            <a:srgbClr val="D5E49A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【分享與應用】</a:t>
            </a:r>
            <a:endParaRPr/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3200"/>
              <a:buFont typeface="Garamond"/>
              <a:buAutoNum type="arabicPeriod"/>
            </a:pPr>
            <a:r>
              <a:rPr lang="zh-TW" sz="3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在教會或小組團契聚會中，或與親友相處中，最喜歡彼此談論的是什麼？</a:t>
            </a:r>
            <a:endParaRPr sz="32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3200"/>
              <a:buFont typeface="Garamond"/>
              <a:buAutoNum type="arabicPeriod"/>
            </a:pPr>
            <a:r>
              <a:rPr lang="zh-TW" sz="3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請分享個人回轉的經歷，包括信主前和信主後。什麼因素使你轉向？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"/>
          <p:cNvSpPr/>
          <p:nvPr/>
        </p:nvSpPr>
        <p:spPr>
          <a:xfrm>
            <a:off x="2247900" y="2072829"/>
            <a:ext cx="8712120" cy="62383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8" name="Google Shape;158;p2"/>
          <p:cNvSpPr/>
          <p:nvPr/>
        </p:nvSpPr>
        <p:spPr>
          <a:xfrm>
            <a:off x="2364827" y="2071451"/>
            <a:ext cx="8595191" cy="623839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塞魯士〔古列〕</a:t>
            </a:r>
            <a:endParaRPr b="1" i="0" sz="1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(559-530)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"/>
          <p:cNvSpPr/>
          <p:nvPr/>
        </p:nvSpPr>
        <p:spPr>
          <a:xfrm>
            <a:off x="4014952" y="2071452"/>
            <a:ext cx="6945065" cy="623839"/>
          </a:xfrm>
          <a:prstGeom prst="rect">
            <a:avLst/>
          </a:prstGeom>
          <a:solidFill>
            <a:srgbClr val="1D4B3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岡比</a:t>
            </a:r>
            <a:endParaRPr b="1" sz="16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西斯</a:t>
            </a:r>
            <a:endParaRPr/>
          </a:p>
        </p:txBody>
      </p:sp>
      <p:sp>
        <p:nvSpPr>
          <p:cNvPr id="160" name="Google Shape;160;p2"/>
          <p:cNvSpPr/>
          <p:nvPr/>
        </p:nvSpPr>
        <p:spPr>
          <a:xfrm>
            <a:off x="4647727" y="2071453"/>
            <a:ext cx="6312290" cy="623839"/>
          </a:xfrm>
          <a:prstGeom prst="rect">
            <a:avLst/>
          </a:prstGeom>
          <a:solidFill>
            <a:srgbClr val="B68D1F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大流士〔大利烏〕</a:t>
            </a:r>
            <a:endParaRPr b="1" sz="18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(522-486)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"/>
          <p:cNvSpPr/>
          <p:nvPr/>
        </p:nvSpPr>
        <p:spPr>
          <a:xfrm>
            <a:off x="6987148" y="2071454"/>
            <a:ext cx="3972870" cy="623839"/>
          </a:xfrm>
          <a:prstGeom prst="rect">
            <a:avLst/>
          </a:prstGeom>
          <a:solidFill>
            <a:srgbClr val="E2A9A3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亞哈隨魯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(486-465)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"/>
          <p:cNvSpPr/>
          <p:nvPr/>
        </p:nvSpPr>
        <p:spPr>
          <a:xfrm>
            <a:off x="8320066" y="2071448"/>
            <a:ext cx="2660973" cy="619577"/>
          </a:xfrm>
          <a:prstGeom prst="rect">
            <a:avLst/>
          </a:prstGeom>
          <a:solidFill>
            <a:srgbClr val="FFFF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亞達薛西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(465-424)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3" name="Google Shape;163;p2"/>
          <p:cNvCxnSpPr/>
          <p:nvPr/>
        </p:nvCxnSpPr>
        <p:spPr>
          <a:xfrm flipH="1" rot="10800000">
            <a:off x="3524364" y="2728531"/>
            <a:ext cx="2108" cy="465329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4" name="Google Shape;164;p2"/>
          <p:cNvCxnSpPr/>
          <p:nvPr/>
        </p:nvCxnSpPr>
        <p:spPr>
          <a:xfrm flipH="1" rot="10800000">
            <a:off x="4753178" y="2728534"/>
            <a:ext cx="3542" cy="4333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5" name="Google Shape;165;p2"/>
          <p:cNvCxnSpPr/>
          <p:nvPr/>
        </p:nvCxnSpPr>
        <p:spPr>
          <a:xfrm flipH="1" rot="5400000">
            <a:off x="4896265" y="2870910"/>
            <a:ext cx="465300" cy="180600"/>
          </a:xfrm>
          <a:prstGeom prst="bentConnector3">
            <a:avLst>
              <a:gd fmla="val 50000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6" name="Google Shape;166;p2"/>
          <p:cNvCxnSpPr/>
          <p:nvPr/>
        </p:nvCxnSpPr>
        <p:spPr>
          <a:xfrm rot="10800000">
            <a:off x="7456826" y="2728531"/>
            <a:ext cx="870" cy="3510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7" name="Google Shape;167;p2"/>
          <p:cNvCxnSpPr/>
          <p:nvPr/>
        </p:nvCxnSpPr>
        <p:spPr>
          <a:xfrm rot="10800000">
            <a:off x="8784788" y="2728531"/>
            <a:ext cx="1" cy="433303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8" name="Google Shape;168;p2"/>
          <p:cNvCxnSpPr/>
          <p:nvPr/>
        </p:nvCxnSpPr>
        <p:spPr>
          <a:xfrm rot="10800000">
            <a:off x="9703073" y="2744862"/>
            <a:ext cx="13789" cy="416972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9" name="Google Shape;169;p2"/>
          <p:cNvSpPr/>
          <p:nvPr/>
        </p:nvSpPr>
        <p:spPr>
          <a:xfrm>
            <a:off x="1472464" y="622571"/>
            <a:ext cx="1028370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56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0       550       540       530       520       510       500       490       480       470       460       450       440       430       420  </a:t>
            </a:r>
            <a:endParaRPr/>
          </a:p>
        </p:txBody>
      </p:sp>
      <p:sp>
        <p:nvSpPr>
          <p:cNvPr id="170" name="Google Shape;170;p2"/>
          <p:cNvSpPr/>
          <p:nvPr/>
        </p:nvSpPr>
        <p:spPr>
          <a:xfrm>
            <a:off x="3260492" y="3193860"/>
            <a:ext cx="483723" cy="173083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536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所羅巴伯回歸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1" name="Google Shape;171;p2"/>
          <p:cNvSpPr/>
          <p:nvPr/>
        </p:nvSpPr>
        <p:spPr>
          <a:xfrm>
            <a:off x="4425903" y="3145898"/>
            <a:ext cx="569630" cy="207036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聖殿復工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2" name="Google Shape;172;p2"/>
          <p:cNvSpPr/>
          <p:nvPr/>
        </p:nvSpPr>
        <p:spPr>
          <a:xfrm>
            <a:off x="4957708" y="3145898"/>
            <a:ext cx="483723" cy="207036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516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聖殿完工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3" name="Google Shape;173;p2"/>
          <p:cNvSpPr/>
          <p:nvPr/>
        </p:nvSpPr>
        <p:spPr>
          <a:xfrm>
            <a:off x="7135681" y="3152348"/>
            <a:ext cx="642289" cy="98625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476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以作斯王帖后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4" name="Google Shape;174;p2"/>
          <p:cNvSpPr/>
          <p:nvPr/>
        </p:nvSpPr>
        <p:spPr>
          <a:xfrm>
            <a:off x="8586297" y="3036174"/>
            <a:ext cx="483723" cy="1864846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458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以斯拉教律法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5" name="Google Shape;175;p2"/>
          <p:cNvSpPr/>
          <p:nvPr/>
        </p:nvSpPr>
        <p:spPr>
          <a:xfrm>
            <a:off x="9518729" y="3059112"/>
            <a:ext cx="483723" cy="1818971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445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尼希米建城牆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6" name="Google Shape;176;p2"/>
          <p:cNvSpPr/>
          <p:nvPr/>
        </p:nvSpPr>
        <p:spPr>
          <a:xfrm>
            <a:off x="2885567" y="3209793"/>
            <a:ext cx="458506" cy="169896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539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波斯滅巴比倫</a:t>
            </a:r>
            <a:endParaRPr/>
          </a:p>
        </p:txBody>
      </p:sp>
      <p:cxnSp>
        <p:nvCxnSpPr>
          <p:cNvPr id="177" name="Google Shape;177;p2"/>
          <p:cNvCxnSpPr>
            <a:stCxn id="176" idx="0"/>
          </p:cNvCxnSpPr>
          <p:nvPr/>
        </p:nvCxnSpPr>
        <p:spPr>
          <a:xfrm rot="-5400000">
            <a:off x="2991820" y="2849793"/>
            <a:ext cx="483000" cy="237000"/>
          </a:xfrm>
          <a:prstGeom prst="bentConnector3">
            <a:avLst>
              <a:gd fmla="val 49985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8" name="Google Shape;178;p2"/>
          <p:cNvSpPr/>
          <p:nvPr/>
        </p:nvSpPr>
        <p:spPr>
          <a:xfrm>
            <a:off x="9839486" y="1297386"/>
            <a:ext cx="914400" cy="430211"/>
          </a:xfrm>
          <a:prstGeom prst="rect">
            <a:avLst/>
          </a:prstGeom>
          <a:solidFill>
            <a:schemeClr val="lt2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瑪拉基</a:t>
            </a:r>
            <a:endParaRPr/>
          </a:p>
        </p:txBody>
      </p:sp>
      <p:sp>
        <p:nvSpPr>
          <p:cNvPr id="179" name="Google Shape;179;p2"/>
          <p:cNvSpPr/>
          <p:nvPr/>
        </p:nvSpPr>
        <p:spPr>
          <a:xfrm>
            <a:off x="4511317" y="1187622"/>
            <a:ext cx="691277" cy="273251"/>
          </a:xfrm>
          <a:prstGeom prst="rect">
            <a:avLst/>
          </a:prstGeom>
          <a:solidFill>
            <a:srgbClr val="AEC4DC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哈該</a:t>
            </a:r>
            <a:endParaRPr/>
          </a:p>
        </p:txBody>
      </p:sp>
      <p:sp>
        <p:nvSpPr>
          <p:cNvPr id="180" name="Google Shape;180;p2"/>
          <p:cNvSpPr/>
          <p:nvPr/>
        </p:nvSpPr>
        <p:spPr>
          <a:xfrm>
            <a:off x="4579661" y="1547943"/>
            <a:ext cx="1245866" cy="280856"/>
          </a:xfrm>
          <a:prstGeom prst="rect">
            <a:avLst/>
          </a:prstGeom>
          <a:solidFill>
            <a:srgbClr val="AEC4DC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撒迦利亞</a:t>
            </a:r>
            <a:endParaRPr/>
          </a:p>
        </p:txBody>
      </p:sp>
      <p:sp>
        <p:nvSpPr>
          <p:cNvPr id="181" name="Google Shape;181;p2"/>
          <p:cNvSpPr/>
          <p:nvPr/>
        </p:nvSpPr>
        <p:spPr>
          <a:xfrm>
            <a:off x="693811" y="649791"/>
            <a:ext cx="914400" cy="31980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公元前</a:t>
            </a:r>
            <a:endParaRPr/>
          </a:p>
        </p:txBody>
      </p:sp>
      <p:sp>
        <p:nvSpPr>
          <p:cNvPr id="182" name="Google Shape;182;p2"/>
          <p:cNvSpPr/>
          <p:nvPr/>
        </p:nvSpPr>
        <p:spPr>
          <a:xfrm>
            <a:off x="7077084" y="4563802"/>
            <a:ext cx="1231118" cy="484289"/>
          </a:xfrm>
          <a:prstGeom prst="rect">
            <a:avLst/>
          </a:prstGeom>
          <a:solidFill>
            <a:srgbClr val="D6E2ED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以斯帖記</a:t>
            </a:r>
            <a:endParaRPr/>
          </a:p>
        </p:txBody>
      </p:sp>
      <p:sp>
        <p:nvSpPr>
          <p:cNvPr id="183" name="Google Shape;183;p2"/>
          <p:cNvSpPr/>
          <p:nvPr/>
        </p:nvSpPr>
        <p:spPr>
          <a:xfrm>
            <a:off x="3344073" y="5273122"/>
            <a:ext cx="7553673" cy="510410"/>
          </a:xfrm>
          <a:prstGeom prst="rect">
            <a:avLst/>
          </a:prstGeom>
          <a:solidFill>
            <a:srgbClr val="86A9CB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以斯拉記</a:t>
            </a:r>
            <a:endParaRPr/>
          </a:p>
        </p:txBody>
      </p:sp>
      <p:sp>
        <p:nvSpPr>
          <p:cNvPr id="184" name="Google Shape;184;p2"/>
          <p:cNvSpPr/>
          <p:nvPr/>
        </p:nvSpPr>
        <p:spPr>
          <a:xfrm>
            <a:off x="9703073" y="5273122"/>
            <a:ext cx="1194673" cy="510410"/>
          </a:xfrm>
          <a:prstGeom prst="rect">
            <a:avLst/>
          </a:prstGeom>
          <a:solidFill>
            <a:srgbClr val="A3A3A3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尼希米記</a:t>
            </a:r>
            <a:endParaRPr/>
          </a:p>
        </p:txBody>
      </p:sp>
      <p:sp>
        <p:nvSpPr>
          <p:cNvPr id="185" name="Google Shape;185;p2"/>
          <p:cNvSpPr/>
          <p:nvPr/>
        </p:nvSpPr>
        <p:spPr>
          <a:xfrm>
            <a:off x="928901" y="1222029"/>
            <a:ext cx="2423014" cy="640724"/>
          </a:xfrm>
          <a:prstGeom prst="rect">
            <a:avLst/>
          </a:prstGeom>
          <a:solidFill>
            <a:schemeClr val="accent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巴比倫帝國</a:t>
            </a:r>
            <a:endParaRPr/>
          </a:p>
        </p:txBody>
      </p:sp>
      <p:sp>
        <p:nvSpPr>
          <p:cNvPr id="186" name="Google Shape;186;p2"/>
          <p:cNvSpPr/>
          <p:nvPr/>
        </p:nvSpPr>
        <p:spPr>
          <a:xfrm>
            <a:off x="693811" y="2070073"/>
            <a:ext cx="1649994" cy="620778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波斯帝國諸王</a:t>
            </a:r>
            <a:endParaRPr/>
          </a:p>
        </p:txBody>
      </p:sp>
      <p:sp>
        <p:nvSpPr>
          <p:cNvPr id="187" name="Google Shape;187;p2"/>
          <p:cNvSpPr/>
          <p:nvPr/>
        </p:nvSpPr>
        <p:spPr>
          <a:xfrm>
            <a:off x="786519" y="4059277"/>
            <a:ext cx="1902099" cy="1441606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以色列人被擄回歸後：三卷歷史書和三卷先知書的背景</a:t>
            </a:r>
            <a:endParaRPr/>
          </a:p>
        </p:txBody>
      </p:sp>
      <p:sp>
        <p:nvSpPr>
          <p:cNvPr id="188" name="Google Shape;188;p2"/>
          <p:cNvSpPr/>
          <p:nvPr/>
        </p:nvSpPr>
        <p:spPr>
          <a:xfrm>
            <a:off x="3864022" y="3145898"/>
            <a:ext cx="614662" cy="1762864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古聖列經子稱岡亞比達西薛斯西</a:t>
            </a:r>
            <a:endParaRPr/>
          </a:p>
        </p:txBody>
      </p:sp>
      <p:sp>
        <p:nvSpPr>
          <p:cNvPr id="189" name="Google Shape;189;p2"/>
          <p:cNvSpPr/>
          <p:nvPr/>
        </p:nvSpPr>
        <p:spPr>
          <a:xfrm>
            <a:off x="3754726" y="4856640"/>
            <a:ext cx="920675" cy="293261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(拉4:23)</a:t>
            </a:r>
            <a:endParaRPr b="1" sz="1600">
              <a:solidFill>
                <a:srgbClr val="C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190" name="Google Shape;190;p2"/>
          <p:cNvCxnSpPr/>
          <p:nvPr/>
        </p:nvCxnSpPr>
        <p:spPr>
          <a:xfrm flipH="1" rot="10800000">
            <a:off x="4156033" y="2712601"/>
            <a:ext cx="3542" cy="4333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"/>
          <p:cNvSpPr/>
          <p:nvPr/>
        </p:nvSpPr>
        <p:spPr>
          <a:xfrm>
            <a:off x="1586571" y="3123909"/>
            <a:ext cx="8896550" cy="623839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亞述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6" name="Google Shape;196;p3"/>
          <p:cNvSpPr/>
          <p:nvPr/>
        </p:nvSpPr>
        <p:spPr>
          <a:xfrm>
            <a:off x="3260575" y="3125526"/>
            <a:ext cx="7730055" cy="623839"/>
          </a:xfrm>
          <a:prstGeom prst="rect">
            <a:avLst/>
          </a:prstGeom>
          <a:solidFill>
            <a:srgbClr val="B68D1F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巴比倫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7" name="Google Shape;197;p3"/>
          <p:cNvSpPr/>
          <p:nvPr/>
        </p:nvSpPr>
        <p:spPr>
          <a:xfrm>
            <a:off x="4075945" y="3124397"/>
            <a:ext cx="6859185" cy="623839"/>
          </a:xfrm>
          <a:prstGeom prst="rect">
            <a:avLst/>
          </a:prstGeom>
          <a:solidFill>
            <a:srgbClr val="F0C8A8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波斯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8" name="Google Shape;198;p3"/>
          <p:cNvSpPr/>
          <p:nvPr/>
        </p:nvSpPr>
        <p:spPr>
          <a:xfrm>
            <a:off x="6966170" y="3123421"/>
            <a:ext cx="3855025" cy="623839"/>
          </a:xfrm>
          <a:prstGeom prst="rect">
            <a:avLst/>
          </a:prstGeom>
          <a:solidFill>
            <a:srgbClr val="E2A9A3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希臘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99" name="Google Shape;199;p3"/>
          <p:cNvSpPr/>
          <p:nvPr/>
        </p:nvSpPr>
        <p:spPr>
          <a:xfrm>
            <a:off x="9149726" y="3123421"/>
            <a:ext cx="2239027" cy="623839"/>
          </a:xfrm>
          <a:prstGeom prst="rect">
            <a:avLst/>
          </a:prstGeom>
          <a:solidFill>
            <a:srgbClr val="FFFF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                        羅馬</a:t>
            </a:r>
            <a:endParaRPr b="1"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cxnSp>
        <p:nvCxnSpPr>
          <p:cNvPr id="200" name="Google Shape;200;p3"/>
          <p:cNvCxnSpPr/>
          <p:nvPr/>
        </p:nvCxnSpPr>
        <p:spPr>
          <a:xfrm rot="10800000">
            <a:off x="8886640" y="3793578"/>
            <a:ext cx="21226" cy="448996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1" name="Google Shape;201;p3"/>
          <p:cNvCxnSpPr>
            <a:endCxn id="202" idx="2"/>
          </p:cNvCxnSpPr>
          <p:nvPr/>
        </p:nvCxnSpPr>
        <p:spPr>
          <a:xfrm rot="10800000">
            <a:off x="8907865" y="5496775"/>
            <a:ext cx="0" cy="2277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03" name="Google Shape;203;p3"/>
          <p:cNvSpPr/>
          <p:nvPr/>
        </p:nvSpPr>
        <p:spPr>
          <a:xfrm>
            <a:off x="1472464" y="622571"/>
            <a:ext cx="1028370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70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0       </a:t>
            </a: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6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50       </a:t>
            </a: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60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0       550       500       </a:t>
            </a: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45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0       </a:t>
            </a: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4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00       350       </a:t>
            </a: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30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0       250       </a:t>
            </a: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20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0       </a:t>
            </a: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50       </a:t>
            </a: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10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0       50       </a:t>
            </a:r>
            <a:r>
              <a:rPr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0        50</a:t>
            </a:r>
            <a:r>
              <a:rPr b="0" lang="zh-TW" sz="1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 </a:t>
            </a:r>
            <a:endParaRPr/>
          </a:p>
        </p:txBody>
      </p:sp>
      <p:sp>
        <p:nvSpPr>
          <p:cNvPr id="204" name="Google Shape;204;p3"/>
          <p:cNvSpPr/>
          <p:nvPr/>
        </p:nvSpPr>
        <p:spPr>
          <a:xfrm>
            <a:off x="2734855" y="4106487"/>
            <a:ext cx="483723" cy="1970383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605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猶大第一次被擄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5" name="Google Shape;205;p3"/>
          <p:cNvSpPr/>
          <p:nvPr/>
        </p:nvSpPr>
        <p:spPr>
          <a:xfrm>
            <a:off x="9131339" y="4269869"/>
            <a:ext cx="483723" cy="119725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129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猶太獨立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6" name="Google Shape;206;p3"/>
          <p:cNvSpPr/>
          <p:nvPr/>
        </p:nvSpPr>
        <p:spPr>
          <a:xfrm>
            <a:off x="4261702" y="4089339"/>
            <a:ext cx="431829" cy="1343351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516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聖殿完工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7" name="Google Shape;207;p3"/>
          <p:cNvSpPr/>
          <p:nvPr/>
        </p:nvSpPr>
        <p:spPr>
          <a:xfrm>
            <a:off x="4584834" y="4178587"/>
            <a:ext cx="439139" cy="1661160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476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以斯帖作王后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8" name="Google Shape;208;p3"/>
          <p:cNvSpPr/>
          <p:nvPr/>
        </p:nvSpPr>
        <p:spPr>
          <a:xfrm>
            <a:off x="4943003" y="4093947"/>
            <a:ext cx="452951" cy="181136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458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以斯拉教律法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9" name="Google Shape;209;p3"/>
          <p:cNvSpPr/>
          <p:nvPr/>
        </p:nvSpPr>
        <p:spPr>
          <a:xfrm>
            <a:off x="5315697" y="4124199"/>
            <a:ext cx="454578" cy="1715548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445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尼希米建城牆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02" name="Google Shape;202;p3"/>
          <p:cNvSpPr/>
          <p:nvPr/>
        </p:nvSpPr>
        <p:spPr>
          <a:xfrm>
            <a:off x="8666003" y="4240221"/>
            <a:ext cx="483723" cy="1256554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165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猶太抗暴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10" name="Google Shape;210;p3"/>
          <p:cNvSpPr/>
          <p:nvPr/>
        </p:nvSpPr>
        <p:spPr>
          <a:xfrm>
            <a:off x="1129370" y="1220323"/>
            <a:ext cx="2268453" cy="86599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C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以色列亡國被擄與兩約之間的歷史</a:t>
            </a:r>
            <a:endParaRPr/>
          </a:p>
        </p:txBody>
      </p:sp>
      <p:sp>
        <p:nvSpPr>
          <p:cNvPr id="211" name="Google Shape;211;p3"/>
          <p:cNvSpPr/>
          <p:nvPr/>
        </p:nvSpPr>
        <p:spPr>
          <a:xfrm>
            <a:off x="3615658" y="2100410"/>
            <a:ext cx="1048438" cy="235273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以斯帖記</a:t>
            </a:r>
            <a:endParaRPr/>
          </a:p>
        </p:txBody>
      </p:sp>
      <p:sp>
        <p:nvSpPr>
          <p:cNvPr id="212" name="Google Shape;212;p3"/>
          <p:cNvSpPr/>
          <p:nvPr/>
        </p:nvSpPr>
        <p:spPr>
          <a:xfrm>
            <a:off x="693811" y="649791"/>
            <a:ext cx="914400" cy="31980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公元前</a:t>
            </a:r>
            <a:endParaRPr/>
          </a:p>
        </p:txBody>
      </p:sp>
      <p:sp>
        <p:nvSpPr>
          <p:cNvPr id="213" name="Google Shape;213;p3"/>
          <p:cNvSpPr/>
          <p:nvPr/>
        </p:nvSpPr>
        <p:spPr>
          <a:xfrm>
            <a:off x="4109422" y="2442717"/>
            <a:ext cx="1232589" cy="303077"/>
          </a:xfrm>
          <a:prstGeom prst="rect">
            <a:avLst/>
          </a:prstGeom>
          <a:solidFill>
            <a:srgbClr val="AEC4DC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 以斯拉記</a:t>
            </a:r>
            <a:endParaRPr/>
          </a:p>
        </p:txBody>
      </p:sp>
      <p:cxnSp>
        <p:nvCxnSpPr>
          <p:cNvPr id="214" name="Google Shape;214;p3"/>
          <p:cNvCxnSpPr/>
          <p:nvPr/>
        </p:nvCxnSpPr>
        <p:spPr>
          <a:xfrm>
            <a:off x="10821195" y="2583979"/>
            <a:ext cx="20872" cy="476412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5" name="Google Shape;215;p3"/>
          <p:cNvCxnSpPr/>
          <p:nvPr/>
        </p:nvCxnSpPr>
        <p:spPr>
          <a:xfrm flipH="1" rot="5400000">
            <a:off x="5252980" y="3832212"/>
            <a:ext cx="309600" cy="198600"/>
          </a:xfrm>
          <a:prstGeom prst="bentConnector3">
            <a:avLst>
              <a:gd fmla="val 50000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6" name="Google Shape;216;p3"/>
          <p:cNvCxnSpPr/>
          <p:nvPr/>
        </p:nvCxnSpPr>
        <p:spPr>
          <a:xfrm rot="-5400000">
            <a:off x="2957212" y="3794718"/>
            <a:ext cx="344400" cy="257100"/>
          </a:xfrm>
          <a:prstGeom prst="bentConnector3">
            <a:avLst>
              <a:gd fmla="val 50000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17" name="Google Shape;217;p3"/>
          <p:cNvSpPr/>
          <p:nvPr/>
        </p:nvSpPr>
        <p:spPr>
          <a:xfrm>
            <a:off x="4600796" y="2143775"/>
            <a:ext cx="154303" cy="162318"/>
          </a:xfrm>
          <a:prstGeom prst="flowChartConnector">
            <a:avLst/>
          </a:prstGeom>
          <a:solidFill>
            <a:srgbClr val="0070C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8" name="Google Shape;218;p3"/>
          <p:cNvSpPr/>
          <p:nvPr/>
        </p:nvSpPr>
        <p:spPr>
          <a:xfrm>
            <a:off x="5507080" y="2492119"/>
            <a:ext cx="927419" cy="23767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尼希米記</a:t>
            </a:r>
            <a:endParaRPr/>
          </a:p>
        </p:txBody>
      </p:sp>
      <p:sp>
        <p:nvSpPr>
          <p:cNvPr id="219" name="Google Shape;219;p3"/>
          <p:cNvSpPr/>
          <p:nvPr/>
        </p:nvSpPr>
        <p:spPr>
          <a:xfrm>
            <a:off x="1487255" y="4133609"/>
            <a:ext cx="483723" cy="1943262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722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以色列亡於亞述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220" name="Google Shape;220;p3"/>
          <p:cNvCxnSpPr/>
          <p:nvPr/>
        </p:nvCxnSpPr>
        <p:spPr>
          <a:xfrm rot="10800000">
            <a:off x="1763044" y="3761022"/>
            <a:ext cx="870" cy="3510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1" name="Google Shape;221;p3"/>
          <p:cNvCxnSpPr/>
          <p:nvPr/>
        </p:nvCxnSpPr>
        <p:spPr>
          <a:xfrm rot="10800000">
            <a:off x="3345044" y="3747260"/>
            <a:ext cx="870" cy="3510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2" name="Google Shape;222;p3"/>
          <p:cNvCxnSpPr/>
          <p:nvPr/>
        </p:nvCxnSpPr>
        <p:spPr>
          <a:xfrm flipH="1" rot="5400000">
            <a:off x="3424151" y="3809499"/>
            <a:ext cx="318300" cy="213600"/>
          </a:xfrm>
          <a:prstGeom prst="bentConnector3">
            <a:avLst>
              <a:gd fmla="val 50000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23" name="Google Shape;223;p3"/>
          <p:cNvSpPr/>
          <p:nvPr/>
        </p:nvSpPr>
        <p:spPr>
          <a:xfrm>
            <a:off x="3138297" y="4075449"/>
            <a:ext cx="440799" cy="2043706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598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猶大第二次被擄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24" name="Google Shape;224;p3"/>
          <p:cNvSpPr/>
          <p:nvPr/>
        </p:nvSpPr>
        <p:spPr>
          <a:xfrm>
            <a:off x="3476352" y="4122015"/>
            <a:ext cx="463262" cy="1970383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586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猶大第三次被擄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25" name="Google Shape;225;p3"/>
          <p:cNvSpPr/>
          <p:nvPr/>
        </p:nvSpPr>
        <p:spPr>
          <a:xfrm>
            <a:off x="3886452" y="4127480"/>
            <a:ext cx="463262" cy="171226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536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所羅巴伯回歸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226" name="Google Shape;226;p3"/>
          <p:cNvCxnSpPr/>
          <p:nvPr/>
        </p:nvCxnSpPr>
        <p:spPr>
          <a:xfrm rot="10800000">
            <a:off x="4117213" y="3755487"/>
            <a:ext cx="870" cy="3510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7" name="Google Shape;227;p3"/>
          <p:cNvCxnSpPr/>
          <p:nvPr/>
        </p:nvCxnSpPr>
        <p:spPr>
          <a:xfrm flipH="1" rot="5400000">
            <a:off x="4240565" y="3820362"/>
            <a:ext cx="318300" cy="213600"/>
          </a:xfrm>
          <a:prstGeom prst="bentConnector3">
            <a:avLst>
              <a:gd fmla="val 50000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8" name="Google Shape;228;p3"/>
          <p:cNvCxnSpPr/>
          <p:nvPr/>
        </p:nvCxnSpPr>
        <p:spPr>
          <a:xfrm flipH="1" rot="5400000">
            <a:off x="4603097" y="3854649"/>
            <a:ext cx="303900" cy="137700"/>
          </a:xfrm>
          <a:prstGeom prst="bentConnector3">
            <a:avLst>
              <a:gd fmla="val 50000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9" name="Google Shape;229;p3"/>
          <p:cNvCxnSpPr/>
          <p:nvPr/>
        </p:nvCxnSpPr>
        <p:spPr>
          <a:xfrm flipH="1" rot="5400000">
            <a:off x="4934237" y="3822871"/>
            <a:ext cx="318300" cy="213600"/>
          </a:xfrm>
          <a:prstGeom prst="bentConnector3">
            <a:avLst>
              <a:gd fmla="val 50000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30" name="Google Shape;230;p3"/>
          <p:cNvSpPr/>
          <p:nvPr/>
        </p:nvSpPr>
        <p:spPr>
          <a:xfrm>
            <a:off x="4292765" y="1055839"/>
            <a:ext cx="1049246" cy="235273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哈該書</a:t>
            </a:r>
            <a:endParaRPr/>
          </a:p>
        </p:txBody>
      </p:sp>
      <p:sp>
        <p:nvSpPr>
          <p:cNvPr id="231" name="Google Shape;231;p3"/>
          <p:cNvSpPr/>
          <p:nvPr/>
        </p:nvSpPr>
        <p:spPr>
          <a:xfrm>
            <a:off x="4410860" y="1336821"/>
            <a:ext cx="1201182" cy="235273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撒迦利亞書</a:t>
            </a:r>
            <a:endParaRPr/>
          </a:p>
        </p:txBody>
      </p:sp>
      <p:sp>
        <p:nvSpPr>
          <p:cNvPr id="232" name="Google Shape;232;p3"/>
          <p:cNvSpPr/>
          <p:nvPr/>
        </p:nvSpPr>
        <p:spPr>
          <a:xfrm>
            <a:off x="4600796" y="1679670"/>
            <a:ext cx="1016265" cy="235273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瑪拉基書</a:t>
            </a:r>
            <a:endParaRPr/>
          </a:p>
        </p:txBody>
      </p:sp>
      <p:sp>
        <p:nvSpPr>
          <p:cNvPr id="233" name="Google Shape;233;p3"/>
          <p:cNvSpPr/>
          <p:nvPr/>
        </p:nvSpPr>
        <p:spPr>
          <a:xfrm>
            <a:off x="4292766" y="1078133"/>
            <a:ext cx="154303" cy="162318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34" name="Google Shape;234;p3"/>
          <p:cNvSpPr/>
          <p:nvPr/>
        </p:nvSpPr>
        <p:spPr>
          <a:xfrm>
            <a:off x="4292765" y="1363702"/>
            <a:ext cx="154303" cy="162318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35" name="Google Shape;235;p3"/>
          <p:cNvSpPr/>
          <p:nvPr/>
        </p:nvSpPr>
        <p:spPr>
          <a:xfrm>
            <a:off x="5612499" y="1725174"/>
            <a:ext cx="154303" cy="162318"/>
          </a:xfrm>
          <a:prstGeom prst="flowChartConnector">
            <a:avLst/>
          </a:prstGeom>
          <a:solidFill>
            <a:srgbClr val="FF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36" name="Google Shape;236;p3"/>
          <p:cNvSpPr/>
          <p:nvPr/>
        </p:nvSpPr>
        <p:spPr>
          <a:xfrm>
            <a:off x="5391696" y="2509429"/>
            <a:ext cx="154303" cy="162318"/>
          </a:xfrm>
          <a:prstGeom prst="flowChartConnector">
            <a:avLst/>
          </a:prstGeom>
          <a:solidFill>
            <a:srgbClr val="0070C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37" name="Google Shape;237;p3"/>
          <p:cNvSpPr/>
          <p:nvPr/>
        </p:nvSpPr>
        <p:spPr>
          <a:xfrm>
            <a:off x="10594511" y="1078133"/>
            <a:ext cx="483723" cy="1413986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施洗約翰誕生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38" name="Google Shape;238;p3"/>
          <p:cNvSpPr/>
          <p:nvPr/>
        </p:nvSpPr>
        <p:spPr>
          <a:xfrm>
            <a:off x="5838811" y="1562450"/>
            <a:ext cx="111126" cy="445905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39" name="Google Shape;239;p3"/>
          <p:cNvSpPr/>
          <p:nvPr/>
        </p:nvSpPr>
        <p:spPr>
          <a:xfrm>
            <a:off x="10555130" y="1558138"/>
            <a:ext cx="96212" cy="440574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40" name="Google Shape;240;p3"/>
          <p:cNvSpPr/>
          <p:nvPr/>
        </p:nvSpPr>
        <p:spPr>
          <a:xfrm>
            <a:off x="6021946" y="1572094"/>
            <a:ext cx="4461175" cy="426618"/>
          </a:xfrm>
          <a:prstGeom prst="rect">
            <a:avLst/>
          </a:prstGeom>
          <a:solidFill>
            <a:srgbClr val="C7C7C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rPr>
              <a:t>沉默的400年</a:t>
            </a:r>
            <a:endParaRPr/>
          </a:p>
        </p:txBody>
      </p:sp>
      <p:sp>
        <p:nvSpPr>
          <p:cNvPr id="241" name="Google Shape;241;p3"/>
          <p:cNvSpPr/>
          <p:nvPr/>
        </p:nvSpPr>
        <p:spPr>
          <a:xfrm>
            <a:off x="3015972" y="2847356"/>
            <a:ext cx="483723" cy="17271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609</a:t>
            </a:r>
            <a:endParaRPr/>
          </a:p>
        </p:txBody>
      </p:sp>
      <p:sp>
        <p:nvSpPr>
          <p:cNvPr id="242" name="Google Shape;242;p3"/>
          <p:cNvSpPr/>
          <p:nvPr/>
        </p:nvSpPr>
        <p:spPr>
          <a:xfrm>
            <a:off x="6712914" y="2863290"/>
            <a:ext cx="483723" cy="17271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330</a:t>
            </a:r>
            <a:endParaRPr/>
          </a:p>
        </p:txBody>
      </p:sp>
      <p:sp>
        <p:nvSpPr>
          <p:cNvPr id="243" name="Google Shape;243;p3"/>
          <p:cNvSpPr/>
          <p:nvPr/>
        </p:nvSpPr>
        <p:spPr>
          <a:xfrm>
            <a:off x="10167619" y="2858745"/>
            <a:ext cx="483723" cy="206723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30</a:t>
            </a:r>
            <a:endParaRPr/>
          </a:p>
        </p:txBody>
      </p:sp>
      <p:sp>
        <p:nvSpPr>
          <p:cNvPr id="244" name="Google Shape;244;p3"/>
          <p:cNvSpPr/>
          <p:nvPr/>
        </p:nvSpPr>
        <p:spPr>
          <a:xfrm>
            <a:off x="3834083" y="2858745"/>
            <a:ext cx="483723" cy="17271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539</a:t>
            </a:r>
            <a:endParaRPr/>
          </a:p>
        </p:txBody>
      </p:sp>
      <p:cxnSp>
        <p:nvCxnSpPr>
          <p:cNvPr id="245" name="Google Shape;245;p3"/>
          <p:cNvCxnSpPr>
            <a:endCxn id="207" idx="2"/>
          </p:cNvCxnSpPr>
          <p:nvPr/>
        </p:nvCxnSpPr>
        <p:spPr>
          <a:xfrm rot="10800000">
            <a:off x="4804404" y="5839747"/>
            <a:ext cx="807600" cy="237000"/>
          </a:xfrm>
          <a:prstGeom prst="bentConnector2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46" name="Google Shape;246;p3"/>
          <p:cNvSpPr/>
          <p:nvPr/>
        </p:nvSpPr>
        <p:spPr>
          <a:xfrm>
            <a:off x="5700084" y="5839747"/>
            <a:ext cx="915347" cy="329284"/>
          </a:xfrm>
          <a:prstGeom prst="rect">
            <a:avLst/>
          </a:prstGeom>
          <a:solidFill>
            <a:srgbClr val="C0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普珥日</a:t>
            </a:r>
            <a:endParaRPr/>
          </a:p>
        </p:txBody>
      </p:sp>
      <p:sp>
        <p:nvSpPr>
          <p:cNvPr id="247" name="Google Shape;247;p3"/>
          <p:cNvSpPr/>
          <p:nvPr/>
        </p:nvSpPr>
        <p:spPr>
          <a:xfrm>
            <a:off x="8450192" y="5789871"/>
            <a:ext cx="915347" cy="329284"/>
          </a:xfrm>
          <a:prstGeom prst="rect">
            <a:avLst/>
          </a:prstGeom>
          <a:solidFill>
            <a:srgbClr val="C0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修殿節</a:t>
            </a:r>
            <a:endParaRPr/>
          </a:p>
        </p:txBody>
      </p:sp>
      <p:cxnSp>
        <p:nvCxnSpPr>
          <p:cNvPr id="248" name="Google Shape;248;p3"/>
          <p:cNvCxnSpPr/>
          <p:nvPr/>
        </p:nvCxnSpPr>
        <p:spPr>
          <a:xfrm rot="10800000">
            <a:off x="9354926" y="3788215"/>
            <a:ext cx="21226" cy="448996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49" name="Google Shape;249;p3"/>
          <p:cNvSpPr/>
          <p:nvPr/>
        </p:nvSpPr>
        <p:spPr>
          <a:xfrm>
            <a:off x="8922658" y="2865395"/>
            <a:ext cx="483723" cy="17271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146</a:t>
            </a:r>
            <a:endParaRPr/>
          </a:p>
        </p:txBody>
      </p:sp>
      <p:sp>
        <p:nvSpPr>
          <p:cNvPr id="250" name="Google Shape;250;p3"/>
          <p:cNvSpPr/>
          <p:nvPr/>
        </p:nvSpPr>
        <p:spPr>
          <a:xfrm>
            <a:off x="9134099" y="3128417"/>
            <a:ext cx="1333395" cy="303677"/>
          </a:xfrm>
          <a:prstGeom prst="rect">
            <a:avLst/>
          </a:prstGeom>
          <a:solidFill>
            <a:srgbClr val="E2A9A3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51" name="Google Shape;251;p3"/>
          <p:cNvSpPr/>
          <p:nvPr/>
        </p:nvSpPr>
        <p:spPr>
          <a:xfrm>
            <a:off x="9078599" y="3141948"/>
            <a:ext cx="966232" cy="274281"/>
          </a:xfrm>
          <a:prstGeom prst="rect">
            <a:avLst/>
          </a:prstGeom>
          <a:solidFill>
            <a:srgbClr val="E2A9A3"/>
          </a:solidFill>
          <a:ln cap="flat" cmpd="sng" w="15875">
            <a:solidFill>
              <a:srgbClr val="E2A9A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cxnSp>
        <p:nvCxnSpPr>
          <p:cNvPr id="252" name="Google Shape;252;p3"/>
          <p:cNvCxnSpPr/>
          <p:nvPr/>
        </p:nvCxnSpPr>
        <p:spPr>
          <a:xfrm rot="10800000">
            <a:off x="10168982" y="3767923"/>
            <a:ext cx="21226" cy="448996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53" name="Google Shape;253;p3"/>
          <p:cNvSpPr/>
          <p:nvPr/>
        </p:nvSpPr>
        <p:spPr>
          <a:xfrm>
            <a:off x="9935682" y="4242686"/>
            <a:ext cx="483723" cy="1662628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63</a:t>
            </a:r>
            <a:r>
              <a:rPr b="1"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猶太亡於羅馬</a:t>
            </a:r>
            <a:endParaRPr b="1"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54" name="Google Shape;254;p3"/>
          <p:cNvSpPr/>
          <p:nvPr/>
        </p:nvSpPr>
        <p:spPr>
          <a:xfrm>
            <a:off x="4163503" y="2495432"/>
            <a:ext cx="154303" cy="162318"/>
          </a:xfrm>
          <a:prstGeom prst="flowChartConnector">
            <a:avLst/>
          </a:prstGeom>
          <a:solidFill>
            <a:srgbClr val="0070C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4"/>
          <p:cNvPicPr preferRelativeResize="0"/>
          <p:nvPr/>
        </p:nvPicPr>
        <p:blipFill rotWithShape="1">
          <a:blip r:embed="rId3">
            <a:alphaModFix/>
          </a:blip>
          <a:srcRect b="7315" l="2065" r="4129" t="5597"/>
          <a:stretch/>
        </p:blipFill>
        <p:spPr>
          <a:xfrm>
            <a:off x="1845426" y="669488"/>
            <a:ext cx="8404167" cy="5523493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4"/>
          <p:cNvSpPr/>
          <p:nvPr/>
        </p:nvSpPr>
        <p:spPr>
          <a:xfrm>
            <a:off x="5677594" y="3181851"/>
            <a:ext cx="1084811" cy="359370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巴比倫</a:t>
            </a:r>
            <a:endParaRPr b="1" sz="16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61" name="Google Shape;261;p4"/>
          <p:cNvSpPr/>
          <p:nvPr/>
        </p:nvSpPr>
        <p:spPr>
          <a:xfrm>
            <a:off x="7847214" y="2685010"/>
            <a:ext cx="606830" cy="349135"/>
          </a:xfrm>
          <a:prstGeom prst="wedgeRectCallout">
            <a:avLst>
              <a:gd fmla="val 29166" name="adj1"/>
              <a:gd fmla="val 17261" name="adj2"/>
            </a:avLst>
          </a:prstGeom>
          <a:gradFill>
            <a:gsLst>
              <a:gs pos="0">
                <a:srgbClr val="BDCD94"/>
              </a:gs>
              <a:gs pos="50000">
                <a:srgbClr val="D5DFBD"/>
              </a:gs>
              <a:gs pos="100000">
                <a:srgbClr val="EAEFDF"/>
              </a:gs>
            </a:gsLst>
            <a:lin ang="18900000" scaled="0"/>
          </a:gradFill>
          <a:ln cap="flat" cmpd="sng" w="15875">
            <a:solidFill>
              <a:srgbClr val="D5E49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62" name="Google Shape;262;p4"/>
          <p:cNvSpPr/>
          <p:nvPr/>
        </p:nvSpPr>
        <p:spPr>
          <a:xfrm>
            <a:off x="6442364" y="4695728"/>
            <a:ext cx="2227811" cy="1497253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rgbClr val="EAF1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猶大被擄到巴比倫的路線</a:t>
            </a:r>
            <a:endParaRPr b="1" sz="18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列王記下24:10-16; 25:8-12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耶利米書52:28-34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以西結書3:15</a:t>
            </a:r>
            <a:endParaRPr b="1" sz="12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63" name="Google Shape;263;p4"/>
          <p:cNvSpPr/>
          <p:nvPr/>
        </p:nvSpPr>
        <p:spPr>
          <a:xfrm>
            <a:off x="3092334" y="3790603"/>
            <a:ext cx="615142" cy="332510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猶大</a:t>
            </a:r>
            <a:endParaRPr b="1" sz="16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6662" y="695422"/>
            <a:ext cx="9501446" cy="546546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5"/>
          <p:cNvSpPr/>
          <p:nvPr/>
        </p:nvSpPr>
        <p:spPr>
          <a:xfrm>
            <a:off x="4725617" y="3411525"/>
            <a:ext cx="78118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巴比倫</a:t>
            </a:r>
            <a:endParaRPr b="1" sz="1400">
              <a:solidFill>
                <a:srgbClr val="C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0" name="Google Shape;270;p5"/>
          <p:cNvSpPr/>
          <p:nvPr/>
        </p:nvSpPr>
        <p:spPr>
          <a:xfrm>
            <a:off x="5414517" y="3719302"/>
            <a:ext cx="92280" cy="83127"/>
          </a:xfrm>
          <a:prstGeom prst="rect">
            <a:avLst/>
          </a:prstGeom>
          <a:solidFill>
            <a:srgbClr val="C0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1" name="Google Shape;271;p5"/>
          <p:cNvSpPr/>
          <p:nvPr/>
        </p:nvSpPr>
        <p:spPr>
          <a:xfrm>
            <a:off x="6051245" y="3774183"/>
            <a:ext cx="92280" cy="83127"/>
          </a:xfrm>
          <a:prstGeom prst="rect">
            <a:avLst/>
          </a:prstGeom>
          <a:solidFill>
            <a:srgbClr val="C0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2" name="Google Shape;272;p5"/>
          <p:cNvSpPr/>
          <p:nvPr/>
        </p:nvSpPr>
        <p:spPr>
          <a:xfrm>
            <a:off x="3928969" y="3967799"/>
            <a:ext cx="92280" cy="83127"/>
          </a:xfrm>
          <a:prstGeom prst="rect">
            <a:avLst/>
          </a:prstGeom>
          <a:solidFill>
            <a:srgbClr val="C000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3" name="Google Shape;273;p5"/>
          <p:cNvSpPr/>
          <p:nvPr/>
        </p:nvSpPr>
        <p:spPr>
          <a:xfrm>
            <a:off x="3921712" y="4051536"/>
            <a:ext cx="94123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耶路撒冷</a:t>
            </a:r>
            <a:endParaRPr b="1" sz="1400">
              <a:solidFill>
                <a:srgbClr val="C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4" name="Google Shape;274;p5"/>
          <p:cNvSpPr/>
          <p:nvPr/>
        </p:nvSpPr>
        <p:spPr>
          <a:xfrm>
            <a:off x="6050825" y="3494652"/>
            <a:ext cx="55768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書珊</a:t>
            </a:r>
            <a:endParaRPr b="1" sz="1400">
              <a:solidFill>
                <a:srgbClr val="C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5" name="Google Shape;275;p5"/>
          <p:cNvSpPr/>
          <p:nvPr/>
        </p:nvSpPr>
        <p:spPr>
          <a:xfrm>
            <a:off x="2613968" y="4436322"/>
            <a:ext cx="120904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埃及</a:t>
            </a:r>
            <a:endParaRPr b="1" sz="18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6" name="Google Shape;276;p5"/>
          <p:cNvSpPr/>
          <p:nvPr/>
        </p:nvSpPr>
        <p:spPr>
          <a:xfrm>
            <a:off x="1585961" y="1612766"/>
            <a:ext cx="120904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馬其頓</a:t>
            </a:r>
            <a:endParaRPr b="1" sz="18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7" name="Google Shape;277;p5"/>
          <p:cNvSpPr/>
          <p:nvPr/>
        </p:nvSpPr>
        <p:spPr>
          <a:xfrm>
            <a:off x="1365754" y="2169719"/>
            <a:ext cx="82473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8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希臘</a:t>
            </a:r>
            <a:endParaRPr b="1" sz="18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8" name="Google Shape;278;p5"/>
          <p:cNvSpPr/>
          <p:nvPr/>
        </p:nvSpPr>
        <p:spPr>
          <a:xfrm>
            <a:off x="7010820" y="3063765"/>
            <a:ext cx="233326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波斯帝國</a:t>
            </a:r>
            <a:endParaRPr b="1" sz="32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6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84" name="Google Shape;284;p6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85" name="Google Shape;285;p6"/>
          <p:cNvSpPr/>
          <p:nvPr/>
        </p:nvSpPr>
        <p:spPr>
          <a:xfrm>
            <a:off x="881062" y="694531"/>
            <a:ext cx="10429875" cy="5572920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rgbClr val="0C0C0C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【前言】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舊約先知說預言到瑪拉基為止，舊約聖經的啟示便完成了，從此等候彌賽亞顯現，讓神所有的應許都實現。從此不再有神特殊的啟示被寫下，直到施洗約翰的誕生。這段期間，一般稱為「沉默的四百年」。瑪拉基書是舊約聖經的最後一卷書，其信息總結了神要在祂子民身上做救贖的工作。他們是神所揀選，所愛的；被神所召與祂立約，特特歸祂；作祭司的國度，使他們能憑公義獻祭給神。彌賽亞是以色列的救主，也是全人類的救主，要救他們脫離罪惡。祂也是審判全地的主，在末日審判時要把善人和惡人，事奉神的和不事奉神的，分別出來。神藉著瑪拉基書指出如何領受神的救恩，和面對審判還能站立得住，關鍵在於「回轉歸向神」。神的子民雖然時常向神悖逆頂嘴，但神仍不停對他們說話(羅10:21)，引導他們悔改。瑪拉基之後，神暫時不再差遣先知說話，但藉著聖經，神的道如明燈指引聖民，直到彌賽亞出現(彼後1:19)，神國降臨，神要與他們永遠同在。 </a:t>
            </a:r>
            <a:endParaRPr b="1" sz="24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7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91" name="Google Shape;291;p7"/>
          <p:cNvSpPr/>
          <p:nvPr/>
        </p:nvSpPr>
        <p:spPr>
          <a:xfrm>
            <a:off x="1295402" y="1642803"/>
            <a:ext cx="9601196" cy="3448844"/>
          </a:xfrm>
          <a:prstGeom prst="rect">
            <a:avLst/>
          </a:prstGeom>
          <a:solidFill>
            <a:srgbClr val="D6E2ED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rgbClr val="0C0C0C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【破冰題】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3200"/>
              <a:buFont typeface="Garamond"/>
              <a:buAutoNum type="arabicPeriod"/>
            </a:pPr>
            <a:r>
              <a:rPr lang="zh-TW" sz="3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與親朋好友，或志同道合的人聚在一起，你最喜歡談論哪些話題？</a:t>
            </a:r>
            <a:endParaRPr sz="3200">
              <a:solidFill>
                <a:srgbClr val="0C0C0C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3200"/>
              <a:buFont typeface="Garamond"/>
              <a:buAutoNum type="arabicPeriod"/>
            </a:pPr>
            <a:r>
              <a:rPr lang="zh-TW" sz="3200">
                <a:solidFill>
                  <a:srgbClr val="0C0C0C"/>
                </a:solidFill>
                <a:latin typeface="Garamond"/>
                <a:ea typeface="Garamond"/>
                <a:cs typeface="Garamond"/>
                <a:sym typeface="Garamond"/>
              </a:rPr>
              <a:t>在你生涯規劃中，或是年度計劃，你在盼望什麼日子的來到？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97" name="Google Shape;297;p8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98" name="Google Shape;298;p8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【瑪拉基書3:13-18】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13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耶和華說：「</a:t>
            </a:r>
            <a:r>
              <a:rPr b="1" lang="zh-TW" sz="2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你們用話頂撞我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，你們還說：『我們用甚麼話頂撞了你呢？』</a:t>
            </a: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 14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你們說：『事奉神是徒然的，遵守神所吩咐的，在萬軍之耶和華面前苦苦齋戒，有甚麼益處呢？ </a:t>
            </a: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15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如今我們稱狂傲的人為有福，並且行惡的人得建立；他們雖然試探神，卻得脫離災難。』」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16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那時，敬畏耶和華的彼此談論，耶和華側耳而聽，且有</a:t>
            </a:r>
            <a:r>
              <a:rPr b="1" lang="zh-TW" sz="2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紀念冊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在他面前，記錄那敬畏耶和華、思念他名的人。 </a:t>
            </a: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17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萬軍之耶和華說：「在我所定的日子，他們必屬我，特特歸我。我必憐恤他們，如同人憐恤服事自己的兒子。 </a:t>
            </a: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18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那時你們必歸回，將善人和惡人，事奉神的和不事奉神的，分別出來。」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9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304" name="Google Shape;304;p9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305" name="Google Shape;305;p9"/>
          <p:cNvSpPr/>
          <p:nvPr/>
        </p:nvSpPr>
        <p:spPr>
          <a:xfrm>
            <a:off x="936481" y="867474"/>
            <a:ext cx="10354974" cy="5206179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【瑪拉基書4:1-6】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萬軍之耶和華說：「</a:t>
            </a:r>
            <a:r>
              <a:rPr b="1" lang="zh-TW" sz="2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那日臨近，勢如燒着的火爐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，凡狂傲的和行惡的必如碎稭，在那日必被燒盡，根本枝條一無存留。 </a:t>
            </a: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2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但向你們敬畏我名的人必有公義的日頭出現，其光線有醫治之能。你們必出來跳躍如圈裏的肥犢。 </a:t>
            </a: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3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你們必踐踏惡人；在我所定的日子，他們必如灰塵在你們腳掌之下。這是萬軍之耶和華說的。</a:t>
            </a:r>
            <a:endParaRPr sz="2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4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你們當記念我僕人摩西的律法，就是我在何烈山為以色列眾人所吩咐他的律例典章。</a:t>
            </a: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看哪，</a:t>
            </a:r>
            <a:r>
              <a:rPr b="1" lang="zh-TW" sz="2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耶和華大而可畏之日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未到以前，我必</a:t>
            </a:r>
            <a:r>
              <a:rPr b="1" lang="zh-TW" sz="24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差遣先知以利亞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到你們那裏去。</a:t>
            </a:r>
            <a:r>
              <a:rPr baseline="30000"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 6</a:t>
            </a:r>
            <a:r>
              <a:rPr lang="zh-TW" sz="2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他必使父親的心轉向兒女，兒女的心轉向父親，免得我來咒詛遍地。」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2022-11-11T04:23:05Z</dcterms:created>
  <dc:creator>Imin Huang</dc:creator>
</cp:coreProperties>
</file>