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Microsoft JhengHei" panose="020B0604030504040204" pitchFamily="34" charset="-120"/>
      <p:regular r:id="rId2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Garamond" panose="02020404030301010803" pitchFamily="18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jlXzDGu6wqMgRmFq7mnJoQWw59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customschemas.google.com/relationships/presentationmetadata" Target="meta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19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8"/>
          <p:cNvSpPr txBox="1"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8"/>
          <p:cNvSpPr>
            <a:spLocks noGrp="1"/>
          </p:cNvSpPr>
          <p:nvPr>
            <p:ph type="pic" idx="2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8" name="Google Shape;88;p28"/>
          <p:cNvSpPr txBox="1">
            <a:spLocks noGrp="1"/>
          </p:cNvSpPr>
          <p:nvPr>
            <p:ph type="body" idx="1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  <p:sp>
        <p:nvSpPr>
          <p:cNvPr id="89" name="Google Shape;89;p28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8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9"/>
          <p:cNvSpPr txBox="1"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9"/>
          <p:cNvSpPr txBox="1"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98" name="Google Shape;98;p29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body" idx="1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30"/>
          <p:cNvSpPr txBox="1">
            <a:spLocks noGrp="1"/>
          </p:cNvSpPr>
          <p:nvPr>
            <p:ph type="body" idx="2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6" name="Google Shape;106;p30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30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30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body" idx="2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22" name="Google Shape;122;p32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3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32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3"/>
          <p:cNvSpPr txBox="1">
            <a:spLocks noGrp="1"/>
          </p:cNvSpPr>
          <p:nvPr>
            <p:ph type="body" idx="1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body" idx="2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3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2" name="Google Shape;132;p33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4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4"/>
          <p:cNvSpPr txBox="1">
            <a:spLocks noGrp="1"/>
          </p:cNvSpPr>
          <p:nvPr>
            <p:ph type="body" idx="1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34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4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4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9" name="Google Shape;139;p3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5"/>
          <p:cNvSpPr txBox="1">
            <a:spLocks noGrp="1"/>
          </p:cNvSpPr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5"/>
          <p:cNvSpPr txBox="1">
            <a:spLocks noGrp="1"/>
          </p:cNvSpPr>
          <p:nvPr>
            <p:ph type="body" idx="1"/>
          </p:nvPr>
        </p:nvSpPr>
        <p:spPr>
          <a:xfrm rot="5400000">
            <a:off x="2565043" y="-287514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35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5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5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46" name="Google Shape;146;p35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21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9" name="Google Shape;29;p21" descr="HD-PanelTitleR1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21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1" name="Google Shape;31;p21" descr="HDRibbonTitle-UniformTrim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21" descr="HDRibbonTitle-UniformTrim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21"/>
          <p:cNvSpPr txBox="1"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dt" idx="10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ftr" idx="11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sldNum" idx="12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38" name="Google Shape;38;p21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45" name="Google Shape;45;p22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23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23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2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SzPts val="3220"/>
              <a:buNone/>
              <a:defRPr sz="2800" b="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body" idx="2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3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SzPts val="3220"/>
              <a:buNone/>
              <a:defRPr sz="2800" b="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body" idx="4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4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4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3" name="Google Shape;63;p2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5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5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5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9" name="Google Shape;69;p25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6"/>
          <p:cNvSpPr txBox="1">
            <a:spLocks noGrp="1"/>
          </p:cNvSpPr>
          <p:nvPr>
            <p:ph type="body" idx="1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body" idx="2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77" name="Google Shape;77;p26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7"/>
          <p:cNvSpPr txBox="1"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7"/>
          <p:cNvSpPr>
            <a:spLocks noGrp="1"/>
          </p:cNvSpPr>
          <p:nvPr>
            <p:ph type="pic" idx="2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1" name="Google Shape;81;p27"/>
          <p:cNvSpPr txBox="1">
            <a:spLocks noGrp="1"/>
          </p:cNvSpPr>
          <p:nvPr>
            <p:ph type="body" idx="1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  <p:sp>
        <p:nvSpPr>
          <p:cNvPr id="82" name="Google Shape;82;p27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8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" name="Google Shape;7;p18" descr="HD-PanelContent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9" name="Google Shape;9;p18" descr="HDRibbonContent-UniformTrim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0;p18" descr="HDRibbonContent-UniformTrim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18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>
            <a:spLocks noGrp="1"/>
          </p:cNvSpPr>
          <p:nvPr>
            <p:ph type="title"/>
          </p:nvPr>
        </p:nvSpPr>
        <p:spPr>
          <a:xfrm>
            <a:off x="838200" y="95612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Microsoft JhengHei"/>
              <a:buNone/>
            </a:pPr>
            <a:r>
              <a:rPr lang="zh-TW" sz="4800" b="1" dirty="0">
                <a:latin typeface="Microsoft JhengHei"/>
                <a:ea typeface="Microsoft JhengHei"/>
                <a:cs typeface="Microsoft JhengHei"/>
                <a:sym typeface="Microsoft JhengHei"/>
              </a:rPr>
              <a:t>瑪拉基書(三)蒙悅納的祭</a:t>
            </a:r>
            <a:endParaRPr sz="4800" b="1" dirty="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152" name="Google Shape;152;p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171417" y="2563582"/>
            <a:ext cx="5849166" cy="3305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40" name="Google Shape;240;p10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41" name="Google Shape;241;p10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rgbClr val="F0D4D1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【瑪拉基書3:5-7】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萬軍之耶和華說：「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我必臨近你們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，施行審判。我必速速作見證，警戒行邪術的、犯姦淫的、起假誓的、虧負人之工價的、欺壓寡婦孤兒的、屈枉寄居的，和不敬畏我的。」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「因我－耶和華是不改變的，所以你們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雅各之子沒有滅亡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。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7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萬軍之耶和華說：從你們列祖的日子以來，你們常常偏離我的典章而不遵守。現在你們要轉向我，我就轉向你們。你們卻問說：『我們如何才是轉向呢？』 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"/>
          <p:cNvSpPr/>
          <p:nvPr/>
        </p:nvSpPr>
        <p:spPr>
          <a:xfrm>
            <a:off x="1295402" y="2036635"/>
            <a:ext cx="9601196" cy="3010694"/>
          </a:xfrm>
          <a:prstGeom prst="rect">
            <a:avLst/>
          </a:prstGeom>
          <a:solidFill>
            <a:srgbClr val="A7DDC6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3】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神臨近以色列人，為要做什麼？為什麼以色列人時常犯罪，卻沒有滅亡？</a:t>
            </a:r>
            <a:endParaRPr sz="32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52" name="Google Shape;252;p12"/>
          <p:cNvSpPr/>
          <p:nvPr/>
        </p:nvSpPr>
        <p:spPr>
          <a:xfrm>
            <a:off x="966952" y="982132"/>
            <a:ext cx="10226565" cy="4772819"/>
          </a:xfrm>
          <a:prstGeom prst="rect">
            <a:avLst/>
          </a:prstGeom>
          <a:solidFill>
            <a:srgbClr val="F8EFD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三. 轉向耶和華</a:t>
            </a:r>
            <a:endParaRPr sz="36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神藉著彌賽亞啟示祂是聖潔公義的，也是慈愛憐憫的神。基督為審判來到世界，但祂來不是要定人的罪，是叫人因祂得救(約3:17; 9:39)，傳悔改赦罪的道(徒5:31)，賜人救恩。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聖民蒙恩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：神是不變的神，祂與以色列人立的是永約(創17:7)。人雖失信，神仍是可信的(提後2:13)，以色列人雖時常背棄這約，但神給他們機會悔改，不致被滅絕。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回轉向神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：神是不改變的神，祂決不後悔(民23:19; 撒上15:29)。當神定意要降災禍，只要人轉離惡行，神就後悔，不降所說的災(珥2:13)，神的後悔與神子民的心轉向有關(耶18:7-10)。神審判大日未到之先，祂要差遣使者，人的心歸向神(瑪4:5-6)。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3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58" name="Google Shape;258;p13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59" name="Google Shape;259;p13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rgbClr val="F0D4D1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【瑪拉基書3:8-12】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8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人豈可奪取神之物呢？你們竟奪取我的供物。你們卻說：『我們在何事上奪取你的供物呢？』就是你們在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當納的十分之一和當獻的供物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上。 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9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因你們通國的人都奪取我的供物，咒詛就臨到你們身上。 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10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萬軍之耶和華說：你們要將當納的十分之一全然送入倉庫，使我家有糧，以此試試我，是否為你們敞開天上的窗戶，傾福與你們，甚至無處可容。 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11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萬軍之耶和華說：我必為你們斥責蝗蟲，不容牠毀壞你們的土產。你們田間的葡萄樹在未熟之先也不掉果子。 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12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萬軍之耶和華說：萬國必稱你們為有福的，因你們的地必成為喜樂之地。」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/>
          <p:nvPr/>
        </p:nvSpPr>
        <p:spPr>
          <a:xfrm>
            <a:off x="1295400" y="2013014"/>
            <a:ext cx="9601197" cy="2858294"/>
          </a:xfrm>
          <a:prstGeom prst="rect">
            <a:avLst/>
          </a:prstGeom>
          <a:solidFill>
            <a:srgbClr val="A7DDC6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4】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當納的十分之一和當獻的供物，有何特殊意義？若將當納的獻上，將會如何？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5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70" name="Google Shape;270;p15"/>
          <p:cNvSpPr/>
          <p:nvPr/>
        </p:nvSpPr>
        <p:spPr>
          <a:xfrm>
            <a:off x="914400" y="861848"/>
            <a:ext cx="10373710" cy="5139559"/>
          </a:xfrm>
          <a:prstGeom prst="rect">
            <a:avLst/>
          </a:prstGeom>
          <a:solidFill>
            <a:srgbClr val="F8EFD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四. 當納的獻祭</a:t>
            </a:r>
            <a:endParaRPr sz="36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以色列當納的是指出產的十分之一、一切頭生的牲畜、初熟的五穀、新酒，和油，這些都是屬神的，都當給祭司和利未人(民18:21-28; 申18:1-5; 出13:11-13)。他們歸耶和華為聖，沒有產業，耶和華就是他們的產業。神子民若不獻當納的，就是奪取神的供物。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立約記號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：獻當納的供物不僅是神的命令，也是神與以色列人立的西乃之約，和與利未人立的平安之約有關，只有與神立約才能獻當納的，這是聖民的權利也是義務。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蒙福保證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神設立獻祭，和利未人、祭司制度，使人與祂相會，連接。當以色列人獻十分之一給利未人，利未人獻十分之一給祭司，祭司自己分別為聖歸與神。如此，神就與人相連，天上就與地上相通，神應許要敞開天上的窗戶，傾福與神的百姓。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76" name="Google Shape;276;p16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77" name="Google Shape;277;p16"/>
          <p:cNvSpPr/>
          <p:nvPr/>
        </p:nvSpPr>
        <p:spPr>
          <a:xfrm>
            <a:off x="881062" y="855405"/>
            <a:ext cx="10429875" cy="5191433"/>
          </a:xfrm>
          <a:prstGeom prst="rect">
            <a:avLst/>
          </a:prstGeom>
          <a:solidFill>
            <a:srgbClr val="EBD18B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【結論】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瑪拉基書圍繞著「約」、「祭司」、「獻祭」等主題，並指出彌賽亞要來，祂要藉著立約使祂子民成為聖潔的祭司，可以坦然來到神的面前，並奉獻神所悅納的靈祭(彼前2:5)。獻十分之一是關乎祭司的奉獻，亞伯拉罕獻十分之一給祭司麥基洗德，那時利未〔祭司〕已在他的身中(來7:4-10)。雅各也是如此，凡蒙召與神立約，且要得著所應許產業的，都會自發獻上十分之一(創28:20-22)。神是信實的神，祂的應許絕不落空，祂只向愛祂，守祂誡命的人施慈愛，直到千代；卻向恨祂的人追討他們的罪(申7:9-11)。雅各和以掃雖然同為蒙應許的子孫，但最大的分別在於雅各愛神，要神，就蒙神所愛(詩24:3-6)，得著應許的約和產業，使後代以色列人蒙恩得福。以掃恨〔不愛〕神，貪戀世俗，並且不要神，神就恨惡〔不愛〕他(來12:14-17)，使後代以東人滅絕，產業盡失(俄1:19-21)。奉獻十分之一是祭司之約的記號，也是蒙福的保證，使聖徒所獻一切，都蒙神的悅納。</a:t>
            </a:r>
            <a:endParaRPr sz="2400" b="1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"/>
          <p:cNvSpPr/>
          <p:nvPr/>
        </p:nvSpPr>
        <p:spPr>
          <a:xfrm>
            <a:off x="1295400" y="1741666"/>
            <a:ext cx="9601197" cy="3239294"/>
          </a:xfrm>
          <a:prstGeom prst="rect">
            <a:avLst/>
          </a:prstGeom>
          <a:solidFill>
            <a:srgbClr val="D5E49A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【分享與應用】</a:t>
            </a:r>
            <a:endParaRPr/>
          </a:p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有沒有與主相遇的經歷，在你身上做了什麼，你如何回應？請分享。</a:t>
            </a:r>
            <a:endParaRPr sz="32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身為基督徒，你認為該不該奉獻十分之一？請發表看法，或分享經歷。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"/>
          <p:cNvSpPr/>
          <p:nvPr/>
        </p:nvSpPr>
        <p:spPr>
          <a:xfrm>
            <a:off x="2247900" y="2072829"/>
            <a:ext cx="8712120" cy="623839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8" name="Google Shape;158;p2"/>
          <p:cNvSpPr/>
          <p:nvPr/>
        </p:nvSpPr>
        <p:spPr>
          <a:xfrm>
            <a:off x="2364827" y="2071451"/>
            <a:ext cx="8595191" cy="623839"/>
          </a:xfrm>
          <a:prstGeom prst="rect">
            <a:avLst/>
          </a:prstGeom>
          <a:solidFill>
            <a:srgbClr val="A7DDC6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 i="0" u="none" strike="noStrike" cap="non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塞魯士〔古列〕</a:t>
            </a:r>
            <a:endParaRPr sz="1800" b="1" i="0" u="none" strike="noStrike" cap="non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(559-530)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"/>
          <p:cNvSpPr/>
          <p:nvPr/>
        </p:nvSpPr>
        <p:spPr>
          <a:xfrm>
            <a:off x="4014952" y="2071452"/>
            <a:ext cx="6945065" cy="623839"/>
          </a:xfrm>
          <a:prstGeom prst="rect">
            <a:avLst/>
          </a:prstGeom>
          <a:solidFill>
            <a:srgbClr val="1D4B3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岡比</a:t>
            </a:r>
            <a:endParaRPr sz="1600" b="1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西斯</a:t>
            </a:r>
            <a:endParaRPr sz="1600" b="1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0" name="Google Shape;160;p2"/>
          <p:cNvSpPr/>
          <p:nvPr/>
        </p:nvSpPr>
        <p:spPr>
          <a:xfrm>
            <a:off x="4647727" y="2071453"/>
            <a:ext cx="6312290" cy="623839"/>
          </a:xfrm>
          <a:prstGeom prst="rect">
            <a:avLst/>
          </a:prstGeom>
          <a:solidFill>
            <a:srgbClr val="B68D1F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大流士〔大利烏〕</a:t>
            </a:r>
            <a:endParaRPr sz="18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(522-486)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"/>
          <p:cNvSpPr/>
          <p:nvPr/>
        </p:nvSpPr>
        <p:spPr>
          <a:xfrm>
            <a:off x="6987148" y="2071454"/>
            <a:ext cx="3972870" cy="623839"/>
          </a:xfrm>
          <a:prstGeom prst="rect">
            <a:avLst/>
          </a:prstGeom>
          <a:solidFill>
            <a:srgbClr val="E2A9A3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亞哈隨魯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(486-465)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"/>
          <p:cNvSpPr/>
          <p:nvPr/>
        </p:nvSpPr>
        <p:spPr>
          <a:xfrm>
            <a:off x="8320066" y="2071448"/>
            <a:ext cx="2660973" cy="619577"/>
          </a:xfrm>
          <a:prstGeom prst="rect">
            <a:avLst/>
          </a:prstGeom>
          <a:solidFill>
            <a:srgbClr val="FFFF00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亞達薛西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(465-424)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3" name="Google Shape;163;p2"/>
          <p:cNvCxnSpPr/>
          <p:nvPr/>
        </p:nvCxnSpPr>
        <p:spPr>
          <a:xfrm rot="10800000" flipH="1">
            <a:off x="3524364" y="2728531"/>
            <a:ext cx="2108" cy="465329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4" name="Google Shape;164;p2"/>
          <p:cNvCxnSpPr/>
          <p:nvPr/>
        </p:nvCxnSpPr>
        <p:spPr>
          <a:xfrm rot="10800000" flipH="1">
            <a:off x="4753178" y="2728534"/>
            <a:ext cx="3542" cy="433300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5" name="Google Shape;165;p2"/>
          <p:cNvCxnSpPr/>
          <p:nvPr/>
        </p:nvCxnSpPr>
        <p:spPr>
          <a:xfrm rot="5400000" flipH="1">
            <a:off x="4896265" y="2870910"/>
            <a:ext cx="465300" cy="180600"/>
          </a:xfrm>
          <a:prstGeom prst="bentConnector3">
            <a:avLst>
              <a:gd name="adj1" fmla="val 50000"/>
            </a:avLst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6" name="Google Shape;166;p2"/>
          <p:cNvCxnSpPr/>
          <p:nvPr/>
        </p:nvCxnSpPr>
        <p:spPr>
          <a:xfrm rot="10800000">
            <a:off x="7456826" y="2728531"/>
            <a:ext cx="870" cy="351000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7" name="Google Shape;167;p2"/>
          <p:cNvCxnSpPr/>
          <p:nvPr/>
        </p:nvCxnSpPr>
        <p:spPr>
          <a:xfrm rot="10800000">
            <a:off x="8784788" y="2728531"/>
            <a:ext cx="1" cy="433303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8" name="Google Shape;168;p2"/>
          <p:cNvCxnSpPr/>
          <p:nvPr/>
        </p:nvCxnSpPr>
        <p:spPr>
          <a:xfrm rot="10800000">
            <a:off x="9703073" y="2744862"/>
            <a:ext cx="13789" cy="416972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9" name="Google Shape;169;p2"/>
          <p:cNvSpPr/>
          <p:nvPr/>
        </p:nvSpPr>
        <p:spPr>
          <a:xfrm>
            <a:off x="1472464" y="622571"/>
            <a:ext cx="1028370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56</a:t>
            </a:r>
            <a:r>
              <a:rPr lang="zh-TW" sz="1600" b="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0       550       540       530       520       510       500       490       480       470       460       450       440       430       420  </a:t>
            </a:r>
            <a:endParaRPr sz="1600" b="0" cap="non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3260492" y="3193860"/>
            <a:ext cx="483723" cy="1730837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536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所羅巴伯回歸</a:t>
            </a:r>
            <a:endParaRPr sz="16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1" name="Google Shape;171;p2"/>
          <p:cNvSpPr/>
          <p:nvPr/>
        </p:nvSpPr>
        <p:spPr>
          <a:xfrm>
            <a:off x="4425903" y="3145898"/>
            <a:ext cx="569630" cy="2070369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520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聖殿復工</a:t>
            </a:r>
            <a:endParaRPr sz="16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2" name="Google Shape;172;p2"/>
          <p:cNvSpPr/>
          <p:nvPr/>
        </p:nvSpPr>
        <p:spPr>
          <a:xfrm>
            <a:off x="4957708" y="3145898"/>
            <a:ext cx="483723" cy="2070369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516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聖殿完工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3" name="Google Shape;173;p2"/>
          <p:cNvSpPr/>
          <p:nvPr/>
        </p:nvSpPr>
        <p:spPr>
          <a:xfrm>
            <a:off x="7135681" y="3152348"/>
            <a:ext cx="642289" cy="986257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476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以作斯王帖后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4" name="Google Shape;174;p2"/>
          <p:cNvSpPr/>
          <p:nvPr/>
        </p:nvSpPr>
        <p:spPr>
          <a:xfrm>
            <a:off x="8586297" y="3036174"/>
            <a:ext cx="483723" cy="1864846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458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以斯拉教律法</a:t>
            </a:r>
            <a:endParaRPr sz="16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5" name="Google Shape;175;p2"/>
          <p:cNvSpPr/>
          <p:nvPr/>
        </p:nvSpPr>
        <p:spPr>
          <a:xfrm>
            <a:off x="9518729" y="3059112"/>
            <a:ext cx="483723" cy="1818971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445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尼希米建城牆</a:t>
            </a:r>
            <a:endParaRPr sz="16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6" name="Google Shape;176;p2"/>
          <p:cNvSpPr/>
          <p:nvPr/>
        </p:nvSpPr>
        <p:spPr>
          <a:xfrm>
            <a:off x="2885567" y="3209793"/>
            <a:ext cx="458506" cy="1698969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539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波斯滅巴比倫</a:t>
            </a:r>
            <a:endParaRPr sz="16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177" name="Google Shape;177;p2"/>
          <p:cNvCxnSpPr>
            <a:stCxn id="176" idx="0"/>
          </p:cNvCxnSpPr>
          <p:nvPr/>
        </p:nvCxnSpPr>
        <p:spPr>
          <a:xfrm rot="-5400000">
            <a:off x="2991820" y="2849793"/>
            <a:ext cx="483000" cy="237000"/>
          </a:xfrm>
          <a:prstGeom prst="bentConnector3">
            <a:avLst>
              <a:gd name="adj1" fmla="val 49985"/>
            </a:avLst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8" name="Google Shape;178;p2"/>
          <p:cNvSpPr/>
          <p:nvPr/>
        </p:nvSpPr>
        <p:spPr>
          <a:xfrm>
            <a:off x="9839486" y="1297386"/>
            <a:ext cx="914400" cy="430211"/>
          </a:xfrm>
          <a:prstGeom prst="rect">
            <a:avLst/>
          </a:prstGeom>
          <a:solidFill>
            <a:schemeClr val="lt2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</a:t>
            </a:r>
            <a:endParaRPr sz="1600" b="1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9" name="Google Shape;179;p2"/>
          <p:cNvSpPr/>
          <p:nvPr/>
        </p:nvSpPr>
        <p:spPr>
          <a:xfrm>
            <a:off x="4511317" y="1187622"/>
            <a:ext cx="691277" cy="273251"/>
          </a:xfrm>
          <a:prstGeom prst="rect">
            <a:avLst/>
          </a:prstGeom>
          <a:solidFill>
            <a:srgbClr val="AEC4DC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哈該</a:t>
            </a:r>
            <a:endParaRPr sz="1600" b="1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0" name="Google Shape;180;p2"/>
          <p:cNvSpPr/>
          <p:nvPr/>
        </p:nvSpPr>
        <p:spPr>
          <a:xfrm>
            <a:off x="4579661" y="1547943"/>
            <a:ext cx="1245866" cy="280856"/>
          </a:xfrm>
          <a:prstGeom prst="rect">
            <a:avLst/>
          </a:prstGeom>
          <a:solidFill>
            <a:srgbClr val="AEC4DC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撒迦利亞</a:t>
            </a:r>
            <a:endParaRPr sz="1600" b="1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1" name="Google Shape;181;p2"/>
          <p:cNvSpPr/>
          <p:nvPr/>
        </p:nvSpPr>
        <p:spPr>
          <a:xfrm>
            <a:off x="693811" y="649791"/>
            <a:ext cx="914400" cy="319807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公元前</a:t>
            </a:r>
            <a:endParaRPr sz="14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2" name="Google Shape;182;p2"/>
          <p:cNvSpPr/>
          <p:nvPr/>
        </p:nvSpPr>
        <p:spPr>
          <a:xfrm>
            <a:off x="7077084" y="4563802"/>
            <a:ext cx="1231118" cy="484289"/>
          </a:xfrm>
          <a:prstGeom prst="rect">
            <a:avLst/>
          </a:prstGeom>
          <a:solidFill>
            <a:srgbClr val="D6E2ED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以斯帖記</a:t>
            </a:r>
            <a:endParaRPr sz="1800" b="1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3" name="Google Shape;183;p2"/>
          <p:cNvSpPr/>
          <p:nvPr/>
        </p:nvSpPr>
        <p:spPr>
          <a:xfrm>
            <a:off x="3344073" y="5273122"/>
            <a:ext cx="7553673" cy="510410"/>
          </a:xfrm>
          <a:prstGeom prst="rect">
            <a:avLst/>
          </a:prstGeom>
          <a:solidFill>
            <a:srgbClr val="86A9CB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以斯拉記</a:t>
            </a:r>
            <a:endParaRPr sz="1800" b="1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4" name="Google Shape;184;p2"/>
          <p:cNvSpPr/>
          <p:nvPr/>
        </p:nvSpPr>
        <p:spPr>
          <a:xfrm>
            <a:off x="9703073" y="5273122"/>
            <a:ext cx="1194673" cy="510410"/>
          </a:xfrm>
          <a:prstGeom prst="rect">
            <a:avLst/>
          </a:prstGeom>
          <a:solidFill>
            <a:srgbClr val="A3A3A3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尼希米記</a:t>
            </a:r>
            <a:endParaRPr sz="1800" b="1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5" name="Google Shape;185;p2"/>
          <p:cNvSpPr/>
          <p:nvPr/>
        </p:nvSpPr>
        <p:spPr>
          <a:xfrm>
            <a:off x="928901" y="1222029"/>
            <a:ext cx="2423014" cy="640724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巴比倫帝國</a:t>
            </a:r>
            <a:endParaRPr sz="2000" b="1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6" name="Google Shape;186;p2"/>
          <p:cNvSpPr/>
          <p:nvPr/>
        </p:nvSpPr>
        <p:spPr>
          <a:xfrm>
            <a:off x="693811" y="2070073"/>
            <a:ext cx="1649994" cy="620778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波斯帝國諸王</a:t>
            </a:r>
            <a:endParaRPr sz="1800" b="1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7" name="Google Shape;187;p2"/>
          <p:cNvSpPr/>
          <p:nvPr/>
        </p:nvSpPr>
        <p:spPr>
          <a:xfrm>
            <a:off x="786519" y="4059277"/>
            <a:ext cx="1902099" cy="1441606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以色列人被擄回歸後：三卷歷史書和三卷先知書的背景</a:t>
            </a:r>
            <a:endParaRPr sz="2000" b="1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88" name="Google Shape;188;p2"/>
          <p:cNvSpPr/>
          <p:nvPr/>
        </p:nvSpPr>
        <p:spPr>
          <a:xfrm>
            <a:off x="3864022" y="3145898"/>
            <a:ext cx="614662" cy="1762864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古聖列經子稱岡亞比達西薛斯西</a:t>
            </a:r>
            <a:endParaRPr sz="1600" b="1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9" name="Google Shape;189;p2"/>
          <p:cNvSpPr/>
          <p:nvPr/>
        </p:nvSpPr>
        <p:spPr>
          <a:xfrm>
            <a:off x="3754726" y="4856640"/>
            <a:ext cx="920675" cy="293261"/>
          </a:xfrm>
          <a:prstGeom prst="rect">
            <a:avLst/>
          </a:prstGeom>
          <a:solidFill>
            <a:schemeClr val="lt1"/>
          </a:solidFill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 b="1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(拉4:23)</a:t>
            </a:r>
            <a:endParaRPr sz="1600" b="1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190" name="Google Shape;190;p2"/>
          <p:cNvCxnSpPr/>
          <p:nvPr/>
        </p:nvCxnSpPr>
        <p:spPr>
          <a:xfrm rot="10800000" flipH="1">
            <a:off x="4156033" y="2712601"/>
            <a:ext cx="3542" cy="433300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196" name="Google Shape;196;p3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197" name="Google Shape;197;p3"/>
          <p:cNvSpPr/>
          <p:nvPr/>
        </p:nvSpPr>
        <p:spPr>
          <a:xfrm>
            <a:off x="881062" y="982131"/>
            <a:ext cx="10429875" cy="4893737"/>
          </a:xfrm>
          <a:prstGeom prst="rect">
            <a:avLst/>
          </a:prstGeom>
          <a:solidFill>
            <a:srgbClr val="F8EFD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 b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【前言】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瑪拉基書的背景與尼希米記的後期相關，當時離第一次歸回將近百年，聖殿重建有80多年，以斯拉教導百姓律法約有20年，甚至他們還曾簽名寫切結書，立志要遵行神的律法(尼10:1-39)。但是以色列人的屬靈光景非常不好，表面敬虔，卻沒有完全遵行律法，從祭司到民眾，充滿許多敗壞的事。不僅祭司藐視神的名，獻污穢的祭，甚至通國的人都奪取神的供物，以致咒詛臨到他們身上。以色列人蒙召本是要作祭司的國度，聖潔的國民，向神獻上神所悅納的祭，帶出神的恩典與祝福，卻因得罪神而引發災禍和咒詛。因此，神差遣瑪拉基對他們作最後的警告，指正他們的錯誤，要他們回轉歸向神，甚至要他們試試神的應許是否會實現。神也應許他們彌賽亞將要顯現，祂不僅要拯救他們，並要煉淨他們，讓他們能憑公義獻祭給神，真正成為祭司的國度，使地上的萬國得福。</a:t>
            </a:r>
            <a:endParaRPr sz="2400" b="1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03" name="Google Shape;203;p4"/>
          <p:cNvSpPr/>
          <p:nvPr/>
        </p:nvSpPr>
        <p:spPr>
          <a:xfrm>
            <a:off x="1295402" y="1642803"/>
            <a:ext cx="9601196" cy="3448844"/>
          </a:xfrm>
          <a:prstGeom prst="rect">
            <a:avLst/>
          </a:prstGeom>
          <a:solidFill>
            <a:srgbClr val="D6E2ED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【破冰題】</a:t>
            </a:r>
            <a:endParaRPr/>
          </a:p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曾否想要找的人一直尋不到，但在偶然的情況下遇見了，請分享經歷。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有沒有因為一時的疏忽而造成損失，或不經意地防範，而得著保障的情形。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09" name="Google Shape;209;p5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10" name="Google Shape;210;p5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rgbClr val="F0D4D1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【瑪拉基書3:1-4】</a:t>
            </a:r>
            <a:endParaRPr sz="3600" b="1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萬軍之耶和華說：「我要差遣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我的使者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在我前面預備道路。你們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所尋求的主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必忽然進入他的殿；</a:t>
            </a:r>
            <a:r>
              <a:rPr lang="zh-TW" sz="2800" b="1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立約的使者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，就是你們所仰慕的，快要來到。」 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他來的日子，誰能當得起呢？他顯現的時候，誰能立得住呢？因為他如煉金之人的火，如漂布之人的鹼。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3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他必坐下如煉淨銀子的，必潔淨利未人，熬煉他們像金銀一樣；他們就憑公義獻供物給耶和華。</a:t>
            </a:r>
            <a:r>
              <a:rPr lang="zh-TW" sz="2800" baseline="30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4</a:t>
            </a:r>
            <a:r>
              <a:rPr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那時，猶大和耶路撒冷所獻的供物必蒙耶和華悅納，彷彿古時之日、上古之年。</a:t>
            </a:r>
            <a:endParaRPr sz="2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16" name="Google Shape;216;p6"/>
          <p:cNvSpPr/>
          <p:nvPr/>
        </p:nvSpPr>
        <p:spPr>
          <a:xfrm>
            <a:off x="1295402" y="1903899"/>
            <a:ext cx="9601196" cy="3182144"/>
          </a:xfrm>
          <a:prstGeom prst="rect">
            <a:avLst/>
          </a:prstGeom>
          <a:solidFill>
            <a:srgbClr val="A7DDC6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1】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「我的使者」、「所尋求的主」、「立約的使者」指的是誰？ </a:t>
            </a:r>
            <a:endParaRPr sz="32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"/>
          <p:cNvSpPr/>
          <p:nvPr/>
        </p:nvSpPr>
        <p:spPr>
          <a:xfrm>
            <a:off x="881061" y="725215"/>
            <a:ext cx="10429875" cy="5412826"/>
          </a:xfrm>
          <a:prstGeom prst="rect">
            <a:avLst/>
          </a:prstGeom>
          <a:solidFill>
            <a:srgbClr val="F8EFD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一. 彌賽亞要來</a:t>
            </a:r>
            <a:endParaRPr sz="36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舊約聖經是為基督〔彌賽亞〕作見證(約5:39)，瑪拉基書是舊約最後一卷書，本書完成後，舊約的啟示就完成了，書中將基督的屬性和祂要做的事呈現出來，靜待應許的應驗。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我的使者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：神所差，傳達神的信息，他為彌賽亞預備道路(賽40:3)，耶穌指出這人就是施洗約翰(太11:10; 路7:27)，他要行在彌賽亞面前，為祂作見證(約1:29-34)。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所尋求的主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：以色列人盼望彌賽亞拯救他們，作王掌權，稱祂為主(詩110:1)，祂要在聖殿顯出榮耀(該2:9)。耶穌忽然來到聖殿(路2:22-32, 46)，潔淨聖殿(約2:13-17)。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立約的使者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：彌賽亞來，要與神子民另立新約(耶31:31; 賽42:6; 55:3)，並作新約的中保(來9:15)。祂是神所差的，故稱為立約的使者〔Apostolos〕，就是耶穌(來3:1)。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27" name="Google Shape;227;p8"/>
          <p:cNvSpPr/>
          <p:nvPr/>
        </p:nvSpPr>
        <p:spPr>
          <a:xfrm>
            <a:off x="1295402" y="2080880"/>
            <a:ext cx="9601196" cy="2667794"/>
          </a:xfrm>
          <a:prstGeom prst="rect">
            <a:avLst/>
          </a:prstGeom>
          <a:solidFill>
            <a:srgbClr val="A7DDC6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2】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那位要來的是誰？他要做什麼？聖民被煉淨後，又要如何？</a:t>
            </a:r>
            <a:endParaRPr sz="32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endParaRPr/>
          </a:p>
        </p:txBody>
      </p:sp>
      <p:sp>
        <p:nvSpPr>
          <p:cNvPr id="233" name="Google Shape;233;p9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110490" algn="l" rtl="0"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/>
          </a:p>
        </p:txBody>
      </p:sp>
      <p:sp>
        <p:nvSpPr>
          <p:cNvPr id="234" name="Google Shape;234;p9"/>
          <p:cNvSpPr/>
          <p:nvPr/>
        </p:nvSpPr>
        <p:spPr>
          <a:xfrm>
            <a:off x="924910" y="982132"/>
            <a:ext cx="10352690" cy="4893736"/>
          </a:xfrm>
          <a:prstGeom prst="rect">
            <a:avLst/>
          </a:prstGeom>
          <a:solidFill>
            <a:srgbClr val="F8EFD7"/>
          </a:solidFill>
          <a:ln w="15875" cap="flat" cmpd="sng">
            <a:solidFill>
              <a:srgbClr val="5F6F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二. 聖民被煉淨</a:t>
            </a:r>
            <a:endParaRPr sz="36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彌賽亞來要作救主，拯救祂的子民脫離罪惡(太1:21)，也要施行審判，並煉淨祂的子民(賽4:3-4; 亞13:9)。耶穌基督降臨，使信祂的成為聖潔，不信的受烈火審判(太3:7-12)。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煉淨利未人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：神是聖潔的，事奉祂的人也要聖潔。神揀選利未人來事奉祂，他們要被救贖，煉淨，成為聖潔，才可以終身在神面前，用聖潔、公義事奉祂(路1:68-75)。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aramond"/>
              <a:buAutoNum type="arabicPeriod"/>
            </a:pPr>
            <a:r>
              <a:rPr lang="zh-TW" sz="2800" b="1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獻祭蒙悅納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：基督是升入高天尊榮的大祭司(來4:14)，藉著與祂立約，聖徒也成為神的祭司(啟1:6; 5:10; 20:6)，像祂一樣，所獻的祭必蒙神悅納(弗5:1-2; 彼前2:5)。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2367</Words>
  <Application>Microsoft Macintosh PowerPoint</Application>
  <PresentationFormat>Widescreen</PresentationFormat>
  <Paragraphs>81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Garamond</vt:lpstr>
      <vt:lpstr>Arial</vt:lpstr>
      <vt:lpstr>Microsoft JhengHei</vt:lpstr>
      <vt:lpstr>Organic</vt:lpstr>
      <vt:lpstr>瑪拉基書(三)蒙悅納的祭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瑪拉基書(三)蒙悅納的祭</dc:title>
  <dc:creator>Imin Huang</dc:creator>
  <cp:lastModifiedBy>Cecilia Po</cp:lastModifiedBy>
  <cp:revision>1</cp:revision>
  <dcterms:created xsi:type="dcterms:W3CDTF">2022-11-11T04:23:05Z</dcterms:created>
  <dcterms:modified xsi:type="dcterms:W3CDTF">2022-12-06T14:48:18Z</dcterms:modified>
</cp:coreProperties>
</file>