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300" r:id="rId3"/>
    <p:sldId id="280" r:id="rId4"/>
    <p:sldId id="281" r:id="rId5"/>
    <p:sldId id="299" r:id="rId6"/>
    <p:sldId id="287" r:id="rId7"/>
    <p:sldId id="288" r:id="rId8"/>
    <p:sldId id="282" r:id="rId9"/>
    <p:sldId id="289" r:id="rId10"/>
    <p:sldId id="296" r:id="rId11"/>
    <p:sldId id="285" r:id="rId12"/>
    <p:sldId id="290" r:id="rId13"/>
    <p:sldId id="286" r:id="rId14"/>
    <p:sldId id="291" r:id="rId15"/>
    <p:sldId id="283" r:id="rId16"/>
    <p:sldId id="284" r:id="rId1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4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792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altLang="zh-TW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426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258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953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6510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152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396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040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37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684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9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187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50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09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495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394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altLang="zh-TW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06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0E19C2-90F1-4D0D-9DA1-D930E4E192E5}" type="datetimeFigureOut">
              <a:rPr lang="zh-TW" altLang="en-US" smtClean="0"/>
              <a:t>2022/11/29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DACE074-B5B0-4D7B-91B5-7FD6760E4C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785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7823"/>
            <a:ext cx="10515600" cy="1325563"/>
          </a:xfrm>
        </p:spPr>
        <p:txBody>
          <a:bodyPr>
            <a:normAutofit/>
          </a:bodyPr>
          <a:lstStyle/>
          <a:p>
            <a:r>
              <a:rPr lang="zh-TW" altLang="en-US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瑪拉基書</a:t>
            </a:r>
            <a:r>
              <a:rPr lang="en-US" altLang="zh-TW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b="1" dirty="0"/>
              <a:t>神聖的盟約</a:t>
            </a:r>
            <a:endParaRPr lang="zh-TW" altLang="en-US" sz="4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417" y="2651659"/>
            <a:ext cx="5849166" cy="3305636"/>
          </a:xfrm>
        </p:spPr>
      </p:pic>
    </p:spTree>
    <p:extLst>
      <p:ext uri="{BB962C8B-B14F-4D97-AF65-F5344CB8AC3E}">
        <p14:creationId xmlns:p14="http://schemas.microsoft.com/office/powerpoint/2010/main" val="89322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788276" y="599090"/>
            <a:ext cx="10636469" cy="56755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瑪拉基書</a:t>
            </a:r>
            <a:r>
              <a:rPr lang="en-US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2:10-17】</a:t>
            </a:r>
          </a:p>
          <a:p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我們豈不都是一位父嗎？豈不是一位神所造的嗎？我們各人怎麼以詭詐待弟兄，背棄了神與我們列祖所立的約呢？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11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猶大人行事詭詐，並且在以色列和耶路撒冷中行一件可憎的事；因為猶大人褻瀆耶和華所喜愛的聖潔，</a:t>
            </a:r>
            <a:r>
              <a:rPr lang="zh-TW" altLang="zh-TW" sz="2400" b="1" dirty="0">
                <a:solidFill>
                  <a:srgbClr val="FF0000"/>
                </a:solidFill>
                <a:latin typeface="+mj-ea"/>
                <a:ea typeface="+mj-ea"/>
              </a:rPr>
              <a:t>娶事奉外邦神的女子為妻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12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凡行這事的，無論何人，就是獻供物給萬軍之耶和華，耶和華也必從雅各的帳棚中剪除他。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13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你們又行了一件這樣的事，使前妻歎息哭泣的眼淚遮蓋耶和華的壇，以致耶和華不再看顧那供物，也不樂意從你們手中收納。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14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你們還說：「這是為甚麼呢？」因耶和華在你和你幼年所娶的妻中間作見證。她雖是你的配偶，又是你</a:t>
            </a:r>
            <a:r>
              <a:rPr lang="zh-TW" altLang="zh-TW" sz="2400" b="1" dirty="0">
                <a:solidFill>
                  <a:srgbClr val="FF0000"/>
                </a:solidFill>
                <a:latin typeface="+mj-ea"/>
                <a:ea typeface="+mj-ea"/>
              </a:rPr>
              <a:t>盟約的妻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，你卻以詭詐待她。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雖然神有靈的餘力能造多人，他不是單造一人嗎？為何只造一人呢？乃是他願人得虔誠的後裔。所以當謹守你們的心，誰也不可以詭詐待幼年所娶的妻。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16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耶和華－以色列的神說：「休妻的事和以強暴待妻的人都是我所恨惡的！所以當謹守你們的心，不可行詭詐。」這是萬軍之耶和華說的。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</a:rPr>
              <a:t>17</a:t>
            </a:r>
            <a:r>
              <a:rPr lang="zh-TW" altLang="en-US" sz="2400" dirty="0">
                <a:solidFill>
                  <a:schemeClr val="tx1"/>
                </a:solidFill>
                <a:latin typeface="+mj-ea"/>
                <a:ea typeface="+mj-ea"/>
              </a:rPr>
              <a:t>你們用言語</a:t>
            </a:r>
            <a:r>
              <a:rPr lang="zh-TW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煩瑣耶和華</a:t>
            </a:r>
            <a:r>
              <a:rPr lang="zh-TW" altLang="en-US" sz="2400" dirty="0">
                <a:solidFill>
                  <a:schemeClr val="tx1"/>
                </a:solidFill>
                <a:latin typeface="+mj-ea"/>
                <a:ea typeface="+mj-ea"/>
              </a:rPr>
              <a:t>，你們還說：「我們在何事上煩瑣他呢？」因為你們說：「凡行惡的，耶和華眼看為善，並且他喜悅他們」；或說：「公義的神在哪裏呢？」</a:t>
            </a:r>
            <a:endParaRPr lang="zh-TW" altLang="zh-TW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54726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2" y="2036635"/>
            <a:ext cx="9601196" cy="3010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【討論題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3</a:t>
            </a:r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lvl="0"/>
            <a:r>
              <a:rPr lang="zh-TW" altLang="zh-TW" sz="3200" dirty="0">
                <a:solidFill>
                  <a:schemeClr val="tx1"/>
                </a:solidFill>
                <a:latin typeface="+mj-ea"/>
                <a:ea typeface="+mj-ea"/>
              </a:rPr>
              <a:t>以色列人娶事奉外邦神的女子有什麼問題？神如何看這事？</a:t>
            </a:r>
          </a:p>
        </p:txBody>
      </p:sp>
    </p:spTree>
    <p:extLst>
      <p:ext uri="{BB962C8B-B14F-4D97-AF65-F5344CB8AC3E}">
        <p14:creationId xmlns:p14="http://schemas.microsoft.com/office/powerpoint/2010/main" val="4114881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982132"/>
            <a:ext cx="10429875" cy="47728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三</a:t>
            </a:r>
            <a:r>
              <a:rPr lang="en-US" altLang="zh-TW" sz="36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娶外邦的女子</a:t>
            </a:r>
            <a:endParaRPr lang="zh-TW" altLang="zh-TW" sz="36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神帶領以色列人，在曠野與他們立約，使他們與萬民分別，作祭司的國度，聖潔的國民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出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19:4-6)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；叫他們不可與迦南人立約，娶他們女兒為妻，隨從他們的神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出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34:11-16)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違反誡命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：以色列回歸的人中，有多人娶外邦女子為妻，使聖潔的種類與其它國民混雜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拉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9:1-2; 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尼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13:23)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。如撒馬利亞人，是以色列與外族通婚的後代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王下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17:24)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褻瀆聖潔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：神是聖潔，神的百姓也要聖潔；神也是忌邪的神，不能容忍他們摻雜，敬拜別神，以致褻瀆神的聖潔。新約聖徒許配給基督，保羅為他們起了憤恨〔忌邪〕，恐怕他們的心偏於邪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林後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11:2-3)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，與世俗連合，以致犯了屬靈的淫亂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林前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6:16-20)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316907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0" y="2013014"/>
            <a:ext cx="9601197" cy="28582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【討論題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4</a:t>
            </a:r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lvl="0"/>
            <a:r>
              <a:rPr lang="zh-TW" altLang="zh-TW" sz="3200" dirty="0">
                <a:solidFill>
                  <a:schemeClr val="tx1"/>
                </a:solidFill>
                <a:latin typeface="+mj-ea"/>
                <a:ea typeface="+mj-ea"/>
              </a:rPr>
              <a:t>神為何看重祂子民對待其「盟約的妻」？他們做了什麼，煩瑣耶和華？</a:t>
            </a:r>
          </a:p>
        </p:txBody>
      </p:sp>
    </p:spTree>
    <p:extLst>
      <p:ext uri="{BB962C8B-B14F-4D97-AF65-F5344CB8AC3E}">
        <p14:creationId xmlns:p14="http://schemas.microsoft.com/office/powerpoint/2010/main" val="1306969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1" y="1097039"/>
            <a:ext cx="10429875" cy="47728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四</a:t>
            </a:r>
            <a:r>
              <a:rPr lang="en-US" altLang="zh-TW" sz="36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惡待盟約之妻</a:t>
            </a:r>
            <a:endParaRPr lang="zh-TW" altLang="zh-TW" sz="36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神與以色列人立約，如夫妻的婚約，要彼此忠誠，堅定盟約。以色列人卻拜別神，廢棄這約，以致亡國被擄。神仍向他們守約施慈愛，甘心愛他們，使他們回轉歸主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何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3:1-5)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永遠的盟約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：以色列民雖有權休妻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申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24:1-4; 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太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19:7-8)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，但神的心意並不喜悅休妻的事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太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19:4-5)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；祂要祂子民愛祂，守祂誡命，也像祂一樣信實，守約施慈愛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申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7:9)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煩瑣耶和華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回歸的以色列人恢復聖殿崇拜，熟讀律法，卻流於宗教儀文，用人的遺傳廢了神的誡命。他們不聽神差使者對他們說的話，甚至向神頂嘴。他們的言語使神煩瑣，又曲解律法，不知道神的義，想要立自己的義，就不服神的義了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10:2-3)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647293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55405"/>
            <a:ext cx="10429875" cy="51914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【結論】</a:t>
            </a:r>
          </a:p>
          <a:p>
            <a:r>
              <a:rPr lang="zh-TW" altLang="zh-TW" sz="2400" b="1" dirty="0">
                <a:solidFill>
                  <a:schemeClr val="tx1"/>
                </a:solidFill>
                <a:latin typeface="+mj-ea"/>
                <a:ea typeface="+mj-ea"/>
              </a:rPr>
              <a:t>神帶領以色列人從被擄之地歸回，是要恢復從前破裂的約。瑪拉基書提到利未人之約和夫妻的婚約，來表明彌賽亞的使命：神要藉彌賽亞的救贖，與祂子民另立新約，使信祂的人成為神的子民和神的兒女，而且還要成為基督的新婦和君尊的祭司。神設立婚姻的目的是願人得虔誠的後裔，設立祭司的目的是要造就敬畏神的百姓。新約的聖徒與基督立約，成為新婦，要為主多結果子；並要作福音的祭司，宣揚神的美德，讓不認識神的外邦人回轉歸主，使神得著榮耀。瑪拉基書回顧神從前與利未人和以色列人所立的約，也盼望將來彌賽亞所要帶來的新約，祂要藉著聖靈賜下生命和平安，也要藉著聖徒宣揚福音，傳遞與神和好的信息。神是信實的神，祂與祂子民所立的約都是永遠的約；神的子民只要愛祂，守祂的誡命，祂必堅定這約，向他們守約，施慈愛，直到千代</a:t>
            </a:r>
            <a:r>
              <a:rPr lang="en-US" altLang="zh-TW" sz="24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b="1" dirty="0">
                <a:solidFill>
                  <a:schemeClr val="tx1"/>
                </a:solidFill>
                <a:latin typeface="+mj-ea"/>
                <a:ea typeface="+mj-ea"/>
              </a:rPr>
              <a:t>申</a:t>
            </a:r>
            <a:r>
              <a:rPr lang="en-US" altLang="zh-TW" sz="2400" b="1" dirty="0">
                <a:solidFill>
                  <a:schemeClr val="tx1"/>
                </a:solidFill>
                <a:latin typeface="+mj-ea"/>
                <a:ea typeface="+mj-ea"/>
              </a:rPr>
              <a:t>7:9)</a:t>
            </a:r>
            <a:r>
              <a:rPr lang="zh-TW" altLang="zh-TW" sz="2400" b="1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718678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0" y="1741666"/>
            <a:ext cx="9601197" cy="32392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【分享與應用】</a:t>
            </a:r>
          </a:p>
          <a:p>
            <a:pPr marL="514350" lvl="0" indent="-514350">
              <a:buAutoNum type="arabicPeriod"/>
            </a:pPr>
            <a:r>
              <a:rPr lang="zh-TW" altLang="zh-TW" sz="3200" dirty="0">
                <a:solidFill>
                  <a:schemeClr val="tx1"/>
                </a:solidFill>
                <a:latin typeface="+mj-ea"/>
                <a:ea typeface="+mj-ea"/>
              </a:rPr>
              <a:t>信主後，夫妻關係〔或人際關係〕與信主前有何不同？請分享經歷。</a:t>
            </a:r>
            <a:endParaRPr lang="en-US" altLang="zh-TW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514350" lvl="0" indent="-514350">
              <a:buAutoNum type="arabicPeriod"/>
            </a:pPr>
            <a:r>
              <a:rPr lang="zh-TW" altLang="zh-TW" sz="3200" dirty="0">
                <a:solidFill>
                  <a:schemeClr val="tx1"/>
                </a:solidFill>
                <a:latin typeface="+mj-ea"/>
                <a:ea typeface="+mj-ea"/>
              </a:rPr>
              <a:t>身為基督徒，你和神立了什麼樣的約？如何應用到教會或日常生活中？</a:t>
            </a:r>
          </a:p>
        </p:txBody>
      </p:sp>
    </p:spTree>
    <p:extLst>
      <p:ext uri="{BB962C8B-B14F-4D97-AF65-F5344CB8AC3E}">
        <p14:creationId xmlns:p14="http://schemas.microsoft.com/office/powerpoint/2010/main" val="781264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53061" y="2072829"/>
            <a:ext cx="9606959" cy="623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48518" y="2071451"/>
            <a:ext cx="9011499" cy="6238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zh-TW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塞魯士</a:t>
            </a:r>
            <a:r>
              <a:rPr lang="en-US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〔</a:t>
            </a:r>
            <a:r>
              <a:rPr lang="zh-TW" altLang="en-US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古列</a:t>
            </a:r>
            <a:r>
              <a:rPr lang="en-US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〕</a:t>
            </a:r>
            <a:endParaRPr lang="zh-TW" altLang="zh-TW" b="1" kern="1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en-US" altLang="zh-TW" kern="100" dirty="0">
                <a:solidFill>
                  <a:schemeClr val="tx1"/>
                </a:solidFill>
              </a:rPr>
              <a:t>(559-530)</a:t>
            </a:r>
            <a:endParaRPr lang="zh-TW" altLang="zh-TW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67426" y="2071452"/>
            <a:ext cx="6992591" cy="62383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47727" y="2071453"/>
            <a:ext cx="6312290" cy="62383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zh-TW" altLang="en-US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大流士</a:t>
            </a:r>
            <a:r>
              <a:rPr lang="en-US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〔</a:t>
            </a:r>
            <a:r>
              <a:rPr lang="zh-TW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大利烏</a:t>
            </a:r>
            <a:r>
              <a:rPr lang="en-US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〕</a:t>
            </a:r>
            <a:endParaRPr lang="zh-TW" altLang="zh-TW" b="1" kern="1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en-US" altLang="zh-TW" kern="100" dirty="0">
                <a:solidFill>
                  <a:schemeClr val="tx1"/>
                </a:solidFill>
              </a:rPr>
              <a:t>(522-586)</a:t>
            </a:r>
            <a:endParaRPr lang="zh-TW" altLang="zh-TW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7148" y="2071454"/>
            <a:ext cx="3972870" cy="6238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zh-TW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亞哈隨魯</a:t>
            </a:r>
          </a:p>
          <a:p>
            <a:pPr>
              <a:spcAft>
                <a:spcPts val="0"/>
              </a:spcAft>
            </a:pPr>
            <a:r>
              <a:rPr lang="en-US" altLang="zh-TW" kern="100" dirty="0">
                <a:solidFill>
                  <a:schemeClr val="tx1"/>
                </a:solidFill>
              </a:rPr>
              <a:t>(486-465)</a:t>
            </a:r>
            <a:endParaRPr lang="zh-TW" altLang="zh-TW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99044" y="2072652"/>
            <a:ext cx="2660973" cy="62383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zh-TW" altLang="zh-TW" b="1" kern="1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亞達薛西</a:t>
            </a:r>
          </a:p>
          <a:p>
            <a:pPr>
              <a:spcAft>
                <a:spcPts val="0"/>
              </a:spcAft>
            </a:pPr>
            <a:r>
              <a:rPr lang="en-US" altLang="zh-TW" kern="100" dirty="0">
                <a:solidFill>
                  <a:schemeClr val="tx1"/>
                </a:solidFill>
              </a:rPr>
              <a:t>(465-424)</a:t>
            </a:r>
            <a:endParaRPr lang="zh-TW" altLang="zh-TW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513820" y="2728530"/>
            <a:ext cx="12652" cy="9219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756719" y="2728533"/>
            <a:ext cx="13081" cy="9219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rot="16200000" flipV="1">
            <a:off x="4674384" y="3092876"/>
            <a:ext cx="914327" cy="18564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7456825" y="2728530"/>
            <a:ext cx="20686" cy="8666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46" idx="0"/>
          </p:cNvCxnSpPr>
          <p:nvPr/>
        </p:nvCxnSpPr>
        <p:spPr>
          <a:xfrm flipH="1" flipV="1">
            <a:off x="8763001" y="2744864"/>
            <a:ext cx="21788" cy="8979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47" idx="0"/>
          </p:cNvCxnSpPr>
          <p:nvPr/>
        </p:nvCxnSpPr>
        <p:spPr>
          <a:xfrm flipH="1" flipV="1">
            <a:off x="9703073" y="2744862"/>
            <a:ext cx="13790" cy="897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48" idx="0"/>
          </p:cNvCxnSpPr>
          <p:nvPr/>
        </p:nvCxnSpPr>
        <p:spPr>
          <a:xfrm flipH="1" flipV="1">
            <a:off x="10248901" y="2744863"/>
            <a:ext cx="28574" cy="897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49" idx="0"/>
          </p:cNvCxnSpPr>
          <p:nvPr/>
        </p:nvCxnSpPr>
        <p:spPr>
          <a:xfrm flipH="1" flipV="1">
            <a:off x="10732624" y="2744862"/>
            <a:ext cx="42524" cy="897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1472464" y="622571"/>
            <a:ext cx="10283701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56</a:t>
            </a:r>
            <a:r>
              <a:rPr lang="en-US" altLang="zh-TW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0       550       540       530       520       510       500       490       480       470       460       450       440       430       420  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303608" y="3650460"/>
            <a:ext cx="483723" cy="2235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C00000"/>
                </a:solidFill>
              </a:rPr>
              <a:t>536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所羅巴伯率領回歸</a:t>
            </a:r>
            <a:endPara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4511317" y="3654209"/>
            <a:ext cx="483723" cy="20703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C00000"/>
                </a:solidFill>
              </a:rPr>
              <a:t>520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聖殿復工</a:t>
            </a:r>
            <a:endPara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</a:p>
          <a:p>
            <a:pPr algn="ctr"/>
            <a:endParaRPr lang="en-US" altLang="zh-TW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4977354" y="3650460"/>
            <a:ext cx="483723" cy="20703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C00000"/>
                </a:solidFill>
              </a:rPr>
              <a:t>516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聖殿完工</a:t>
            </a:r>
            <a:endParaRPr lang="en-US" altLang="zh-TW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7221859" y="3642860"/>
            <a:ext cx="483723" cy="20703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C00000"/>
                </a:solidFill>
              </a:rPr>
              <a:t>476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以斯帖作王后</a:t>
            </a:r>
            <a:endParaRPr lang="en-US" altLang="zh-TW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8542927" y="3642858"/>
            <a:ext cx="483723" cy="2070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C00000"/>
                </a:solidFill>
              </a:rPr>
              <a:t>458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以斯拉教律法</a:t>
            </a:r>
            <a:endPara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9475001" y="3642858"/>
            <a:ext cx="483723" cy="20703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C00000"/>
                </a:solidFill>
              </a:rPr>
              <a:t>445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尼希米建牆</a:t>
            </a:r>
            <a:endPara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TW" sz="16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0035613" y="3642859"/>
            <a:ext cx="483723" cy="2243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C00000"/>
                </a:solidFill>
              </a:rPr>
              <a:t>433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尼希米返回巴比倫</a:t>
            </a:r>
            <a:endParaRPr lang="en-US" altLang="zh-TW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10533286" y="3642858"/>
            <a:ext cx="483723" cy="24626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rgbClr val="C00000"/>
                </a:solidFill>
              </a:rPr>
              <a:t>？</a:t>
            </a:r>
            <a:endParaRPr lang="en-US" altLang="zh-TW" sz="1400" b="1" dirty="0">
              <a:solidFill>
                <a:srgbClr val="C00000"/>
              </a:solidFill>
            </a:endParaRP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尼希米重回耶路撒冷</a:t>
            </a:r>
            <a:endParaRPr lang="zh-TW" altLang="en-US" sz="1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2247900" y="1125258"/>
            <a:ext cx="914400" cy="7035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b="1" dirty="0">
                <a:solidFill>
                  <a:srgbClr val="FF0000"/>
                </a:solidFill>
              </a:rPr>
              <a:t>539</a:t>
            </a:r>
          </a:p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波斯滅巴比倫</a:t>
            </a:r>
          </a:p>
        </p:txBody>
      </p:sp>
      <p:cxnSp>
        <p:nvCxnSpPr>
          <p:cNvPr id="186" name="Elbow Connector 185"/>
          <p:cNvCxnSpPr/>
          <p:nvPr/>
        </p:nvCxnSpPr>
        <p:spPr>
          <a:xfrm rot="16200000" flipH="1">
            <a:off x="2905238" y="1507269"/>
            <a:ext cx="657003" cy="314323"/>
          </a:xfrm>
          <a:prstGeom prst="bentConnector3">
            <a:avLst>
              <a:gd name="adj1" fmla="val -2191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1" name="Rectangle 190"/>
          <p:cNvSpPr/>
          <p:nvPr/>
        </p:nvSpPr>
        <p:spPr>
          <a:xfrm>
            <a:off x="1015264" y="2071451"/>
            <a:ext cx="914400" cy="8372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  <p:sp>
        <p:nvSpPr>
          <p:cNvPr id="192" name="Rectangle 191"/>
          <p:cNvSpPr/>
          <p:nvPr/>
        </p:nvSpPr>
        <p:spPr>
          <a:xfrm>
            <a:off x="9839486" y="1297386"/>
            <a:ext cx="914400" cy="4302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瑪拉基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4511317" y="1187622"/>
            <a:ext cx="691277" cy="2732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哈該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4579661" y="1547943"/>
            <a:ext cx="1245866" cy="2808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撒迦利亞</a:t>
            </a:r>
          </a:p>
        </p:txBody>
      </p:sp>
      <p:sp>
        <p:nvSpPr>
          <p:cNvPr id="195" name="Rectangle 194"/>
          <p:cNvSpPr/>
          <p:nvPr/>
        </p:nvSpPr>
        <p:spPr>
          <a:xfrm>
            <a:off x="693811" y="649791"/>
            <a:ext cx="914400" cy="319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公元前</a:t>
            </a:r>
          </a:p>
        </p:txBody>
      </p:sp>
    </p:spTree>
    <p:extLst>
      <p:ext uri="{BB962C8B-B14F-4D97-AF65-F5344CB8AC3E}">
        <p14:creationId xmlns:p14="http://schemas.microsoft.com/office/powerpoint/2010/main" val="2515433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694531"/>
            <a:ext cx="10429875" cy="55729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前言</a:t>
            </a:r>
            <a:r>
              <a:rPr lang="en-US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zh-TW" altLang="zh-TW" sz="2400" b="1" dirty="0">
                <a:solidFill>
                  <a:schemeClr val="tx1"/>
                </a:solidFill>
                <a:latin typeface="+mj-ea"/>
                <a:ea typeface="+mj-ea"/>
              </a:rPr>
              <a:t>以色列人在西乃山與神立約，使神成為以色列的神，以色列成為神的子民。這約就好比婚約，雙方成為一體，都要忠誠守約。若有一方沒有守約，就是廢棄這約。當以色列人拜別神，至終被擄到外邦，象徵婚約的破裂，因此，神給以色列人休書</a:t>
            </a:r>
            <a:r>
              <a:rPr lang="en-US" altLang="zh-TW" sz="24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b="1" dirty="0">
                <a:solidFill>
                  <a:schemeClr val="tx1"/>
                </a:solidFill>
                <a:latin typeface="+mj-ea"/>
                <a:ea typeface="+mj-ea"/>
              </a:rPr>
              <a:t>耶</a:t>
            </a:r>
            <a:r>
              <a:rPr lang="en-US" altLang="zh-TW" sz="2400" b="1" dirty="0">
                <a:solidFill>
                  <a:schemeClr val="tx1"/>
                </a:solidFill>
                <a:latin typeface="+mj-ea"/>
                <a:ea typeface="+mj-ea"/>
              </a:rPr>
              <a:t>3:8; </a:t>
            </a:r>
            <a:r>
              <a:rPr lang="zh-TW" altLang="zh-TW" sz="2400" b="1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400" b="1" dirty="0">
                <a:solidFill>
                  <a:schemeClr val="tx1"/>
                </a:solidFill>
                <a:latin typeface="+mj-ea"/>
                <a:ea typeface="+mj-ea"/>
              </a:rPr>
              <a:t>50:1)</a:t>
            </a:r>
            <a:r>
              <a:rPr lang="zh-TW" altLang="zh-TW" sz="2400" b="1" dirty="0">
                <a:solidFill>
                  <a:schemeClr val="tx1"/>
                </a:solidFill>
                <a:latin typeface="+mj-ea"/>
                <a:ea typeface="+mj-ea"/>
              </a:rPr>
              <a:t>。當以色列人在外邦之地回轉歸向神，神就領他們歸回，表明神要與他們重新立約，恢復婚約的關係。瑪拉基書的信息主要是針對被擄歸回的百姓說的，他們剛恢復聖殿崇拜，並謹守遵行神的律法，祭司承擔重要的職分，神也重申與祭司和利未人所立的約。然而，神應許祂要藉著彌賽亞所立的新約，不僅是與以色列人，也要與萬國萬民；不僅使他們成為神的子民，也成為君尊的祭司。神看重立約的關係，無論是利未之約，或是夫妻的婚約，都表明神與祂子民的關係。神是守約、施慈愛的神，祂不喜悅詭詐和背約的事。當神的子民愛祂，守祂的誡命，就會存敬畏的心，看重所有的盟約，成為神所喜悅的人。</a:t>
            </a:r>
            <a:r>
              <a:rPr lang="en-US" altLang="zh-TW" sz="2400" b="1" dirty="0">
                <a:solidFill>
                  <a:schemeClr val="tx1"/>
                </a:solidFill>
                <a:latin typeface="+mj-ea"/>
                <a:ea typeface="+mj-ea"/>
              </a:rPr>
              <a:t> </a:t>
            </a:r>
            <a:endParaRPr lang="zh-TW" altLang="zh-TW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29308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2" y="1642803"/>
            <a:ext cx="9601196" cy="34488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【破冰題】</a:t>
            </a:r>
          </a:p>
          <a:p>
            <a:pPr marL="742950" lvl="0" indent="-742950">
              <a:buAutoNum type="arabicPeriod"/>
            </a:pPr>
            <a:r>
              <a:rPr lang="zh-TW" altLang="zh-TW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在多元的社會中，如何面對與自己的價值觀、信仰，和政治立場不同的人？</a:t>
            </a:r>
            <a:endParaRPr lang="en-US" altLang="zh-TW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lvl="0" indent="-742950">
              <a:buAutoNum type="arabicPeriod"/>
            </a:pPr>
            <a:r>
              <a:rPr lang="zh-TW" altLang="zh-TW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在與人交往中，是否有過結盟〔合作〕或拆夥〔分手〕的經歷，請分享。</a:t>
            </a:r>
          </a:p>
        </p:txBody>
      </p:sp>
    </p:spTree>
    <p:extLst>
      <p:ext uri="{BB962C8B-B14F-4D97-AF65-F5344CB8AC3E}">
        <p14:creationId xmlns:p14="http://schemas.microsoft.com/office/powerpoint/2010/main" val="335906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81062" y="857440"/>
            <a:ext cx="10429875" cy="520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瑪拉基書</a:t>
            </a:r>
            <a:r>
              <a:rPr lang="en-US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2:1-9】</a:t>
            </a:r>
          </a:p>
          <a:p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眾祭司啊，這誡命是傳給你們的。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萬軍之耶和華說：你們若不聽從，也不放在心上，將榮耀歸與我的名，我就使咒詛臨到你們，使你們的福分變為咒詛；因你們不把誡命放在心上，我已經咒詛你們了。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我必斥責你們的種子，又把你們犧牲的糞抹在你們的臉上；你們要與糞一同除掉。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你們就知道我傳這誡命給你們，使</a:t>
            </a:r>
            <a:r>
              <a:rPr lang="zh-TW" altLang="zh-TW" sz="2400" b="1" dirty="0">
                <a:solidFill>
                  <a:srgbClr val="FF0000"/>
                </a:solidFill>
                <a:latin typeface="+mj-ea"/>
                <a:ea typeface="+mj-ea"/>
              </a:rPr>
              <a:t>我與利未所立的約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可以常存。這是萬軍之耶和華說的。</a:t>
            </a:r>
          </a:p>
          <a:p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我曾與他立生命和平安的約。我將這兩樣賜給他，使他存敬畏的心，他就敬畏我，懼怕我的名。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6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真實的律法在他口中，他嘴裏沒有不義的話。他以平安和正直與我同行，使多人回頭離開罪孽。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7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祭司的嘴裏當存知識，人也當由他口中尋求律法，因為他是</a:t>
            </a:r>
            <a:r>
              <a:rPr lang="zh-TW" altLang="zh-TW" sz="2400" b="1" dirty="0">
                <a:solidFill>
                  <a:srgbClr val="FF0000"/>
                </a:solidFill>
                <a:latin typeface="+mj-ea"/>
                <a:ea typeface="+mj-ea"/>
              </a:rPr>
              <a:t>萬軍之耶和華的使者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8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你們卻偏離正道，使許多人在律法上跌倒。你們廢棄我與利未所立的約。這是萬軍之耶和華說的。</a:t>
            </a:r>
            <a:r>
              <a:rPr lang="en-US" altLang="zh-TW" sz="2400" baseline="30000" dirty="0">
                <a:solidFill>
                  <a:schemeClr val="tx1"/>
                </a:solidFill>
                <a:latin typeface="+mj-ea"/>
                <a:ea typeface="+mj-ea"/>
              </a:rPr>
              <a:t>9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所以我使你們被眾人藐視，看為下賤；因你們不守我的道，竟在律法上瞻徇情面。</a:t>
            </a:r>
          </a:p>
        </p:txBody>
      </p:sp>
    </p:spTree>
    <p:extLst>
      <p:ext uri="{BB962C8B-B14F-4D97-AF65-F5344CB8AC3E}">
        <p14:creationId xmlns:p14="http://schemas.microsoft.com/office/powerpoint/2010/main" val="1139234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1" y="1903899"/>
            <a:ext cx="9601196" cy="3182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【討論題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1</a:t>
            </a:r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sz="3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3200" dirty="0">
                <a:solidFill>
                  <a:schemeClr val="tx1"/>
                </a:solidFill>
                <a:latin typeface="+mj-ea"/>
                <a:ea typeface="+mj-ea"/>
              </a:rPr>
              <a:t>神與利未所立的約是什麼？目的為何？為什麼神要與他們立這約？</a:t>
            </a:r>
            <a:r>
              <a:rPr lang="en-US" altLang="zh-TW" sz="3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zh-TW" altLang="zh-TW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17859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60041" y="777766"/>
            <a:ext cx="10429875" cy="53077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一</a:t>
            </a:r>
            <a:r>
              <a:rPr lang="en-US" altLang="zh-TW" sz="36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生命平安之約</a:t>
            </a:r>
            <a:endParaRPr lang="zh-TW" altLang="zh-TW" sz="36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當以色列人在曠野與巴力毗珥連合，行姦淫，拜偶像，但祭司非尼哈為神有忌邪的心，止住瘟疫，神就將平安的約賜給他和他的後裔，作為永遠當祭司職任的約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民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25:1-13)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平安的約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：平安代表與神和好，祭司是神和人之間的中保，引導聖民歸向神，與神和好。這約永續不斷，代代相傳，為神百姓贖罪，如神的慈愛永不遷移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賽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54:10)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生命的約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：神賜平安，也賜生命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21:4; 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提後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1:1)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，與神立約，便得生命〔永生〕。聖徒藉著與主立新約，便領受聖靈為印記；體貼聖靈的，乃是生命、平安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8:6)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zh-TW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忌邪的心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：神是忌邪的神，恨祂的，祂必追討；愛祂的，祂必施慈愛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出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20:5)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，如耶穌潔淨聖殿時，祂為神的殿心裡焦急〔忌邪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zeal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〕，如同火燒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詩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69:9; 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約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2:17)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462116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2" y="2080880"/>
            <a:ext cx="9601196" cy="26677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【討論題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2</a:t>
            </a:r>
            <a:r>
              <a:rPr lang="zh-TW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lvl="0"/>
            <a:r>
              <a:rPr lang="zh-TW" altLang="zh-TW" sz="3200" dirty="0">
                <a:solidFill>
                  <a:schemeClr val="tx1"/>
                </a:solidFill>
                <a:latin typeface="+mj-ea"/>
                <a:ea typeface="+mj-ea"/>
              </a:rPr>
              <a:t>祭司為何被稱為耶和華的使者？神呼召他們有何重要的使命？</a:t>
            </a:r>
          </a:p>
        </p:txBody>
      </p:sp>
    </p:spTree>
    <p:extLst>
      <p:ext uri="{BB962C8B-B14F-4D97-AF65-F5344CB8AC3E}">
        <p14:creationId xmlns:p14="http://schemas.microsoft.com/office/powerpoint/2010/main" val="609327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Rectangle 4"/>
          <p:cNvSpPr/>
          <p:nvPr/>
        </p:nvSpPr>
        <p:spPr>
          <a:xfrm>
            <a:off x="823912" y="982132"/>
            <a:ext cx="10544174" cy="48937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二</a:t>
            </a:r>
            <a:r>
              <a:rPr lang="en-US" altLang="zh-TW" sz="3600" b="1" dirty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zh-TW" altLang="zh-TW" sz="3600" b="1" dirty="0">
                <a:solidFill>
                  <a:schemeClr val="tx1"/>
                </a:solidFill>
                <a:latin typeface="+mj-ea"/>
                <a:ea typeface="+mj-ea"/>
              </a:rPr>
              <a:t>耶和華的使者</a:t>
            </a:r>
            <a:endParaRPr lang="zh-TW" altLang="zh-TW" sz="36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舊約有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多次提到「耶和華的使者」，一般是指天使，或是神以天使的形式向人顯現。他們被神差遣，傳達神的話，執行神的命令，啟示神自己。這裡神也稱祭司為祂的使者。</a:t>
            </a: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神的選召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：神在以色列人中揀選利未人和祭司歸祂，辦理會幕的事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民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18:1-7)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，祭司是分別為聖歸於神，所以在凡事上都要聖潔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利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21:1-8)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，終身在神的面前忠心事奉。</a:t>
            </a:r>
            <a:endParaRPr lang="en-US" altLang="zh-TW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lvl="0" indent="-457200">
              <a:buAutoNum type="arabicPeriod"/>
            </a:pPr>
            <a:r>
              <a:rPr lang="zh-TW" altLang="zh-TW" sz="2800" b="1" dirty="0">
                <a:solidFill>
                  <a:schemeClr val="tx1"/>
                </a:solidFill>
                <a:latin typeface="+mj-ea"/>
                <a:ea typeface="+mj-ea"/>
              </a:rPr>
              <a:t>傳神誡命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：祭司在聖殿供職，獻祭，教導律法，叫神的百姓敬畏神，遵行神的誡命，走在正道；正如新約聖徒要作福音的祭司，使外邦人歸主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羅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15:16)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。祭司不可強解神的律法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結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22:26)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，也不可叫人藐視神，免得自己也被神藐視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撒上</a:t>
            </a:r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2:12-17, 27-30)</a:t>
            </a:r>
            <a:r>
              <a:rPr lang="zh-TW" altLang="zh-TW" sz="24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</a:p>
          <a:p>
            <a:r>
              <a:rPr lang="en-US" altLang="zh-TW" sz="2400" dirty="0">
                <a:solidFill>
                  <a:schemeClr val="tx1"/>
                </a:solidFill>
                <a:latin typeface="+mj-ea"/>
                <a:ea typeface="+mj-ea"/>
              </a:rPr>
              <a:t> </a:t>
            </a:r>
            <a:endParaRPr lang="zh-TW" altLang="zh-TW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847796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6130</TotalTime>
  <Words>2371</Words>
  <Application>Microsoft Macintosh PowerPoint</Application>
  <PresentationFormat>Widescreen</PresentationFormat>
  <Paragraphs>76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微軟正黑體</vt:lpstr>
      <vt:lpstr>Arial</vt:lpstr>
      <vt:lpstr>Calibri</vt:lpstr>
      <vt:lpstr>Garamond</vt:lpstr>
      <vt:lpstr>Organic</vt:lpstr>
      <vt:lpstr>瑪拉基書(二)神聖的盟約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Imin Huang</dc:creator>
  <cp:lastModifiedBy>Cecilia Po</cp:lastModifiedBy>
  <cp:revision>45</cp:revision>
  <dcterms:created xsi:type="dcterms:W3CDTF">2022-11-11T04:23:05Z</dcterms:created>
  <dcterms:modified xsi:type="dcterms:W3CDTF">2022-11-29T16:46:00Z</dcterms:modified>
</cp:coreProperties>
</file>