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365" r:id="rId2"/>
    <p:sldId id="373" r:id="rId3"/>
    <p:sldId id="351" r:id="rId4"/>
    <p:sldId id="378" r:id="rId5"/>
    <p:sldId id="381" r:id="rId6"/>
    <p:sldId id="375" r:id="rId7"/>
    <p:sldId id="355" r:id="rId8"/>
    <p:sldId id="382" r:id="rId9"/>
    <p:sldId id="364" r:id="rId10"/>
    <p:sldId id="376" r:id="rId11"/>
    <p:sldId id="356" r:id="rId12"/>
    <p:sldId id="383" r:id="rId13"/>
    <p:sldId id="377" r:id="rId14"/>
    <p:sldId id="374" r:id="rId15"/>
    <p:sldId id="36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90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10/30/2023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5238" y="982132"/>
            <a:ext cx="5620208" cy="1303867"/>
          </a:xfrm>
        </p:spPr>
        <p:txBody>
          <a:bodyPr>
            <a:normAutofit/>
          </a:bodyPr>
          <a:lstStyle/>
          <a:p>
            <a:r>
              <a:rPr lang="zh-TW" altLang="en-US" sz="5400" b="1" dirty="0">
                <a:latin typeface="+mj-ea"/>
              </a:rPr>
              <a:t>何西阿書 </a:t>
            </a:r>
            <a:r>
              <a:rPr lang="en-US" altLang="zh-TW" sz="5400" b="1" dirty="0">
                <a:latin typeface="+mj-ea"/>
              </a:rPr>
              <a:t>(14)</a:t>
            </a:r>
            <a:endParaRPr lang="zh-TW" altLang="en-US" sz="5400" b="1" dirty="0">
              <a:latin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7226" y="3166945"/>
            <a:ext cx="4976231" cy="19514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TW" altLang="en-US" sz="6600" b="1" dirty="0">
                <a:solidFill>
                  <a:srgbClr val="C00000"/>
                </a:solidFill>
                <a:latin typeface="+mj-ea"/>
                <a:ea typeface="+mj-ea"/>
              </a:rPr>
              <a:t>歸向耶和華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509" y="982132"/>
            <a:ext cx="3963926" cy="4893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648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400" b="1" dirty="0">
                <a:solidFill>
                  <a:schemeClr val="tx1"/>
                </a:solidFill>
                <a:latin typeface="+mj-ea"/>
                <a:ea typeface="+mj-ea"/>
              </a:rPr>
              <a:t>二</a:t>
            </a:r>
            <a:r>
              <a:rPr lang="en-US" altLang="zh-TW" sz="3400" b="1" dirty="0">
                <a:solidFill>
                  <a:schemeClr val="tx1"/>
                </a:solidFill>
                <a:latin typeface="+mj-ea"/>
                <a:ea typeface="+mj-ea"/>
              </a:rPr>
              <a:t>. </a:t>
            </a:r>
            <a:r>
              <a:rPr lang="zh-TW" altLang="zh-TW" sz="3400" b="1" dirty="0">
                <a:solidFill>
                  <a:schemeClr val="tx1"/>
                </a:solidFill>
                <a:latin typeface="+mj-ea"/>
                <a:ea typeface="+mj-ea"/>
              </a:rPr>
              <a:t>恢復榮耀</a:t>
            </a:r>
            <a:endParaRPr lang="zh-TW" altLang="zh-TW" sz="34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以色列人出埃及，神啟示祂是醫治的神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出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15:26)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，並賜律例典章叫他們遵行。審判後，神要安慰以色列人，當他們們回轉歸向神，神就醫治他們背道的病，使他們離棄偶像。</a:t>
            </a:r>
          </a:p>
          <a:p>
            <a:pPr marL="514350" lvl="0" indent="-514350">
              <a:buAutoNum type="arabicPeriod"/>
            </a:pPr>
            <a:r>
              <a:rPr lang="zh-TW" altLang="zh-TW" sz="3000" b="1" dirty="0" smtClean="0">
                <a:solidFill>
                  <a:schemeClr val="tx1"/>
                </a:solidFill>
                <a:latin typeface="+mj-ea"/>
                <a:ea typeface="+mj-ea"/>
              </a:rPr>
              <a:t>神</a:t>
            </a:r>
            <a:r>
              <a:rPr lang="zh-TW" altLang="zh-TW" sz="3000" b="1" dirty="0">
                <a:solidFill>
                  <a:schemeClr val="tx1"/>
                </a:solidFill>
                <a:latin typeface="+mj-ea"/>
                <a:ea typeface="+mj-ea"/>
              </a:rPr>
              <a:t>的醫治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：以色列的傷病是從神來的，醫治和纏裹也是從神而來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何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6:1-2)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；以色列雖然背道，但神應許只要他們回轉，神就要醫治他們背道的病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耶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3:22)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。因神仍然愛他們，藉著彌賽亞的救贖，神的怒氣止息，赦免一切的罪孽，醫治一切的疾病</a:t>
            </a:r>
            <a:r>
              <a:rPr lang="zh-TW" altLang="zh-TW" sz="2600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sz="2600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marL="514350" lvl="0" indent="-514350">
              <a:buAutoNum type="arabicPeriod"/>
            </a:pPr>
            <a:r>
              <a:rPr lang="zh-TW" altLang="zh-TW" sz="3000" b="1" dirty="0" smtClean="0">
                <a:solidFill>
                  <a:schemeClr val="tx1"/>
                </a:solidFill>
                <a:latin typeface="+mj-ea"/>
                <a:ea typeface="+mj-ea"/>
              </a:rPr>
              <a:t>清淨</a:t>
            </a:r>
            <a:r>
              <a:rPr lang="zh-TW" altLang="zh-TW" sz="3000" b="1" dirty="0">
                <a:solidFill>
                  <a:schemeClr val="tx1"/>
                </a:solidFill>
                <a:latin typeface="+mj-ea"/>
                <a:ea typeface="+mj-ea"/>
              </a:rPr>
              <a:t>潔白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：神用各樣的樹形容祂子民，他們是神栽的〔</a:t>
            </a:r>
            <a:r>
              <a:rPr lang="zh-TW" altLang="zh-TW" sz="2600" b="1" dirty="0">
                <a:solidFill>
                  <a:schemeClr val="tx1"/>
                </a:solidFill>
                <a:latin typeface="+mj-ea"/>
                <a:ea typeface="+mj-ea"/>
              </a:rPr>
              <a:t>耶斯列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〕，曾被神拔出，拆毀，而今重新被神建立，栽植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耶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31:28)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，並使他們歸回錫安，顯為榮華茂盛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賽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35:1-2)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。這裡三次提到利巴嫩 </a:t>
            </a:r>
            <a:r>
              <a:rPr lang="en-US" altLang="zh-TW" sz="2600" dirty="0" err="1">
                <a:solidFill>
                  <a:schemeClr val="tx1"/>
                </a:solidFill>
                <a:latin typeface="+mj-ea"/>
                <a:ea typeface="+mj-ea"/>
              </a:rPr>
              <a:t>לְבָנוֹן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〔白色〕，神要領他們歸回，潔淨他們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結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36:25; 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賽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1:18)</a:t>
            </a:r>
            <a:r>
              <a:rPr lang="zh-TW" altLang="zh-TW" sz="2600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sz="2600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marL="514350" lvl="0" indent="-514350">
              <a:buAutoNum type="arabicPeriod"/>
            </a:pPr>
            <a:r>
              <a:rPr lang="zh-TW" altLang="zh-TW" sz="3000" b="1" dirty="0" smtClean="0">
                <a:solidFill>
                  <a:schemeClr val="tx1"/>
                </a:solidFill>
                <a:latin typeface="+mj-ea"/>
                <a:ea typeface="+mj-ea"/>
              </a:rPr>
              <a:t>結</a:t>
            </a:r>
            <a:r>
              <a:rPr lang="zh-TW" altLang="zh-TW" sz="3000" b="1" dirty="0">
                <a:solidFill>
                  <a:schemeClr val="tx1"/>
                </a:solidFill>
                <a:latin typeface="+mj-ea"/>
                <a:ea typeface="+mj-ea"/>
              </a:rPr>
              <a:t>出果子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：歷史印證，以色列人被擄之後，從此斷絕偶像崇拜。不再像從前因罪惡和咒詛而來的荊棘蒺藜和壞果子，而是回歸律法，恢復與神的關係，從神結出果子。</a:t>
            </a:r>
          </a:p>
        </p:txBody>
      </p:sp>
    </p:spTree>
    <p:extLst>
      <p:ext uri="{BB962C8B-B14F-4D97-AF65-F5344CB8AC3E}">
        <p14:creationId xmlns:p14="http://schemas.microsoft.com/office/powerpoint/2010/main" val="3938618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14:9】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9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誰是智慧人？可以明白這些事；誰是通達人？可以知道這一切。因為，耶和華的道是正直的；義人必在其中行走，罪人卻在其上跌倒。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788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200" b="1" dirty="0">
                <a:solidFill>
                  <a:schemeClr val="tx1"/>
                </a:solidFill>
                <a:latin typeface="+mj-ea"/>
                <a:ea typeface="+mj-ea"/>
              </a:rPr>
              <a:t>【討論</a:t>
            </a:r>
            <a:r>
              <a:rPr lang="zh-TW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題</a:t>
            </a:r>
            <a:r>
              <a:rPr lang="en-US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 3</a:t>
            </a:r>
            <a:r>
              <a:rPr lang="zh-TW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】</a:t>
            </a:r>
            <a:endParaRPr lang="zh-TW" altLang="zh-TW" sz="32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lvl="0"/>
            <a:r>
              <a:rPr lang="zh-TW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何</a:t>
            </a:r>
            <a:r>
              <a:rPr lang="zh-TW" altLang="zh-TW" sz="3200" b="1" dirty="0">
                <a:solidFill>
                  <a:schemeClr val="tx1"/>
                </a:solidFill>
                <a:latin typeface="+mj-ea"/>
                <a:ea typeface="+mj-ea"/>
              </a:rPr>
              <a:t>西阿書的主要信息是什麼？什麼樣的人才能明白？最終結局是什麼？ </a:t>
            </a:r>
          </a:p>
        </p:txBody>
      </p:sp>
    </p:spTree>
    <p:extLst>
      <p:ext uri="{BB962C8B-B14F-4D97-AF65-F5344CB8AC3E}">
        <p14:creationId xmlns:p14="http://schemas.microsoft.com/office/powerpoint/2010/main" val="743841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400" b="1" dirty="0">
                <a:solidFill>
                  <a:schemeClr val="tx1"/>
                </a:solidFill>
                <a:latin typeface="+mj-ea"/>
                <a:ea typeface="+mj-ea"/>
              </a:rPr>
              <a:t>三</a:t>
            </a:r>
            <a:r>
              <a:rPr lang="en-US" altLang="zh-TW" sz="3400" b="1" dirty="0">
                <a:solidFill>
                  <a:schemeClr val="tx1"/>
                </a:solidFill>
                <a:latin typeface="+mj-ea"/>
                <a:ea typeface="+mj-ea"/>
              </a:rPr>
              <a:t>. </a:t>
            </a:r>
            <a:r>
              <a:rPr lang="zh-TW" altLang="zh-TW" sz="3400" b="1" dirty="0">
                <a:solidFill>
                  <a:schemeClr val="tx1"/>
                </a:solidFill>
                <a:latin typeface="+mj-ea"/>
                <a:ea typeface="+mj-ea"/>
              </a:rPr>
              <a:t>奇妙救恩</a:t>
            </a:r>
            <a:endParaRPr lang="zh-TW" altLang="zh-TW" sz="34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何西阿親眼目睹以色列由盛而衰，最終情況悲慘：盟約被廢，亡國被擄。就像何西阿的婚姻，看似不能挽回，但神賜奇妙救恩，祂有無限的救贖，只要回轉歸主，就必得救。</a:t>
            </a:r>
          </a:p>
          <a:p>
            <a:pPr marL="514350" lvl="0" indent="-514350">
              <a:buAutoNum type="arabicPeriod"/>
            </a:pPr>
            <a:r>
              <a:rPr lang="zh-TW" altLang="zh-TW" sz="3000" b="1" dirty="0" smtClean="0">
                <a:solidFill>
                  <a:schemeClr val="tx1"/>
                </a:solidFill>
                <a:latin typeface="+mj-ea"/>
                <a:ea typeface="+mj-ea"/>
              </a:rPr>
              <a:t>明白</a:t>
            </a:r>
            <a:r>
              <a:rPr lang="zh-TW" altLang="zh-TW" sz="3000" b="1" dirty="0">
                <a:solidFill>
                  <a:schemeClr val="tx1"/>
                </a:solidFill>
                <a:latin typeface="+mj-ea"/>
                <a:ea typeface="+mj-ea"/>
              </a:rPr>
              <a:t>奧秘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：何西阿闡述神的救恩，顯出神奧秘的智慧，必須有屬靈的智慧悟性才能明白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林前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2:7-13; 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西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1:9)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。救恩不僅給以色列人，也給外邦人；因著以色列人跌倒，神另立新約，恩典就臨到外邦人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羅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11:11)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，使不是神子民的成為神子民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羅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9:24-26)</a:t>
            </a:r>
            <a:r>
              <a:rPr lang="zh-TW" altLang="zh-TW" sz="2600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sz="2600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marL="514350" lvl="0" indent="-514350">
              <a:buAutoNum type="arabicPeriod"/>
            </a:pPr>
            <a:r>
              <a:rPr lang="zh-TW" altLang="zh-TW" sz="3000" b="1" dirty="0" smtClean="0">
                <a:solidFill>
                  <a:schemeClr val="tx1"/>
                </a:solidFill>
                <a:latin typeface="+mj-ea"/>
                <a:ea typeface="+mj-ea"/>
              </a:rPr>
              <a:t>神</a:t>
            </a:r>
            <a:r>
              <a:rPr lang="zh-TW" altLang="zh-TW" sz="3000" b="1" dirty="0">
                <a:solidFill>
                  <a:schemeClr val="tx1"/>
                </a:solidFill>
                <a:latin typeface="+mj-ea"/>
                <a:ea typeface="+mj-ea"/>
              </a:rPr>
              <a:t>的道路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：人因著罪，走的都是彎曲的路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賽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59:8)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，但神的道是正直的，只要走在這道上，就必歸回錫安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賽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35:8-10)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。耶穌就是道路，藉著祂就可到父那裡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約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14:6)</a:t>
            </a:r>
            <a:r>
              <a:rPr lang="zh-TW" altLang="zh-TW" sz="2600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sz="2600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marL="514350" lvl="0" indent="-514350">
              <a:buAutoNum type="arabicPeriod"/>
            </a:pPr>
            <a:r>
              <a:rPr lang="zh-TW" altLang="zh-TW" sz="3000" b="1" dirty="0" smtClean="0">
                <a:solidFill>
                  <a:schemeClr val="tx1"/>
                </a:solidFill>
                <a:latin typeface="+mj-ea"/>
                <a:ea typeface="+mj-ea"/>
              </a:rPr>
              <a:t>兩</a:t>
            </a:r>
            <a:r>
              <a:rPr lang="zh-TW" altLang="zh-TW" sz="3000" b="1" dirty="0">
                <a:solidFill>
                  <a:schemeClr val="tx1"/>
                </a:solidFill>
                <a:latin typeface="+mj-ea"/>
                <a:ea typeface="+mj-ea"/>
              </a:rPr>
              <a:t>種結局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：舊約判定罪人和義人的根據在於律法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申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6:25; 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約一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3:4)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，審判時，罪人和義人的結局大不同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詩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1:1-6)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。新約的律法寫在人心裡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來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8:10)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，稱義的判定在於信心，藉著基督，使信的人得以稱義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羅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3:22-26)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；不信的人，絆跌仆倒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彼前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2:6-8)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7500101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Rectangle 3"/>
          <p:cNvSpPr/>
          <p:nvPr/>
        </p:nvSpPr>
        <p:spPr>
          <a:xfrm>
            <a:off x="472964" y="294289"/>
            <a:ext cx="11246069" cy="62694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3600" b="1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結論</a:t>
            </a:r>
            <a:endParaRPr lang="en-US" altLang="zh-TW" sz="3600" b="1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神藉著何西阿的婚姻來表明神與以色列的關係，破碎的婚姻能否重圓？廢棄的盟約能否恢復？在人看來不可能的事，但在神凡事都能；神指出以色列雖然行許多邪淫，還可以歸向神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耶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3:1)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。神要何西阿再愛哥蔑，就像以色列雖然偏向別神，神還要把她娶回來，重新恢復婚約，並以慈愛憐憫聘她永遠歸祂為妻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何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2:19)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。何西阿照神的吩咐，將哥蔑買贖回來歸他，印證以色列後來必歸回，尋求神和彌賽亞，以敬畏的心歸向神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何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3:5)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。何西阿書中多次提到「歸向神」，當神子民回轉歸向神〔悔改〕，神就向他們施恩，藉著彌賽亞，神使父親的心轉向兒女，兒女的心轉向父親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瑪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4:6)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。神要與以色列另立新約，不是回到舊約，而是進到更美之約，建立更親密的關係。不僅恩典臨到以色列，也臨到外邦人；不僅同作神的子民，也同為神的兒女；不僅神國降臨人間，神也要與人同住。從何西阿與哥蔑，神與以色列人的關係，可以體會神永不止息的愛，與堅定不移的盟約。</a:t>
            </a:r>
          </a:p>
        </p:txBody>
      </p:sp>
    </p:spTree>
    <p:extLst>
      <p:ext uri="{BB962C8B-B14F-4D97-AF65-F5344CB8AC3E}">
        <p14:creationId xmlns:p14="http://schemas.microsoft.com/office/powerpoint/2010/main" val="773977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304693" y="993282"/>
            <a:ext cx="9591904" cy="48825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b="1" dirty="0">
                <a:solidFill>
                  <a:srgbClr val="C00000"/>
                </a:solidFill>
                <a:latin typeface="+mj-ea"/>
                <a:ea typeface="+mj-ea"/>
              </a:rPr>
              <a:t>討論題</a:t>
            </a:r>
            <a:r>
              <a:rPr lang="en-US" altLang="zh-TW" sz="3600" b="1" dirty="0">
                <a:solidFill>
                  <a:srgbClr val="C00000"/>
                </a:solidFill>
                <a:latin typeface="+mj-ea"/>
                <a:ea typeface="+mj-ea"/>
              </a:rPr>
              <a:t>-10</a:t>
            </a:r>
          </a:p>
          <a:p>
            <a:pPr algn="ctr"/>
            <a:r>
              <a:rPr lang="en-US" altLang="zh-TW" sz="12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  <a:p>
            <a:pPr lvl="0"/>
            <a:r>
              <a:rPr lang="zh-TW" altLang="zh-TW" sz="3600" dirty="0">
                <a:solidFill>
                  <a:schemeClr val="tx1"/>
                </a:solidFill>
                <a:latin typeface="+mj-ea"/>
                <a:ea typeface="+mj-ea"/>
              </a:rPr>
              <a:t>神過去如何拯救以色列人？他們亡國被擄後，神還能拯救他們嗎？如何拯救？</a:t>
            </a:r>
          </a:p>
        </p:txBody>
      </p:sp>
    </p:spTree>
    <p:extLst>
      <p:ext uri="{BB962C8B-B14F-4D97-AF65-F5344CB8AC3E}">
        <p14:creationId xmlns:p14="http://schemas.microsoft.com/office/powerpoint/2010/main" val="3873612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Rectangle 3"/>
          <p:cNvSpPr/>
          <p:nvPr/>
        </p:nvSpPr>
        <p:spPr>
          <a:xfrm>
            <a:off x="472964" y="294289"/>
            <a:ext cx="11246069" cy="62694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何西阿的服事超過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45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年，親眼目睹北國以色列由盛轉衰，最後亡國被擄。神</a:t>
            </a:r>
            <a:r>
              <a:rPr lang="zh-TW" altLang="zh-TW" sz="2800" u="sng" dirty="0">
                <a:solidFill>
                  <a:schemeClr val="tx1"/>
                </a:solidFill>
                <a:latin typeface="+mj-ea"/>
                <a:ea typeface="+mj-ea"/>
              </a:rPr>
              <a:t>分散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他們〔</a:t>
            </a:r>
            <a:r>
              <a:rPr lang="zh-TW" altLang="zh-TW" sz="2800" b="1" dirty="0">
                <a:solidFill>
                  <a:srgbClr val="C00000"/>
                </a:solidFill>
                <a:latin typeface="+mj-ea"/>
                <a:ea typeface="+mj-ea"/>
              </a:rPr>
              <a:t>耶斯列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〕，不再</a:t>
            </a:r>
            <a:r>
              <a:rPr lang="zh-TW" altLang="zh-TW" sz="2800" u="sng" dirty="0">
                <a:solidFill>
                  <a:schemeClr val="tx1"/>
                </a:solidFill>
                <a:latin typeface="+mj-ea"/>
                <a:ea typeface="+mj-ea"/>
              </a:rPr>
              <a:t>憐憫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以色列人〔</a:t>
            </a:r>
            <a:r>
              <a:rPr lang="zh-TW" altLang="zh-TW" sz="2800" b="1" dirty="0">
                <a:solidFill>
                  <a:srgbClr val="C00000"/>
                </a:solidFill>
                <a:latin typeface="+mj-ea"/>
                <a:ea typeface="+mj-ea"/>
              </a:rPr>
              <a:t>羅路哈瑪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〕，他們不再是神的</a:t>
            </a:r>
            <a:r>
              <a:rPr lang="zh-TW" altLang="zh-TW" sz="2800" u="sng" dirty="0">
                <a:solidFill>
                  <a:schemeClr val="tx1"/>
                </a:solidFill>
                <a:latin typeface="+mj-ea"/>
                <a:ea typeface="+mj-ea"/>
              </a:rPr>
              <a:t>子民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zh-TW" sz="2800" b="1" dirty="0">
                <a:solidFill>
                  <a:srgbClr val="C00000"/>
                </a:solidFill>
                <a:latin typeface="+mj-ea"/>
                <a:ea typeface="+mj-ea"/>
              </a:rPr>
              <a:t>羅阿米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〕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何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1:2-9)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。神也要廢棄與他們所立的約，就如丈夫給妻子休書，從此關係</a:t>
            </a:r>
            <a:r>
              <a:rPr lang="zh-TW" altLang="zh-TW" sz="2800" u="sng" dirty="0">
                <a:solidFill>
                  <a:schemeClr val="tx1"/>
                </a:solidFill>
                <a:latin typeface="+mj-ea"/>
                <a:ea typeface="+mj-ea"/>
              </a:rPr>
              <a:t>斷絕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zh-TW" sz="2800" b="1" dirty="0">
                <a:solidFill>
                  <a:srgbClr val="C00000"/>
                </a:solidFill>
                <a:latin typeface="+mj-ea"/>
                <a:ea typeface="+mj-ea"/>
              </a:rPr>
              <a:t>哥蔑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〕。但神應許這破裂的婚約可以恢復，以色列民還可以再歸向祂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耶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3:1)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，祂要何西阿再愛前妻哥蔑，將她贖買，再娶回來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何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3:1-5)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。表明神要藉彌賽亞與以色列人另立新約，這約不僅是給以色列人，也是給外邦人；神不僅使他們成為神的子民，而且要稱他們為永生神的兒子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何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1:10; 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羅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9:24-26)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。以色列人犯罪墮落的歷史，也是全人類的寫照，罪的工價就是死，與神隔絕，永遠沉淪。但神預備了救贖，就是藉著彌賽亞的代贖，擔當全人類的罪孽、咒詛，和審判；使在亞當裡的罪人和舊人，得以在基督裡成為新造的人，恢復起初神所造的形像。何西阿書表明了神的奇妙</a:t>
            </a:r>
            <a:r>
              <a:rPr lang="zh-TW" altLang="zh-TW" sz="2800" u="sng" dirty="0">
                <a:solidFill>
                  <a:schemeClr val="tx1"/>
                </a:solidFill>
                <a:latin typeface="+mj-ea"/>
                <a:ea typeface="+mj-ea"/>
              </a:rPr>
              <a:t>救恩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zh-TW" sz="2800" b="1" dirty="0">
                <a:solidFill>
                  <a:srgbClr val="C00000"/>
                </a:solidFill>
                <a:latin typeface="+mj-ea"/>
                <a:ea typeface="+mj-ea"/>
              </a:rPr>
              <a:t>何西阿</a:t>
            </a:r>
            <a:r>
              <a:rPr lang="zh-TW" altLang="zh-TW" sz="2800" dirty="0">
                <a:solidFill>
                  <a:schemeClr val="tx1"/>
                </a:solidFill>
                <a:latin typeface="+mj-ea"/>
                <a:ea typeface="+mj-ea"/>
              </a:rPr>
              <a:t>〕，也顯明神的無盡大愛和無限智慧。</a:t>
            </a:r>
          </a:p>
        </p:txBody>
      </p:sp>
    </p:spTree>
    <p:extLst>
      <p:ext uri="{BB962C8B-B14F-4D97-AF65-F5344CB8AC3E}">
        <p14:creationId xmlns:p14="http://schemas.microsoft.com/office/powerpoint/2010/main" val="704162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200" b="1" dirty="0">
                <a:solidFill>
                  <a:schemeClr val="tx1"/>
                </a:solidFill>
                <a:latin typeface="+mj-ea"/>
                <a:ea typeface="+mj-ea"/>
              </a:rPr>
              <a:t>【破冰題】</a:t>
            </a:r>
          </a:p>
          <a:p>
            <a:pPr marL="514350" lvl="0" indent="-514350">
              <a:buAutoNum type="arabicPeriod"/>
            </a:pPr>
            <a:r>
              <a:rPr lang="zh-TW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人</a:t>
            </a:r>
            <a:r>
              <a:rPr lang="zh-TW" altLang="zh-TW" sz="3200" b="1" dirty="0">
                <a:solidFill>
                  <a:schemeClr val="tx1"/>
                </a:solidFill>
                <a:latin typeface="+mj-ea"/>
                <a:ea typeface="+mj-ea"/>
              </a:rPr>
              <a:t>除了身體上的病，還有哪些精神上的病？你覺得最難治的病是什麼</a:t>
            </a:r>
            <a:r>
              <a:rPr lang="zh-TW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？</a:t>
            </a:r>
            <a:endParaRPr lang="en-US" altLang="zh-TW" sz="3200" b="1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marL="514350" lvl="0" indent="-514350">
              <a:buAutoNum type="arabicPeriod"/>
            </a:pPr>
            <a:r>
              <a:rPr lang="zh-TW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你</a:t>
            </a:r>
            <a:r>
              <a:rPr lang="zh-TW" altLang="zh-TW" sz="3200" b="1" dirty="0">
                <a:solidFill>
                  <a:schemeClr val="tx1"/>
                </a:solidFill>
                <a:latin typeface="+mj-ea"/>
                <a:ea typeface="+mj-ea"/>
              </a:rPr>
              <a:t>認為什麼樣的人是智慧人？什麼樣的人是通達人？試舉例說明。</a:t>
            </a:r>
          </a:p>
        </p:txBody>
      </p:sp>
    </p:spTree>
    <p:extLst>
      <p:ext uri="{BB962C8B-B14F-4D97-AF65-F5344CB8AC3E}">
        <p14:creationId xmlns:p14="http://schemas.microsoft.com/office/powerpoint/2010/main" val="1982747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14:1-3】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</a:t>
            </a:r>
            <a:r>
              <a:rPr lang="en-US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以色列啊，你要歸向耶和華－你的神；你是因自己的罪孽跌倒了。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2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當歸向耶和華，用言語禱告他說：求你除淨罪孽，悅納善行；這樣，我們就把嘴唇的祭代替牛犢獻上。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3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我們不向亞述求救，不騎埃及的馬，也不再對我們手所造的說：你是我們的神。因為孤兒在你－耶和華那裏得蒙憐憫。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138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200" b="1" dirty="0">
                <a:solidFill>
                  <a:schemeClr val="tx1"/>
                </a:solidFill>
                <a:latin typeface="+mj-ea"/>
                <a:ea typeface="+mj-ea"/>
              </a:rPr>
              <a:t>【討論</a:t>
            </a:r>
            <a:r>
              <a:rPr lang="zh-TW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題</a:t>
            </a:r>
            <a:r>
              <a:rPr lang="en-US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 1</a:t>
            </a:r>
            <a:r>
              <a:rPr lang="zh-TW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】</a:t>
            </a:r>
            <a:endParaRPr lang="zh-TW" altLang="zh-TW" sz="32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lvl="0"/>
            <a:r>
              <a:rPr lang="zh-TW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當</a:t>
            </a:r>
            <a:r>
              <a:rPr lang="zh-TW" altLang="zh-TW" sz="3200" b="1" dirty="0">
                <a:solidFill>
                  <a:schemeClr val="tx1"/>
                </a:solidFill>
                <a:latin typeface="+mj-ea"/>
                <a:ea typeface="+mj-ea"/>
              </a:rPr>
              <a:t>神的子民犯罪，如何得著赦罪？他們罪得赦免後，將會如何？ </a:t>
            </a:r>
            <a:endParaRPr lang="en-US" altLang="zh-TW" sz="3200" b="1" dirty="0" smtClean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99246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400" b="1" dirty="0">
                <a:solidFill>
                  <a:schemeClr val="tx1"/>
                </a:solidFill>
                <a:latin typeface="+mj-ea"/>
                <a:ea typeface="+mj-ea"/>
              </a:rPr>
              <a:t>一</a:t>
            </a:r>
            <a:r>
              <a:rPr lang="en-US" altLang="zh-TW" sz="3400" b="1" dirty="0">
                <a:solidFill>
                  <a:schemeClr val="tx1"/>
                </a:solidFill>
                <a:latin typeface="+mj-ea"/>
                <a:ea typeface="+mj-ea"/>
              </a:rPr>
              <a:t>. </a:t>
            </a:r>
            <a:r>
              <a:rPr lang="zh-TW" altLang="zh-TW" sz="3400" b="1" dirty="0">
                <a:solidFill>
                  <a:schemeClr val="tx1"/>
                </a:solidFill>
                <a:latin typeface="+mj-ea"/>
                <a:ea typeface="+mj-ea"/>
              </a:rPr>
              <a:t>赦罪之道</a:t>
            </a:r>
            <a:endParaRPr lang="zh-TW" altLang="zh-TW" sz="34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以色列</a:t>
            </a:r>
            <a:r>
              <a:rPr lang="zh-TW" altLang="zh-TW" sz="2600" dirty="0" smtClean="0">
                <a:solidFill>
                  <a:schemeClr val="tx1"/>
                </a:solidFill>
                <a:latin typeface="+mj-ea"/>
                <a:ea typeface="+mj-ea"/>
              </a:rPr>
              <a:t>雖亡國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，但</a:t>
            </a:r>
            <a:r>
              <a:rPr lang="zh-TW" altLang="zh-TW" sz="2600" dirty="0" smtClean="0">
                <a:solidFill>
                  <a:schemeClr val="tx1"/>
                </a:solidFill>
                <a:latin typeface="+mj-ea"/>
                <a:ea typeface="+mj-ea"/>
              </a:rPr>
              <a:t>神</a:t>
            </a:r>
            <a:r>
              <a:rPr lang="zh-TW" altLang="en-US" sz="2600" dirty="0" smtClean="0">
                <a:solidFill>
                  <a:schemeClr val="tx1"/>
                </a:solidFill>
                <a:latin typeface="+mj-ea"/>
                <a:ea typeface="+mj-ea"/>
              </a:rPr>
              <a:t>的</a:t>
            </a:r>
            <a:r>
              <a:rPr lang="zh-TW" altLang="zh-TW" sz="2600" dirty="0" smtClean="0">
                <a:solidFill>
                  <a:schemeClr val="tx1"/>
                </a:solidFill>
                <a:latin typeface="+mj-ea"/>
                <a:ea typeface="+mj-ea"/>
              </a:rPr>
              <a:t>憐憫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不斷絕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哀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3:22)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。當人犯罪，離棄神</a:t>
            </a:r>
            <a:r>
              <a:rPr lang="zh-TW" altLang="zh-TW" sz="2600" dirty="0" smtClean="0">
                <a:solidFill>
                  <a:schemeClr val="tx1"/>
                </a:solidFill>
                <a:latin typeface="+mj-ea"/>
                <a:ea typeface="+mj-ea"/>
              </a:rPr>
              <a:t>，就面對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神</a:t>
            </a:r>
            <a:r>
              <a:rPr lang="zh-TW" altLang="zh-TW" sz="2600" dirty="0" smtClean="0">
                <a:solidFill>
                  <a:schemeClr val="tx1"/>
                </a:solidFill>
                <a:latin typeface="+mj-ea"/>
                <a:ea typeface="+mj-ea"/>
              </a:rPr>
              <a:t>的審判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；當人回轉歸向神，神就後悔，再施憐憫，作他們的神，他們再作神子民〔</a:t>
            </a:r>
            <a:r>
              <a:rPr lang="zh-TW" altLang="zh-TW" sz="2600" b="1" dirty="0">
                <a:solidFill>
                  <a:schemeClr val="tx1"/>
                </a:solidFill>
                <a:latin typeface="+mj-ea"/>
                <a:ea typeface="+mj-ea"/>
              </a:rPr>
              <a:t>阿米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〕。</a:t>
            </a:r>
          </a:p>
          <a:p>
            <a:pPr marL="514350" lvl="0" indent="-514350">
              <a:buAutoNum type="arabicPeriod"/>
            </a:pPr>
            <a:r>
              <a:rPr lang="zh-TW" altLang="zh-TW" sz="3000" b="1" dirty="0" smtClean="0">
                <a:solidFill>
                  <a:schemeClr val="tx1"/>
                </a:solidFill>
                <a:latin typeface="+mj-ea"/>
                <a:ea typeface="+mj-ea"/>
              </a:rPr>
              <a:t>回轉</a:t>
            </a:r>
            <a:r>
              <a:rPr lang="zh-TW" altLang="zh-TW" sz="3000" b="1" dirty="0">
                <a:solidFill>
                  <a:schemeClr val="tx1"/>
                </a:solidFill>
                <a:latin typeface="+mj-ea"/>
                <a:ea typeface="+mj-ea"/>
              </a:rPr>
              <a:t>歸主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：神滿有憐憫、恩典、慈愛，樂意赦免人的罪孽、過犯，和罪惡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出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34:6-7)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。罪人求告神，就必得救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羅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10:9-13)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；而悔改的心和赦罪的恩都是神賜的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徒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5:31-32)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，並有聖靈印證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約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16:7-8)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；神施恩是叫人悔改，若剛硬不悔改，必受審判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羅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2:4-6)</a:t>
            </a:r>
            <a:r>
              <a:rPr lang="zh-TW" altLang="zh-TW" sz="2600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sz="2600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marL="514350" lvl="0" indent="-514350">
              <a:buAutoNum type="arabicPeriod"/>
            </a:pPr>
            <a:r>
              <a:rPr lang="zh-TW" altLang="zh-TW" sz="3000" b="1" dirty="0" smtClean="0">
                <a:solidFill>
                  <a:schemeClr val="tx1"/>
                </a:solidFill>
                <a:latin typeface="+mj-ea"/>
                <a:ea typeface="+mj-ea"/>
              </a:rPr>
              <a:t>罪</a:t>
            </a:r>
            <a:r>
              <a:rPr lang="zh-TW" altLang="zh-TW" sz="3000" b="1" dirty="0">
                <a:solidFill>
                  <a:schemeClr val="tx1"/>
                </a:solidFill>
                <a:latin typeface="+mj-ea"/>
                <a:ea typeface="+mj-ea"/>
              </a:rPr>
              <a:t>被除淨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：罪使人與神隔絕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賽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59:2)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，但彌賽亞來，要止住罪過，除淨罪孽，贖盡罪惡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但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9:24)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，使人像祂一樣，成為聖潔，成為神的工作，在基督裡行善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弗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2:8-10)</a:t>
            </a:r>
            <a:r>
              <a:rPr lang="zh-TW" altLang="zh-TW" sz="2600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sz="2600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marL="514350" lvl="0" indent="-514350">
              <a:buAutoNum type="arabicPeriod"/>
            </a:pPr>
            <a:r>
              <a:rPr lang="zh-TW" altLang="zh-TW" sz="3000" b="1" dirty="0" smtClean="0">
                <a:solidFill>
                  <a:schemeClr val="tx1"/>
                </a:solidFill>
                <a:latin typeface="+mj-ea"/>
                <a:ea typeface="+mj-ea"/>
              </a:rPr>
              <a:t>嘴唇</a:t>
            </a:r>
            <a:r>
              <a:rPr lang="zh-TW" altLang="zh-TW" sz="3000" b="1" dirty="0">
                <a:solidFill>
                  <a:schemeClr val="tx1"/>
                </a:solidFill>
                <a:latin typeface="+mj-ea"/>
                <a:ea typeface="+mj-ea"/>
              </a:rPr>
              <a:t>的祭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：神所要的祭不是牛羊的祭，而是真誠悔改的心，並用口讚美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詩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51:14-17)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。當人罪得赦免，便不由自主地向神歌頌感謝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詩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40:1-3)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，獻上嘴唇的果子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來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13:15)</a:t>
            </a:r>
            <a:r>
              <a:rPr lang="zh-TW" altLang="zh-TW" sz="2600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sz="2600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marL="514350" lvl="0" indent="-514350">
              <a:buAutoNum type="arabicPeriod"/>
            </a:pPr>
            <a:r>
              <a:rPr lang="zh-TW" altLang="zh-TW" sz="3000" b="1" dirty="0" smtClean="0">
                <a:solidFill>
                  <a:schemeClr val="tx1"/>
                </a:solidFill>
                <a:latin typeface="+mj-ea"/>
                <a:ea typeface="+mj-ea"/>
              </a:rPr>
              <a:t>蒙</a:t>
            </a:r>
            <a:r>
              <a:rPr lang="zh-TW" altLang="zh-TW" sz="3000" b="1" dirty="0">
                <a:solidFill>
                  <a:schemeClr val="tx1"/>
                </a:solidFill>
                <a:latin typeface="+mj-ea"/>
                <a:ea typeface="+mj-ea"/>
              </a:rPr>
              <a:t>神憐憫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：當神子民犯罪，神發怒，降下審判，神子民不是求人的幫助，而是回轉歸向主，向神呼求憐憫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哈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3:2)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，神必再施憐憫〔</a:t>
            </a:r>
            <a:r>
              <a:rPr lang="zh-TW" altLang="zh-TW" sz="2600" b="1" dirty="0">
                <a:solidFill>
                  <a:schemeClr val="tx1"/>
                </a:solidFill>
                <a:latin typeface="+mj-ea"/>
                <a:ea typeface="+mj-ea"/>
              </a:rPr>
              <a:t>路哈瑪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〕，將罪投於深海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彌</a:t>
            </a:r>
            <a:r>
              <a:rPr lang="en-US" altLang="zh-TW" sz="2600" dirty="0">
                <a:solidFill>
                  <a:schemeClr val="tx1"/>
                </a:solidFill>
                <a:latin typeface="+mj-ea"/>
                <a:ea typeface="+mj-ea"/>
              </a:rPr>
              <a:t>7:18-19)</a:t>
            </a:r>
            <a:r>
              <a:rPr lang="zh-TW" altLang="zh-TW" sz="2600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923065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14:4-8】</a:t>
            </a:r>
          </a:p>
          <a:p>
            <a:r>
              <a:rPr lang="en-US" altLang="zh-TW" sz="2800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4</a:t>
            </a:r>
            <a:r>
              <a:rPr lang="zh-TW" altLang="zh-TW" sz="2800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我必醫治他們背道的病，甘心愛他們；因為我的怒氣向他們轉消。</a:t>
            </a:r>
            <a:endParaRPr lang="en-US" altLang="zh-TW" sz="2800" kern="100" dirty="0">
              <a:solidFill>
                <a:schemeClr val="tx1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5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我必向以色列如甘露；他必如百合花開放，如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黎巴嫩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的樹木扎根。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6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他的枝條必延長；他的榮華如橄欖樹；他的香氣如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黎巴嫩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的香柏樹。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7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曾住在他蔭下的必歸回，發旺如五穀，開花如葡萄樹。他的香氣如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黎巴嫩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的酒。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 8 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以法蓮</a:t>
            </a:r>
            <a:r>
              <a:rPr lang="en-US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必說：我與偶像還有甚麼關涉呢？我－耶和華回答他，也必顧念他。我如青翠的松樹；你的果子從我而得。</a:t>
            </a:r>
            <a:endParaRPr lang="en-US" altLang="zh-TW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554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200" b="1" dirty="0">
                <a:solidFill>
                  <a:schemeClr val="tx1"/>
                </a:solidFill>
                <a:latin typeface="+mj-ea"/>
                <a:ea typeface="+mj-ea"/>
              </a:rPr>
              <a:t>【討論</a:t>
            </a:r>
            <a:r>
              <a:rPr lang="zh-TW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題</a:t>
            </a:r>
            <a:r>
              <a:rPr lang="en-US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 2</a:t>
            </a:r>
            <a:r>
              <a:rPr lang="zh-TW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】</a:t>
            </a:r>
            <a:endParaRPr lang="zh-TW" altLang="zh-TW" sz="32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lvl="0"/>
            <a:r>
              <a:rPr lang="zh-TW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神</a:t>
            </a:r>
            <a:r>
              <a:rPr lang="zh-TW" altLang="zh-TW" sz="3200" b="1" dirty="0">
                <a:solidFill>
                  <a:schemeClr val="tx1"/>
                </a:solidFill>
                <a:latin typeface="+mj-ea"/>
                <a:ea typeface="+mj-ea"/>
              </a:rPr>
              <a:t>子民背道的病是否能得醫治？得著醫治之後，將會如何？ </a:t>
            </a:r>
            <a:endParaRPr lang="en-US" altLang="zh-TW" sz="3200" b="1" dirty="0" smtClean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15675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192000" cy="684755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0" y="0"/>
            <a:ext cx="8125517" cy="6846676"/>
          </a:xfrm>
          <a:prstGeom prst="rect">
            <a:avLst/>
          </a:prstGeom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3031487" y="4785725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4469274" y="2777998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2632660" y="3019114"/>
            <a:ext cx="596610" cy="256372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3168470" y="3008548"/>
            <a:ext cx="307707" cy="266938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2434683" y="3014650"/>
            <a:ext cx="259530" cy="271402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3909730" y="2974740"/>
            <a:ext cx="228181" cy="230605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4079339" y="4066548"/>
            <a:ext cx="228181" cy="230605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3747579" y="4286756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耶路撒冷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2979449" y="2974420"/>
            <a:ext cx="993457" cy="311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54286" y="6283847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40919" y="5381429"/>
            <a:ext cx="702830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西頓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Rectangle 10"/>
          <p:cNvSpPr/>
          <p:nvPr/>
        </p:nvSpPr>
        <p:spPr>
          <a:xfrm>
            <a:off x="8516811" y="3797504"/>
            <a:ext cx="3311969" cy="27010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000" b="1" dirty="0">
                <a:solidFill>
                  <a:srgbClr val="FF0000"/>
                </a:solidFill>
                <a:latin typeface="+mj-ea"/>
                <a:ea typeface="+mj-ea"/>
              </a:rPr>
              <a:t>利巴嫩 </a:t>
            </a:r>
            <a:r>
              <a:rPr lang="en-US" sz="1800" kern="100" dirty="0" err="1">
                <a:solidFill>
                  <a:srgbClr val="001320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לְבָנוֹן</a:t>
            </a:r>
            <a:r>
              <a:rPr lang="he-IL" sz="2000" b="1" i="0" u="none" strike="noStrike" dirty="0">
                <a:solidFill>
                  <a:srgbClr val="0066AA"/>
                </a:solidFill>
                <a:effectLst/>
                <a:latin typeface="+mj-ea"/>
                <a:ea typeface="+mj-ea"/>
              </a:rPr>
              <a:t> </a:t>
            </a:r>
            <a:r>
              <a:rPr lang="zh-TW" altLang="zh-TW" sz="2000" b="1" dirty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en-US" sz="2000" b="1" dirty="0">
                <a:solidFill>
                  <a:schemeClr val="tx1"/>
                </a:solidFill>
                <a:latin typeface="+mj-ea"/>
                <a:ea typeface="+mj-ea"/>
              </a:rPr>
              <a:t>白色</a:t>
            </a:r>
            <a:r>
              <a:rPr lang="zh-TW" altLang="zh-TW" sz="2000" b="1" dirty="0">
                <a:solidFill>
                  <a:schemeClr val="tx1"/>
                </a:solidFill>
                <a:latin typeface="+mj-ea"/>
                <a:ea typeface="+mj-ea"/>
              </a:rPr>
              <a:t>〕</a:t>
            </a:r>
            <a:r>
              <a:rPr lang="zh-TW" altLang="en-US" sz="2000" b="1" dirty="0">
                <a:solidFill>
                  <a:schemeClr val="tx1"/>
                </a:solidFill>
                <a:latin typeface="+mj-ea"/>
                <a:ea typeface="+mj-ea"/>
              </a:rPr>
              <a:t>，</a:t>
            </a:r>
            <a:endParaRPr lang="en-US" altLang="zh-TW" sz="2000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en-US" sz="2000" b="1" dirty="0">
                <a:solidFill>
                  <a:schemeClr val="tx1"/>
                </a:solidFill>
                <a:latin typeface="+mj-ea"/>
                <a:ea typeface="+mj-ea"/>
              </a:rPr>
              <a:t>以色列的北部境界</a:t>
            </a:r>
            <a:r>
              <a:rPr lang="en-US" altLang="zh-TW" sz="2000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sz="2000" b="1" dirty="0">
                <a:solidFill>
                  <a:schemeClr val="tx1"/>
                </a:solidFill>
                <a:latin typeface="+mj-ea"/>
                <a:ea typeface="+mj-ea"/>
              </a:rPr>
              <a:t>書</a:t>
            </a:r>
            <a:r>
              <a:rPr lang="en-US" altLang="zh-TW" sz="2000" b="1" dirty="0">
                <a:solidFill>
                  <a:schemeClr val="tx1"/>
                </a:solidFill>
                <a:latin typeface="+mj-ea"/>
                <a:ea typeface="+mj-ea"/>
              </a:rPr>
              <a:t>1:4)</a:t>
            </a:r>
            <a:r>
              <a:rPr lang="zh-TW" altLang="en-US" sz="2000" b="1" dirty="0">
                <a:solidFill>
                  <a:schemeClr val="tx1"/>
                </a:solidFill>
                <a:latin typeface="+mj-ea"/>
                <a:ea typeface="+mj-ea"/>
              </a:rPr>
              <a:t>，區內有推羅、西頓等城市。又稱作利巴嫩山，山上常年積雪，故名白色。山上盛產香柏樹，是榮美高貴的象徵也是建造聖殿的材料。</a:t>
            </a:r>
            <a:endParaRPr lang="en-US" altLang="zh-TW" sz="2000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en-US" altLang="zh-TW" sz="2000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sz="2000" b="1" dirty="0">
                <a:solidFill>
                  <a:schemeClr val="tx1"/>
                </a:solidFill>
                <a:latin typeface="+mj-ea"/>
                <a:ea typeface="+mj-ea"/>
              </a:rPr>
              <a:t>王上</a:t>
            </a:r>
            <a:r>
              <a:rPr lang="en-US" altLang="zh-TW" sz="2000" b="1" dirty="0">
                <a:solidFill>
                  <a:schemeClr val="tx1"/>
                </a:solidFill>
                <a:latin typeface="+mj-ea"/>
                <a:ea typeface="+mj-ea"/>
              </a:rPr>
              <a:t>5:1-14)</a:t>
            </a:r>
            <a:r>
              <a:rPr lang="zh-TW" altLang="en-US" sz="2000" b="1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576733" y="671970"/>
            <a:ext cx="792345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691747" y="4054338"/>
            <a:ext cx="903172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493318" y="303621"/>
            <a:ext cx="3439885" cy="322445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5</a:t>
            </a:r>
            <a:r>
              <a:rPr lang="zh-TW" sz="2000" b="1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我必向以色列如甘露；他必如百合花開放，如</a:t>
            </a:r>
            <a:r>
              <a:rPr lang="zh-TW" sz="20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黎巴嫩</a:t>
            </a:r>
            <a:r>
              <a:rPr lang="zh-TW" sz="2000" b="1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的樹木扎根。</a:t>
            </a:r>
            <a:r>
              <a:rPr lang="en-US" sz="2000" b="1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6</a:t>
            </a:r>
            <a:r>
              <a:rPr lang="zh-TW" sz="2000" b="1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他的枝條必延長；他的榮華如橄欖樹；他的香氣如</a:t>
            </a:r>
            <a:r>
              <a:rPr lang="zh-TW" sz="20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黎巴嫩</a:t>
            </a:r>
            <a:r>
              <a:rPr lang="zh-TW" sz="2000" b="1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的香柏樹。</a:t>
            </a:r>
            <a:r>
              <a:rPr lang="en-US" sz="2000" b="1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7</a:t>
            </a:r>
            <a:r>
              <a:rPr lang="zh-TW" sz="2000" b="1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曾住在他蔭下的必歸回，發旺如五穀，開花如葡萄樹。他的香氣如</a:t>
            </a:r>
            <a:r>
              <a:rPr lang="zh-TW" sz="20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黎巴嫩</a:t>
            </a:r>
            <a:r>
              <a:rPr lang="zh-TW" sz="2000" b="1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的酒。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 </a:t>
            </a:r>
            <a:endParaRPr lang="en-US" altLang="zh-TW" sz="2000" b="1" kern="100" dirty="0">
              <a:solidFill>
                <a:schemeClr val="tx1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r>
              <a:rPr lang="en-US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(</a:t>
            </a:r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何西阿書</a:t>
            </a:r>
            <a:r>
              <a:rPr lang="en-US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14:5-7)</a:t>
            </a:r>
            <a:endParaRPr lang="zh-TW" altLang="en-US" sz="2000" b="1" dirty="0">
              <a:latin typeface="+mj-ea"/>
              <a:ea typeface="+mj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97533" y="3513428"/>
            <a:ext cx="624953" cy="2050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F73081C-41BB-EEE0-8829-E53E3B14FAAC}"/>
              </a:ext>
            </a:extLst>
          </p:cNvPr>
          <p:cNvSpPr/>
          <p:nvPr/>
        </p:nvSpPr>
        <p:spPr>
          <a:xfrm>
            <a:off x="4393039" y="918900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利巴嫩</a:t>
            </a:r>
            <a:endParaRPr lang="en-US" sz="24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138741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12230</TotalTime>
  <Words>1947</Words>
  <Application>Microsoft Office PowerPoint</Application>
  <PresentationFormat>Widescreen</PresentationFormat>
  <Paragraphs>57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微軟正黑體</vt:lpstr>
      <vt:lpstr>新細明體</vt:lpstr>
      <vt:lpstr>Arial</vt:lpstr>
      <vt:lpstr>Garamond</vt:lpstr>
      <vt:lpstr>Times New Roman</vt:lpstr>
      <vt:lpstr>Organic</vt:lpstr>
      <vt:lpstr>何西阿書 (14)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tedhuang98@gmail.com</dc:creator>
  <cp:lastModifiedBy>Imin Huang</cp:lastModifiedBy>
  <cp:revision>28</cp:revision>
  <dcterms:created xsi:type="dcterms:W3CDTF">2023-05-31T10:18:55Z</dcterms:created>
  <dcterms:modified xsi:type="dcterms:W3CDTF">2023-10-31T05:56:02Z</dcterms:modified>
</cp:coreProperties>
</file>