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17" r:id="rId2"/>
    <p:sldId id="325" r:id="rId3"/>
    <p:sldId id="320" r:id="rId4"/>
    <p:sldId id="326" r:id="rId5"/>
    <p:sldId id="321" r:id="rId6"/>
    <p:sldId id="324" r:id="rId7"/>
    <p:sldId id="32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8/21/2023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 smtClean="0">
                <a:solidFill>
                  <a:schemeClr val="tx1"/>
                </a:solidFill>
                <a:latin typeface="+mj-ea"/>
                <a:ea typeface="+mj-ea"/>
              </a:rPr>
              <a:t>5:1-4】</a:t>
            </a:r>
            <a:endParaRPr lang="en-US" altLang="zh-TW" sz="28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眾祭司啊，要聽我的話！以色列家啊，要留心聽！王家啊，要側耳而聽！審判要臨到你們，因你們在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米斯巴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如網羅，在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他泊山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如鋪張的網。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這些悖逆的人肆行殺戮，罪孽極深；我卻斥責他們眾人。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以法蓮為我所知；以色列不能向我隱藏。以法蓮哪，現在你行淫了，以色列被玷污了。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他們所行的使他們不能歸向神；因有淫心在他們裏面，他們也不認識耶和華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812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4307520" y="232402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他泊山</a:t>
            </a:r>
            <a:endParaRPr lang="en-US" sz="1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87232" y="291173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5134773" y="3500125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218413" y="3947190"/>
            <a:ext cx="111072" cy="993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082375" y="3981533"/>
            <a:ext cx="111072" cy="993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157450" y="3761325"/>
            <a:ext cx="111072" cy="993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5271526D-F0A0-2232-CDEC-CA841527B731}"/>
              </a:ext>
            </a:extLst>
          </p:cNvPr>
          <p:cNvSpPr/>
          <p:nvPr/>
        </p:nvSpPr>
        <p:spPr>
          <a:xfrm>
            <a:off x="4567536" y="2105661"/>
            <a:ext cx="173500" cy="133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ular Callout 11"/>
          <p:cNvSpPr/>
          <p:nvPr/>
        </p:nvSpPr>
        <p:spPr>
          <a:xfrm>
            <a:off x="5399689" y="3366280"/>
            <a:ext cx="769883" cy="267689"/>
          </a:xfrm>
          <a:prstGeom prst="wedgeRoundRectCallout">
            <a:avLst>
              <a:gd name="adj1" fmla="val -69626"/>
              <a:gd name="adj2" fmla="val 1869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rgbClr val="FF0000"/>
                </a:solidFill>
                <a:latin typeface="+mj-ea"/>
                <a:ea typeface="+mj-ea"/>
              </a:rPr>
              <a:t>米斯巴</a:t>
            </a:r>
            <a:endParaRPr lang="zh-TW" altLang="en-US" sz="1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4" name="Rounded Rectangular Callout 43"/>
          <p:cNvSpPr/>
          <p:nvPr/>
        </p:nvSpPr>
        <p:spPr>
          <a:xfrm>
            <a:off x="4426429" y="3837963"/>
            <a:ext cx="704073" cy="267689"/>
          </a:xfrm>
          <a:prstGeom prst="wedgeRoundRectCallout">
            <a:avLst>
              <a:gd name="adj1" fmla="val -60034"/>
              <a:gd name="adj2" fmla="val 613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 smtClean="0">
                <a:solidFill>
                  <a:schemeClr val="tx1"/>
                </a:solidFill>
                <a:latin typeface="+mj-ea"/>
                <a:ea typeface="+mj-ea"/>
              </a:rPr>
              <a:t>基比亞</a:t>
            </a:r>
            <a:endParaRPr lang="zh-TW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6" name="Rounded Rectangular Callout 45"/>
          <p:cNvSpPr/>
          <p:nvPr/>
        </p:nvSpPr>
        <p:spPr>
          <a:xfrm>
            <a:off x="3424638" y="3594769"/>
            <a:ext cx="674062" cy="267689"/>
          </a:xfrm>
          <a:prstGeom prst="wedgeRoundRectCallout">
            <a:avLst>
              <a:gd name="adj1" fmla="val 59071"/>
              <a:gd name="adj2" fmla="val 2003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 smtClean="0">
                <a:solidFill>
                  <a:schemeClr val="tx1"/>
                </a:solidFill>
                <a:latin typeface="+mj-ea"/>
                <a:ea typeface="+mj-ea"/>
              </a:rPr>
              <a:t>伯亞文</a:t>
            </a:r>
            <a:endParaRPr lang="zh-TW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7" name="Rounded Rectangular Callout 46"/>
          <p:cNvSpPr/>
          <p:nvPr/>
        </p:nvSpPr>
        <p:spPr>
          <a:xfrm>
            <a:off x="3441670" y="3968078"/>
            <a:ext cx="539209" cy="215755"/>
          </a:xfrm>
          <a:prstGeom prst="wedgeRoundRectCallout">
            <a:avLst>
              <a:gd name="adj1" fmla="val 62888"/>
              <a:gd name="adj2" fmla="val -2167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 smtClean="0">
                <a:solidFill>
                  <a:schemeClr val="tx1"/>
                </a:solidFill>
                <a:latin typeface="+mj-ea"/>
                <a:ea typeface="+mj-ea"/>
              </a:rPr>
              <a:t>拉瑪</a:t>
            </a:r>
            <a:endParaRPr lang="zh-TW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4344133" y="2320261"/>
            <a:ext cx="786369" cy="267689"/>
          </a:xfrm>
          <a:prstGeom prst="wedgeRoundRectCallout">
            <a:avLst>
              <a:gd name="adj1" fmla="val 39983"/>
              <a:gd name="adj2" fmla="val -27630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rgbClr val="FF0000"/>
                </a:solidFill>
                <a:latin typeface="+mj-ea"/>
                <a:ea typeface="+mj-ea"/>
              </a:rPr>
              <a:t>他泊山</a:t>
            </a:r>
            <a:endParaRPr lang="zh-TW" altLang="en-US" sz="1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406098" y="3491089"/>
            <a:ext cx="619698" cy="22201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9" name="Rounded Rectangle 48"/>
          <p:cNvSpPr/>
          <p:nvPr/>
        </p:nvSpPr>
        <p:spPr>
          <a:xfrm>
            <a:off x="4846320" y="3501590"/>
            <a:ext cx="174026" cy="22201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52" name="Rectangle 51"/>
          <p:cNvSpPr/>
          <p:nvPr/>
        </p:nvSpPr>
        <p:spPr>
          <a:xfrm>
            <a:off x="8460139" y="4825651"/>
            <a:ext cx="3446720" cy="15943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他泊山</a:t>
            </a:r>
            <a:r>
              <a:rPr lang="en-US" altLang="zh-TW" b="1" dirty="0" smtClean="0">
                <a:solidFill>
                  <a:srgbClr val="FF0000"/>
                </a:solidFill>
                <a:latin typeface="+mj-ea"/>
                <a:ea typeface="+mj-ea"/>
              </a:rPr>
              <a:t>תָּ</a:t>
            </a:r>
            <a:r>
              <a:rPr lang="en-US" altLang="zh-TW" b="1" dirty="0" err="1" smtClean="0">
                <a:solidFill>
                  <a:srgbClr val="FF0000"/>
                </a:solidFill>
                <a:latin typeface="+mj-ea"/>
                <a:ea typeface="+mj-ea"/>
              </a:rPr>
              <a:t>בוֹר</a:t>
            </a:r>
            <a:r>
              <a:rPr lang="en-US" altLang="zh-TW" b="1" dirty="0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破碎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在加利利的西布倫地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士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4:6)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，在約但河西岸有名的山，與黑門山齊名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(89:12)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8460139" y="2974420"/>
            <a:ext cx="3446720" cy="14349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米斯巴</a:t>
            </a:r>
            <a:r>
              <a:rPr lang="en-US" altLang="zh-TW" b="1" dirty="0" err="1" smtClean="0">
                <a:solidFill>
                  <a:srgbClr val="FF0000"/>
                </a:solidFill>
                <a:latin typeface="+mj-ea"/>
                <a:ea typeface="+mj-ea"/>
              </a:rPr>
              <a:t>מִצְפָה</a:t>
            </a:r>
            <a:r>
              <a:rPr lang="en-US" altLang="zh-TW" b="1" dirty="0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鑒察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在約但河東岸的基列地，是雅各與拉班立約之地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創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31:49)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466974" y="339300"/>
            <a:ext cx="3439885" cy="228449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眾祭司啊，要聽我的話！以色列家啊，要留心聽！王家啊，要側耳而聽！審判要臨到你們，因你們在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米斯巴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如網羅，在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他泊山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如鋪張的網。</a:t>
            </a:r>
            <a:endParaRPr lang="en-US" altLang="zh-TW" sz="2000" b="1" kern="100" dirty="0" smtClean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en-US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5:1</a:t>
            </a:r>
            <a:r>
              <a:rPr lang="zh-TW" altLang="en-US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4671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923193" y="825910"/>
            <a:ext cx="10330961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 smtClean="0">
                <a:solidFill>
                  <a:schemeClr val="tx1"/>
                </a:solidFill>
                <a:latin typeface="+mj-ea"/>
                <a:ea typeface="+mj-ea"/>
              </a:rPr>
              <a:t>5:5-10】</a:t>
            </a:r>
            <a:endParaRPr lang="en-US" altLang="zh-TW" sz="28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5 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以色列的驕傲當面見證自己。故此，以色列和以法蓮必因自己的罪孽跌倒；猶大也必與他們一同跌倒。</a:t>
            </a:r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他們必牽着牛羊去尋求耶和華，卻尋不見；他已經轉去離開他們。 </a:t>
            </a:r>
            <a:r>
              <a:rPr lang="en-US" sz="2800" kern="100" baseline="300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7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他們向耶和華行事詭詐，生了私子。到了月朔，他們與他們的地業必被吞滅。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8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你們當在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基比亞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吹角，在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拉瑪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吹號，在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伯亞文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吹出大聲，說：便雅憫哪，有仇敵在你後頭！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9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在責罰的日子，以法蓮必變為荒場；我在以色列支派中，指示將來必成的事。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10 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猶大的首領如同挪移地界的人，我必將忿怒倒在他們身上，如水一般</a:t>
            </a:r>
            <a:r>
              <a:rPr lang="zh-TW" sz="2800" kern="1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73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4307520" y="232402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他泊山</a:t>
            </a:r>
            <a:endParaRPr lang="en-US" sz="1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87232" y="291173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5134773" y="3500125"/>
            <a:ext cx="111072" cy="993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747579" y="4286756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520000" y="5066522"/>
            <a:ext cx="3311969" cy="15688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伯亞文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בֵּ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ית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אָוֶן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〔罪惡之家〕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，在伯特利東邊，靠近艾城附近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7:2)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，為古戰場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5:9)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。何西阿書中四次提到伯亞文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(4:15; 5:8; 10:5, 8)</a:t>
            </a:r>
            <a:endParaRPr lang="zh-TW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218413" y="3947190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082375" y="398153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4157450" y="3761325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5271526D-F0A0-2232-CDEC-CA841527B731}"/>
              </a:ext>
            </a:extLst>
          </p:cNvPr>
          <p:cNvSpPr/>
          <p:nvPr/>
        </p:nvSpPr>
        <p:spPr>
          <a:xfrm>
            <a:off x="4567536" y="2105661"/>
            <a:ext cx="173500" cy="133192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ular Callout 11"/>
          <p:cNvSpPr/>
          <p:nvPr/>
        </p:nvSpPr>
        <p:spPr>
          <a:xfrm>
            <a:off x="5399689" y="3366280"/>
            <a:ext cx="696311" cy="267689"/>
          </a:xfrm>
          <a:prstGeom prst="wedgeRoundRectCallout">
            <a:avLst>
              <a:gd name="adj1" fmla="val -69626"/>
              <a:gd name="adj2" fmla="val 1869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 smtClean="0">
                <a:solidFill>
                  <a:schemeClr val="tx1"/>
                </a:solidFill>
                <a:latin typeface="+mj-ea"/>
                <a:ea typeface="+mj-ea"/>
              </a:rPr>
              <a:t>米斯巴</a:t>
            </a:r>
            <a:endParaRPr lang="zh-TW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4" name="Rounded Rectangular Callout 43"/>
          <p:cNvSpPr/>
          <p:nvPr/>
        </p:nvSpPr>
        <p:spPr>
          <a:xfrm>
            <a:off x="4426429" y="3837963"/>
            <a:ext cx="763880" cy="267689"/>
          </a:xfrm>
          <a:prstGeom prst="wedgeRoundRectCallout">
            <a:avLst>
              <a:gd name="adj1" fmla="val -60034"/>
              <a:gd name="adj2" fmla="val 613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 smtClean="0">
                <a:solidFill>
                  <a:srgbClr val="FF0000"/>
                </a:solidFill>
                <a:latin typeface="+mj-ea"/>
                <a:ea typeface="+mj-ea"/>
              </a:rPr>
              <a:t>基比亞</a:t>
            </a:r>
            <a:endParaRPr lang="zh-TW" altLang="en-US" sz="13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6" name="Rounded Rectangular Callout 45"/>
          <p:cNvSpPr/>
          <p:nvPr/>
        </p:nvSpPr>
        <p:spPr>
          <a:xfrm>
            <a:off x="3368839" y="3594769"/>
            <a:ext cx="729861" cy="267689"/>
          </a:xfrm>
          <a:prstGeom prst="wedgeRoundRectCallout">
            <a:avLst>
              <a:gd name="adj1" fmla="val 59071"/>
              <a:gd name="adj2" fmla="val 2003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 smtClean="0">
                <a:solidFill>
                  <a:srgbClr val="FF0000"/>
                </a:solidFill>
                <a:latin typeface="+mj-ea"/>
                <a:ea typeface="+mj-ea"/>
              </a:rPr>
              <a:t>伯亞文</a:t>
            </a:r>
            <a:endParaRPr lang="zh-TW" altLang="en-US" sz="13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7" name="Rounded Rectangular Callout 46"/>
          <p:cNvSpPr/>
          <p:nvPr/>
        </p:nvSpPr>
        <p:spPr>
          <a:xfrm>
            <a:off x="3441670" y="3968078"/>
            <a:ext cx="539209" cy="215755"/>
          </a:xfrm>
          <a:prstGeom prst="wedgeRoundRectCallout">
            <a:avLst>
              <a:gd name="adj1" fmla="val 62888"/>
              <a:gd name="adj2" fmla="val -2167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 smtClean="0">
                <a:solidFill>
                  <a:srgbClr val="FF0000"/>
                </a:solidFill>
                <a:latin typeface="+mj-ea"/>
                <a:ea typeface="+mj-ea"/>
              </a:rPr>
              <a:t>拉瑪</a:t>
            </a:r>
            <a:endParaRPr lang="zh-TW" altLang="en-US" sz="13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4344133" y="2320261"/>
            <a:ext cx="696311" cy="267689"/>
          </a:xfrm>
          <a:prstGeom prst="wedgeRoundRectCallout">
            <a:avLst>
              <a:gd name="adj1" fmla="val 39983"/>
              <a:gd name="adj2" fmla="val -27630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 smtClean="0">
                <a:solidFill>
                  <a:schemeClr val="tx1"/>
                </a:solidFill>
                <a:latin typeface="+mj-ea"/>
                <a:ea typeface="+mj-ea"/>
              </a:rPr>
              <a:t>他泊山</a:t>
            </a:r>
            <a:endParaRPr lang="zh-TW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406098" y="3491089"/>
            <a:ext cx="619698" cy="22201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9" name="Rounded Rectangle 48"/>
          <p:cNvSpPr/>
          <p:nvPr/>
        </p:nvSpPr>
        <p:spPr>
          <a:xfrm>
            <a:off x="4846320" y="3501590"/>
            <a:ext cx="174026" cy="22201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0" name="Rectangle 49"/>
          <p:cNvSpPr/>
          <p:nvPr/>
        </p:nvSpPr>
        <p:spPr>
          <a:xfrm>
            <a:off x="3576733" y="671970"/>
            <a:ext cx="792345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zh-TW" altLang="en-US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691747" y="405433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52" name="Rectangle 51"/>
          <p:cNvSpPr/>
          <p:nvPr/>
        </p:nvSpPr>
        <p:spPr>
          <a:xfrm>
            <a:off x="8509443" y="1834509"/>
            <a:ext cx="3274296" cy="18201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基比亞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גִּ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בְעָה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小山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，便雅憫支派之城，以色列人發生內戰之地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士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20:14-48)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，掃羅王的根據地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14:2; 15:34) 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b="1" smtClean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西阿</a:t>
            </a:r>
            <a:r>
              <a:rPr lang="zh-TW" altLang="en-US" b="1" smtClean="0">
                <a:solidFill>
                  <a:schemeClr val="tx1"/>
                </a:solidFill>
                <a:latin typeface="+mj-ea"/>
                <a:ea typeface="+mj-ea"/>
              </a:rPr>
              <a:t>書</a:t>
            </a:r>
            <a:r>
              <a:rPr lang="zh-TW" altLang="en-US" b="1" smtClean="0">
                <a:solidFill>
                  <a:schemeClr val="tx1"/>
                </a:solidFill>
                <a:latin typeface="+mj-ea"/>
                <a:ea typeface="+mj-ea"/>
              </a:rPr>
              <a:t>中三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次提到基比亞。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(5:8; 9:9; 10:9)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520000" y="3829318"/>
            <a:ext cx="3274295" cy="10579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拉瑪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 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רָמָה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高地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，撒母耳的家鄉，在基比亞附近，屬便雅憫支派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15:34; 22:6)</a:t>
            </a:r>
            <a:r>
              <a:rPr lang="zh-TW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8493156" y="196348"/>
            <a:ext cx="3285938" cy="146353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</a:rPr>
              <a:t>8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你們當在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基比亞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吹角，在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拉瑪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吹號，在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伯亞文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吹出大聲，說：便雅憫哪，有仇敵在你後頭</a:t>
            </a:r>
            <a:r>
              <a:rPr lang="zh-TW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！</a:t>
            </a:r>
            <a:r>
              <a:rPr lang="zh-TW" altLang="en-US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5:8</a:t>
            </a:r>
            <a:r>
              <a:rPr lang="zh-TW" altLang="en-US" sz="2000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4235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 smtClean="0">
                <a:solidFill>
                  <a:schemeClr val="tx1"/>
                </a:solidFill>
                <a:latin typeface="+mj-ea"/>
                <a:ea typeface="+mj-ea"/>
              </a:rPr>
              <a:t>5:11-15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】</a:t>
            </a:r>
          </a:p>
          <a:p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</a:rPr>
              <a:t>11 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以法蓮因樂從人的命令，就受欺壓，被審判壓碎。</a:t>
            </a:r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</a:rPr>
              <a:t>12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我使以法蓮如蟲蛀之物，使猶大家如朽爛之木</a:t>
            </a:r>
            <a:r>
              <a:rPr lang="zh-TW" altLang="zh-TW" sz="2800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r>
              <a:rPr lang="en-US" sz="2800" kern="100" baseline="30000" dirty="0" smtClean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13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以法蓮見自己有病，猶大見自己有傷，他們就打發人往亞述去見</a:t>
            </a:r>
            <a:r>
              <a:rPr lang="zh-TW" sz="2800" b="1" kern="100" dirty="0">
                <a:solidFill>
                  <a:srgbClr val="C0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耶雷布王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，他卻不能醫治你們，不能治好你們的傷。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我必向以法蓮如獅子，向猶大家如少壯獅子。我必撕裂而去，我要奪去，無人搭救。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</a:rPr>
              <a:t>15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我要回到原處，等他們自覺有罪，尋求我面；他們在急難的時候必切切尋求我。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959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3012707" y="3998"/>
            <a:ext cx="6391175" cy="6879232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5500758" y="2740122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5338572" y="478688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6279932" y="2325860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耶斯列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3012707" y="0"/>
            <a:ext cx="2111046" cy="18562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6458539" y="2990940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4959136" y="3083707"/>
            <a:ext cx="596610" cy="216836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5480587" y="3071576"/>
            <a:ext cx="307707" cy="228967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4864223" y="3072716"/>
            <a:ext cx="259530" cy="271402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32FD215-F168-0240-FC63-22AB3DC871E5}"/>
              </a:ext>
            </a:extLst>
          </p:cNvPr>
          <p:cNvSpPr/>
          <p:nvPr/>
        </p:nvSpPr>
        <p:spPr>
          <a:xfrm flipV="1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8F101E-DAFA-0CE2-53D1-A90B31B34520}"/>
              </a:ext>
            </a:extLst>
          </p:cNvPr>
          <p:cNvSpPr/>
          <p:nvPr/>
        </p:nvSpPr>
        <p:spPr>
          <a:xfrm>
            <a:off x="6293475" y="200171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他泊山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5271526D-F0A0-2232-CDEC-CA841527B731}"/>
              </a:ext>
            </a:extLst>
          </p:cNvPr>
          <p:cNvSpPr/>
          <p:nvPr/>
        </p:nvSpPr>
        <p:spPr>
          <a:xfrm>
            <a:off x="6652613" y="2202287"/>
            <a:ext cx="86620" cy="981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D2FEDE-2BA0-E7FF-95FC-9DD1628CB998}"/>
              </a:ext>
            </a:extLst>
          </p:cNvPr>
          <p:cNvSpPr/>
          <p:nvPr/>
        </p:nvSpPr>
        <p:spPr>
          <a:xfrm>
            <a:off x="6390045" y="3923628"/>
            <a:ext cx="736301" cy="281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基比亞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98A82E-82DC-31ED-CE89-C9204DCB59FC}"/>
              </a:ext>
            </a:extLst>
          </p:cNvPr>
          <p:cNvSpPr/>
          <p:nvPr/>
        </p:nvSpPr>
        <p:spPr>
          <a:xfrm>
            <a:off x="5810353" y="4053383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拉瑪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A5E0AE86-7E4F-8BEB-F31A-F95AB1FA0812}"/>
              </a:ext>
            </a:extLst>
          </p:cNvPr>
          <p:cNvSpPr/>
          <p:nvPr/>
        </p:nvSpPr>
        <p:spPr>
          <a:xfrm>
            <a:off x="6251630" y="400741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AF305F26-9FC3-22BF-29EB-AD3E04E4CC52}"/>
              </a:ext>
            </a:extLst>
          </p:cNvPr>
          <p:cNvSpPr/>
          <p:nvPr/>
        </p:nvSpPr>
        <p:spPr>
          <a:xfrm>
            <a:off x="6399602" y="393925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6821629" y="374909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6563370" y="253400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6134521" y="2975519"/>
            <a:ext cx="228181" cy="21637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764A9115-F7D3-5D8A-7AD1-C0B8E90B93E6}"/>
              </a:ext>
            </a:extLst>
          </p:cNvPr>
          <p:cNvSpPr/>
          <p:nvPr/>
        </p:nvSpPr>
        <p:spPr>
          <a:xfrm>
            <a:off x="6998208" y="278557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CC3999-38C3-5C29-4FD7-86B7930FE9F6}"/>
              </a:ext>
            </a:extLst>
          </p:cNvPr>
          <p:cNvSpPr/>
          <p:nvPr/>
        </p:nvSpPr>
        <p:spPr>
          <a:xfrm>
            <a:off x="5967601" y="3298523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示劍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AC9B43-7F79-212A-AD35-CC8560CC83C7}"/>
              </a:ext>
            </a:extLst>
          </p:cNvPr>
          <p:cNvSpPr/>
          <p:nvPr/>
        </p:nvSpPr>
        <p:spPr>
          <a:xfrm>
            <a:off x="6998208" y="2594676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基列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09D48FFC-B5C7-2251-72A0-403436595BD7}"/>
              </a:ext>
            </a:extLst>
          </p:cNvPr>
          <p:cNvSpPr/>
          <p:nvPr/>
        </p:nvSpPr>
        <p:spPr>
          <a:xfrm>
            <a:off x="6348172" y="32447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4E9FC8A4-10A4-8E35-0685-856F797C6AC2}"/>
              </a:ext>
            </a:extLst>
          </p:cNvPr>
          <p:cNvSpPr/>
          <p:nvPr/>
        </p:nvSpPr>
        <p:spPr>
          <a:xfrm>
            <a:off x="6436595" y="377418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24C869-7ED8-4DB8-09B1-3AA2058E955A}"/>
              </a:ext>
            </a:extLst>
          </p:cNvPr>
          <p:cNvSpPr/>
          <p:nvPr/>
        </p:nvSpPr>
        <p:spPr>
          <a:xfrm>
            <a:off x="5861400" y="3628624"/>
            <a:ext cx="66683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伯亞文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8B0065-81F0-C6B3-77E3-5DCF0BA47122}"/>
              </a:ext>
            </a:extLst>
          </p:cNvPr>
          <p:cNvSpPr/>
          <p:nvPr/>
        </p:nvSpPr>
        <p:spPr>
          <a:xfrm>
            <a:off x="6849598" y="3736452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吉甲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07056" y="88188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256441" y="978208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91163" y="3736452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53744" y="5268239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307520" y="4757744"/>
            <a:ext cx="9541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98098" y="624194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598063"/>
              </p:ext>
            </p:extLst>
          </p:nvPr>
        </p:nvGraphicFramePr>
        <p:xfrm>
          <a:off x="1794397" y="2849342"/>
          <a:ext cx="5677612" cy="1127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920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70933564"/>
                    </a:ext>
                  </a:extLst>
                </a:gridCol>
                <a:gridCol w="902141">
                  <a:extLst>
                    <a:ext uri="{9D8B030D-6E8A-4147-A177-3AD203B41FA5}">
                      <a16:colId xmlns:a16="http://schemas.microsoft.com/office/drawing/2014/main" val="13474950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20871724"/>
                    </a:ext>
                  </a:extLst>
                </a:gridCol>
                <a:gridCol w="892933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  <a:gridCol w="993058">
                  <a:extLst>
                    <a:ext uri="{9D8B030D-6E8A-4147-A177-3AD203B41FA5}">
                      <a16:colId xmlns:a16="http://schemas.microsoft.com/office/drawing/2014/main" val="2441685488"/>
                    </a:ext>
                  </a:extLst>
                </a:gridCol>
              </a:tblGrid>
              <a:tr h="112753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耶羅波安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(784-753)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米拿現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751-742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比加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741-730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何細亞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730-722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175928"/>
              </p:ext>
            </p:extLst>
          </p:nvPr>
        </p:nvGraphicFramePr>
        <p:xfrm>
          <a:off x="1794398" y="4954715"/>
          <a:ext cx="5896766" cy="1322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677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184260">
                  <a:extLst>
                    <a:ext uri="{9D8B030D-6E8A-4147-A177-3AD203B41FA5}">
                      <a16:colId xmlns:a16="http://schemas.microsoft.com/office/drawing/2014/main" val="64827780"/>
                    </a:ext>
                  </a:extLst>
                </a:gridCol>
                <a:gridCol w="1022465">
                  <a:extLst>
                    <a:ext uri="{9D8B030D-6E8A-4147-A177-3AD203B41FA5}">
                      <a16:colId xmlns:a16="http://schemas.microsoft.com/office/drawing/2014/main" val="2615133311"/>
                    </a:ext>
                  </a:extLst>
                </a:gridCol>
                <a:gridCol w="1290364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</a:tblGrid>
              <a:tr h="94880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亞瑪謝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(797-769)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烏西雅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(769-741)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約坦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(741-734)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亞哈斯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(734-715)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  <a:tr h="37339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22504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>
            <a:off x="5749618" y="4188864"/>
            <a:ext cx="962526" cy="33775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比加轄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5589008" y="4008205"/>
            <a:ext cx="231555" cy="261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877650" y="4165522"/>
            <a:ext cx="1335505" cy="34032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撒迦利雅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671773" y="4150829"/>
            <a:ext cx="693534" cy="3697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沙龍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4439891" y="3976872"/>
            <a:ext cx="231882" cy="173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4216190" y="3977001"/>
            <a:ext cx="166710" cy="19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59604" y="2849342"/>
            <a:ext cx="625643" cy="112753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北國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59603" y="4954715"/>
            <a:ext cx="625643" cy="13221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南國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996975"/>
              </p:ext>
            </p:extLst>
          </p:nvPr>
        </p:nvGraphicFramePr>
        <p:xfrm>
          <a:off x="4864223" y="731905"/>
          <a:ext cx="7217185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668175746"/>
                    </a:ext>
                  </a:extLst>
                </a:gridCol>
                <a:gridCol w="1764762">
                  <a:extLst>
                    <a:ext uri="{9D8B030D-6E8A-4147-A177-3AD203B41FA5}">
                      <a16:colId xmlns:a16="http://schemas.microsoft.com/office/drawing/2014/main" val="2280400816"/>
                    </a:ext>
                  </a:extLst>
                </a:gridCol>
                <a:gridCol w="570653">
                  <a:extLst>
                    <a:ext uri="{9D8B030D-6E8A-4147-A177-3AD203B41FA5}">
                      <a16:colId xmlns:a16="http://schemas.microsoft.com/office/drawing/2014/main" val="3830530814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348706613"/>
                    </a:ext>
                  </a:extLst>
                </a:gridCol>
                <a:gridCol w="3000203">
                  <a:extLst>
                    <a:ext uri="{9D8B030D-6E8A-4147-A177-3AD203B41FA5}">
                      <a16:colId xmlns:a16="http://schemas.microsoft.com/office/drawing/2014/main" val="3573820998"/>
                    </a:ext>
                  </a:extLst>
                </a:gridCol>
                <a:gridCol w="499455">
                  <a:extLst>
                    <a:ext uri="{9D8B030D-6E8A-4147-A177-3AD203B41FA5}">
                      <a16:colId xmlns:a16="http://schemas.microsoft.com/office/drawing/2014/main" val="859446594"/>
                    </a:ext>
                  </a:extLst>
                </a:gridCol>
                <a:gridCol w="891199">
                  <a:extLst>
                    <a:ext uri="{9D8B030D-6E8A-4147-A177-3AD203B41FA5}">
                      <a16:colId xmlns:a16="http://schemas.microsoft.com/office/drawing/2014/main" val="2915372744"/>
                    </a:ext>
                  </a:extLst>
                </a:gridCol>
              </a:tblGrid>
              <a:tr h="1070436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提革拉毗列色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普勒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en-US" altLang="zh-TW" sz="1800" b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8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(745-727)</a:t>
                      </a:r>
                      <a:endParaRPr lang="zh-TW" altLang="en-US" sz="24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sz="16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王下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15:29; 16:7)</a:t>
                      </a:r>
                    </a:p>
                    <a:p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代上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5:26)</a:t>
                      </a:r>
                      <a:endParaRPr lang="zh-TW" altLang="en-US" sz="16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撒縵以色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206054"/>
                  </a:ext>
                </a:extLst>
              </a:tr>
            </a:tbl>
          </a:graphicData>
        </a:graphic>
      </p:graphicFrame>
      <p:sp>
        <p:nvSpPr>
          <p:cNvPr id="58" name="Rectangle 57"/>
          <p:cNvSpPr/>
          <p:nvPr/>
        </p:nvSpPr>
        <p:spPr>
          <a:xfrm>
            <a:off x="4127069" y="731905"/>
            <a:ext cx="625643" cy="118778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亞述</a:t>
            </a:r>
          </a:p>
        </p:txBody>
      </p:sp>
      <p:sp>
        <p:nvSpPr>
          <p:cNvPr id="59" name="Rectangle 58"/>
          <p:cNvSpPr/>
          <p:nvPr/>
        </p:nvSpPr>
        <p:spPr>
          <a:xfrm>
            <a:off x="756458" y="2329607"/>
            <a:ext cx="1143554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790          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78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0           770          760          750          740          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73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0          720          </a:t>
            </a:r>
            <a:r>
              <a:rPr lang="en-US" altLang="zh-TW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710          700          69</a:t>
            </a:r>
            <a:r>
              <a:rPr lang="en-US" altLang="zh-TW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0          680          670</a:t>
            </a:r>
            <a:endParaRPr lang="en-US" altLang="zh-TW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56458" y="2374104"/>
            <a:ext cx="890336" cy="319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公元前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0188200-49CB-F685-2E6E-F55289CB5221}"/>
              </a:ext>
            </a:extLst>
          </p:cNvPr>
          <p:cNvSpPr/>
          <p:nvPr/>
        </p:nvSpPr>
        <p:spPr>
          <a:xfrm>
            <a:off x="7908662" y="2217812"/>
            <a:ext cx="4128513" cy="1636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22AF73C-29EC-7EE0-1118-F4D75A686DB9}"/>
              </a:ext>
            </a:extLst>
          </p:cNvPr>
          <p:cNvSpPr/>
          <p:nvPr/>
        </p:nvSpPr>
        <p:spPr>
          <a:xfrm>
            <a:off x="445168" y="746638"/>
            <a:ext cx="3316887" cy="112076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耶雷布王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22205" y="701714"/>
            <a:ext cx="3999043" cy="562580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Rectangle 11"/>
          <p:cNvSpPr/>
          <p:nvPr/>
        </p:nvSpPr>
        <p:spPr>
          <a:xfrm>
            <a:off x="8027581" y="917443"/>
            <a:ext cx="3768559" cy="23714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19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亞述王</a:t>
            </a:r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普勒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來攻擊以色列國，米拿現給他一千他連得銀子，請普勒幫助他堅定國位。</a:t>
            </a:r>
            <a:r>
              <a:rPr lang="en-US" altLang="zh-TW" b="1" baseline="30000" dirty="0">
                <a:solidFill>
                  <a:schemeClr val="tx1"/>
                </a:solidFill>
                <a:latin typeface="+mj-ea"/>
                <a:ea typeface="+mj-ea"/>
              </a:rPr>
              <a:t> 20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米拿現向以色列一切大富戶索要銀子，使他們各出五十舍客勒，就給了亞述王。於是亞述王回去，不在國中停留。</a:t>
            </a:r>
            <a:r>
              <a:rPr lang="zh-TW" altLang="en-US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（列王記下</a:t>
            </a:r>
            <a:r>
              <a:rPr lang="en-US" altLang="zh-TW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15:19-20</a:t>
            </a:r>
            <a:r>
              <a:rPr lang="zh-TW" altLang="en-US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047311" y="3500684"/>
            <a:ext cx="3748830" cy="26150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baseline="30000" dirty="0" smtClean="0">
                <a:solidFill>
                  <a:schemeClr val="tx1"/>
                </a:solidFill>
                <a:latin typeface="+mj-ea"/>
                <a:ea typeface="+mj-ea"/>
              </a:rPr>
              <a:t>7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亞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哈斯差遣使者去見亞述王</a:t>
            </a:r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提革拉毗列色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，說：我是你的僕人、你的兒子。現在亞蘭王和以色列王攻擊我，求你來救我脫離他們的手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r>
              <a:rPr lang="en-US" altLang="zh-TW" b="1" baseline="30000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zh-TW" b="1" baseline="30000" dirty="0" smtClean="0">
                <a:solidFill>
                  <a:schemeClr val="tx1"/>
                </a:solidFill>
                <a:latin typeface="+mj-ea"/>
              </a:rPr>
              <a:t>8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亞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哈斯將耶和華殿裡和王宮府庫裡所有的金銀都送給亞述王為禮物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r>
              <a:rPr lang="en-US" altLang="zh-TW" b="1" baseline="30000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zh-TW" b="1" baseline="30000" dirty="0" smtClean="0">
                <a:solidFill>
                  <a:schemeClr val="tx1"/>
                </a:solidFill>
                <a:latin typeface="+mj-ea"/>
              </a:rPr>
              <a:t>9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亞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述王應允了他，就上去攻打大馬色，將城攻取，殺了利汛，把居民擄到吉珥</a:t>
            </a:r>
            <a:r>
              <a:rPr lang="zh-TW" altLang="zh-TW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r>
              <a:rPr lang="zh-TW" altLang="en-US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（列王記下</a:t>
            </a:r>
            <a:r>
              <a:rPr lang="en-US" altLang="zh-TW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16:7-9</a:t>
            </a:r>
            <a:r>
              <a:rPr lang="zh-TW" altLang="en-US" b="1" kern="100" dirty="0" smtClean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3756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3012707" y="3998"/>
            <a:ext cx="6391175" cy="6879232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5500758" y="2740122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5338572" y="478688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6279932" y="2325860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耶斯列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3012707" y="0"/>
            <a:ext cx="2111046" cy="18562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6458539" y="2990940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4959136" y="3083707"/>
            <a:ext cx="596610" cy="216836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5480587" y="3071576"/>
            <a:ext cx="307707" cy="228967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4864223" y="3072716"/>
            <a:ext cx="259530" cy="271402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32FD215-F168-0240-FC63-22AB3DC871E5}"/>
              </a:ext>
            </a:extLst>
          </p:cNvPr>
          <p:cNvSpPr/>
          <p:nvPr/>
        </p:nvSpPr>
        <p:spPr>
          <a:xfrm flipV="1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8F101E-DAFA-0CE2-53D1-A90B31B34520}"/>
              </a:ext>
            </a:extLst>
          </p:cNvPr>
          <p:cNvSpPr/>
          <p:nvPr/>
        </p:nvSpPr>
        <p:spPr>
          <a:xfrm>
            <a:off x="6293475" y="200171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他泊山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5271526D-F0A0-2232-CDEC-CA841527B731}"/>
              </a:ext>
            </a:extLst>
          </p:cNvPr>
          <p:cNvSpPr/>
          <p:nvPr/>
        </p:nvSpPr>
        <p:spPr>
          <a:xfrm>
            <a:off x="6652613" y="2202287"/>
            <a:ext cx="86620" cy="981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D2FEDE-2BA0-E7FF-95FC-9DD1628CB998}"/>
              </a:ext>
            </a:extLst>
          </p:cNvPr>
          <p:cNvSpPr/>
          <p:nvPr/>
        </p:nvSpPr>
        <p:spPr>
          <a:xfrm>
            <a:off x="6390045" y="3923628"/>
            <a:ext cx="736301" cy="281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基比亞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98A82E-82DC-31ED-CE89-C9204DCB59FC}"/>
              </a:ext>
            </a:extLst>
          </p:cNvPr>
          <p:cNvSpPr/>
          <p:nvPr/>
        </p:nvSpPr>
        <p:spPr>
          <a:xfrm>
            <a:off x="5810353" y="4053383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拉瑪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A5E0AE86-7E4F-8BEB-F31A-F95AB1FA0812}"/>
              </a:ext>
            </a:extLst>
          </p:cNvPr>
          <p:cNvSpPr/>
          <p:nvPr/>
        </p:nvSpPr>
        <p:spPr>
          <a:xfrm>
            <a:off x="6251630" y="400741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AF305F26-9FC3-22BF-29EB-AD3E04E4CC52}"/>
              </a:ext>
            </a:extLst>
          </p:cNvPr>
          <p:cNvSpPr/>
          <p:nvPr/>
        </p:nvSpPr>
        <p:spPr>
          <a:xfrm>
            <a:off x="6399602" y="393925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6821629" y="374909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6563370" y="253400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6134521" y="2975519"/>
            <a:ext cx="228181" cy="21637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764A9115-F7D3-5D8A-7AD1-C0B8E90B93E6}"/>
              </a:ext>
            </a:extLst>
          </p:cNvPr>
          <p:cNvSpPr/>
          <p:nvPr/>
        </p:nvSpPr>
        <p:spPr>
          <a:xfrm>
            <a:off x="6998208" y="278557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CC3999-38C3-5C29-4FD7-86B7930FE9F6}"/>
              </a:ext>
            </a:extLst>
          </p:cNvPr>
          <p:cNvSpPr/>
          <p:nvPr/>
        </p:nvSpPr>
        <p:spPr>
          <a:xfrm>
            <a:off x="5967601" y="3298523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示劍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AC9B43-7F79-212A-AD35-CC8560CC83C7}"/>
              </a:ext>
            </a:extLst>
          </p:cNvPr>
          <p:cNvSpPr/>
          <p:nvPr/>
        </p:nvSpPr>
        <p:spPr>
          <a:xfrm>
            <a:off x="6998208" y="2594676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基列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09D48FFC-B5C7-2251-72A0-403436595BD7}"/>
              </a:ext>
            </a:extLst>
          </p:cNvPr>
          <p:cNvSpPr/>
          <p:nvPr/>
        </p:nvSpPr>
        <p:spPr>
          <a:xfrm>
            <a:off x="6348172" y="32447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4E9FC8A4-10A4-8E35-0685-856F797C6AC2}"/>
              </a:ext>
            </a:extLst>
          </p:cNvPr>
          <p:cNvSpPr/>
          <p:nvPr/>
        </p:nvSpPr>
        <p:spPr>
          <a:xfrm>
            <a:off x="6436595" y="377418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24C869-7ED8-4DB8-09B1-3AA2058E955A}"/>
              </a:ext>
            </a:extLst>
          </p:cNvPr>
          <p:cNvSpPr/>
          <p:nvPr/>
        </p:nvSpPr>
        <p:spPr>
          <a:xfrm>
            <a:off x="5861400" y="3628624"/>
            <a:ext cx="66683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伯亞文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8B0065-81F0-C6B3-77E3-5DCF0BA47122}"/>
              </a:ext>
            </a:extLst>
          </p:cNvPr>
          <p:cNvSpPr/>
          <p:nvPr/>
        </p:nvSpPr>
        <p:spPr>
          <a:xfrm>
            <a:off x="6849598" y="3736452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吉甲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07056" y="88188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256441" y="978208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91163" y="3736452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53744" y="5268239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307520" y="4757744"/>
            <a:ext cx="9541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98098" y="624194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1794397" y="2849342"/>
          <a:ext cx="5677612" cy="1127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920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70933564"/>
                    </a:ext>
                  </a:extLst>
                </a:gridCol>
                <a:gridCol w="902141">
                  <a:extLst>
                    <a:ext uri="{9D8B030D-6E8A-4147-A177-3AD203B41FA5}">
                      <a16:colId xmlns:a16="http://schemas.microsoft.com/office/drawing/2014/main" val="13474950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20871724"/>
                    </a:ext>
                  </a:extLst>
                </a:gridCol>
                <a:gridCol w="892933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  <a:gridCol w="993058">
                  <a:extLst>
                    <a:ext uri="{9D8B030D-6E8A-4147-A177-3AD203B41FA5}">
                      <a16:colId xmlns:a16="http://schemas.microsoft.com/office/drawing/2014/main" val="2441685488"/>
                    </a:ext>
                  </a:extLst>
                </a:gridCol>
              </a:tblGrid>
              <a:tr h="112753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耶羅波安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(784-753)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米拿現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751-742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比加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741-730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何細亞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730-722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794397" y="4954715"/>
          <a:ext cx="10217932" cy="1322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942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175309">
                  <a:extLst>
                    <a:ext uri="{9D8B030D-6E8A-4147-A177-3AD203B41FA5}">
                      <a16:colId xmlns:a16="http://schemas.microsoft.com/office/drawing/2014/main" val="64827780"/>
                    </a:ext>
                  </a:extLst>
                </a:gridCol>
                <a:gridCol w="1078030">
                  <a:extLst>
                    <a:ext uri="{9D8B030D-6E8A-4147-A177-3AD203B41FA5}">
                      <a16:colId xmlns:a16="http://schemas.microsoft.com/office/drawing/2014/main" val="2615133311"/>
                    </a:ext>
                  </a:extLst>
                </a:gridCol>
                <a:gridCol w="1434164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  <a:gridCol w="1443790">
                  <a:extLst>
                    <a:ext uri="{9D8B030D-6E8A-4147-A177-3AD203B41FA5}">
                      <a16:colId xmlns:a16="http://schemas.microsoft.com/office/drawing/2014/main" val="2441685488"/>
                    </a:ext>
                  </a:extLst>
                </a:gridCol>
                <a:gridCol w="2627697">
                  <a:extLst>
                    <a:ext uri="{9D8B030D-6E8A-4147-A177-3AD203B41FA5}">
                      <a16:colId xmlns:a16="http://schemas.microsoft.com/office/drawing/2014/main" val="4146169106"/>
                    </a:ext>
                  </a:extLst>
                </a:gridCol>
              </a:tblGrid>
              <a:tr h="94880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亞瑪謝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(797-769)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烏西雅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(769-741)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約坦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(741-734)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亞哈斯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(734-715)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希西家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(715-697)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瑪拿西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(697-642)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  <a:tr h="37339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22504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>
            <a:off x="5749618" y="4188864"/>
            <a:ext cx="962526" cy="3377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比加轄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5589008" y="4008205"/>
            <a:ext cx="231555" cy="261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877650" y="4165522"/>
            <a:ext cx="1335505" cy="3403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撒迦利雅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671773" y="4150829"/>
            <a:ext cx="693534" cy="3697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沙龍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4439891" y="3976872"/>
            <a:ext cx="231882" cy="173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4216190" y="3977001"/>
            <a:ext cx="166710" cy="19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59604" y="2849342"/>
            <a:ext cx="625643" cy="112753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北國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59603" y="4954715"/>
            <a:ext cx="625643" cy="13221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南國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114716"/>
              </p:ext>
            </p:extLst>
          </p:nvPr>
        </p:nvGraphicFramePr>
        <p:xfrm>
          <a:off x="4862945" y="654567"/>
          <a:ext cx="7217185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668175746"/>
                    </a:ext>
                  </a:extLst>
                </a:gridCol>
                <a:gridCol w="1764762">
                  <a:extLst>
                    <a:ext uri="{9D8B030D-6E8A-4147-A177-3AD203B41FA5}">
                      <a16:colId xmlns:a16="http://schemas.microsoft.com/office/drawing/2014/main" val="2280400816"/>
                    </a:ext>
                  </a:extLst>
                </a:gridCol>
                <a:gridCol w="570653">
                  <a:extLst>
                    <a:ext uri="{9D8B030D-6E8A-4147-A177-3AD203B41FA5}">
                      <a16:colId xmlns:a16="http://schemas.microsoft.com/office/drawing/2014/main" val="3830530814"/>
                    </a:ext>
                  </a:extLst>
                </a:gridCol>
                <a:gridCol w="1204843">
                  <a:extLst>
                    <a:ext uri="{9D8B030D-6E8A-4147-A177-3AD203B41FA5}">
                      <a16:colId xmlns:a16="http://schemas.microsoft.com/office/drawing/2014/main" val="2348706613"/>
                    </a:ext>
                  </a:extLst>
                </a:gridCol>
                <a:gridCol w="2077993">
                  <a:extLst>
                    <a:ext uri="{9D8B030D-6E8A-4147-A177-3AD203B41FA5}">
                      <a16:colId xmlns:a16="http://schemas.microsoft.com/office/drawing/2014/main" val="3573820998"/>
                    </a:ext>
                  </a:extLst>
                </a:gridCol>
                <a:gridCol w="1171003">
                  <a:extLst>
                    <a:ext uri="{9D8B030D-6E8A-4147-A177-3AD203B41FA5}">
                      <a16:colId xmlns:a16="http://schemas.microsoft.com/office/drawing/2014/main" val="859446594"/>
                    </a:ext>
                  </a:extLst>
                </a:gridCol>
                <a:gridCol w="219651">
                  <a:extLst>
                    <a:ext uri="{9D8B030D-6E8A-4147-A177-3AD203B41FA5}">
                      <a16:colId xmlns:a16="http://schemas.microsoft.com/office/drawing/2014/main" val="2915372744"/>
                    </a:ext>
                  </a:extLst>
                </a:gridCol>
              </a:tblGrid>
              <a:tr h="1070436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提革拉毗列色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普勒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(745-727)</a:t>
                      </a: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王下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15:29)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撒縵以色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撒珥根</a:t>
                      </a:r>
                      <a:endParaRPr lang="en-US" altLang="zh-TW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(722-705)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賽</a:t>
                      </a: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20:1)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西拿基利</a:t>
                      </a:r>
                      <a:endParaRPr lang="en-US" altLang="zh-TW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(705-681)</a:t>
                      </a: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賽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36:1)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以撒哈頓</a:t>
                      </a:r>
                      <a:endParaRPr lang="en-US" altLang="zh-TW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(681-668)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拉</a:t>
                      </a: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4:2)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206054"/>
                  </a:ext>
                </a:extLst>
              </a:tr>
            </a:tbl>
          </a:graphicData>
        </a:graphic>
      </p:graphicFrame>
      <p:sp>
        <p:nvSpPr>
          <p:cNvPr id="58" name="Rectangle 57"/>
          <p:cNvSpPr/>
          <p:nvPr/>
        </p:nvSpPr>
        <p:spPr>
          <a:xfrm>
            <a:off x="4127069" y="639531"/>
            <a:ext cx="625643" cy="128016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亞述</a:t>
            </a:r>
          </a:p>
        </p:txBody>
      </p:sp>
      <p:sp>
        <p:nvSpPr>
          <p:cNvPr id="59" name="Rectangle 58"/>
          <p:cNvSpPr/>
          <p:nvPr/>
        </p:nvSpPr>
        <p:spPr>
          <a:xfrm>
            <a:off x="708665" y="2329607"/>
            <a:ext cx="1137146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790          78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0           770          760          750          740          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73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0          720          710          700          69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0          680          670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</a:p>
        </p:txBody>
      </p:sp>
      <p:sp>
        <p:nvSpPr>
          <p:cNvPr id="60" name="Rectangle 59"/>
          <p:cNvSpPr/>
          <p:nvPr/>
        </p:nvSpPr>
        <p:spPr>
          <a:xfrm>
            <a:off x="0" y="2373976"/>
            <a:ext cx="890336" cy="319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公元前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0188200-49CB-F685-2E6E-F55289CB5221}"/>
              </a:ext>
            </a:extLst>
          </p:cNvPr>
          <p:cNvSpPr/>
          <p:nvPr/>
        </p:nvSpPr>
        <p:spPr>
          <a:xfrm>
            <a:off x="7883816" y="2738613"/>
            <a:ext cx="4128513" cy="1636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提革拉毗列色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：約但河東的人擄到亞述。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撒縵以色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：滅以色列國。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王下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17:3-6)</a:t>
            </a:r>
          </a:p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撒珥根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：征服亞實突。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西拿基利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：圍攻耶路撒冷。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以撒哈頓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：將外族人遷到撒馬利亞。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22AF73C-29EC-7EE0-1118-F4D75A686DB9}"/>
              </a:ext>
            </a:extLst>
          </p:cNvPr>
          <p:cNvSpPr/>
          <p:nvPr/>
        </p:nvSpPr>
        <p:spPr>
          <a:xfrm>
            <a:off x="445168" y="746638"/>
            <a:ext cx="3316887" cy="112076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何西阿書背景</a:t>
            </a:r>
          </a:p>
        </p:txBody>
      </p:sp>
    </p:spTree>
    <p:extLst>
      <p:ext uri="{BB962C8B-B14F-4D97-AF65-F5344CB8AC3E}">
        <p14:creationId xmlns:p14="http://schemas.microsoft.com/office/powerpoint/2010/main" val="27712812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15620</TotalTime>
  <Words>867</Words>
  <Application>Microsoft Office PowerPoint</Application>
  <PresentationFormat>Widescreen</PresentationFormat>
  <Paragraphs>162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微軟正黑體</vt:lpstr>
      <vt:lpstr>新細明體</vt:lpstr>
      <vt:lpstr>Arial</vt:lpstr>
      <vt:lpstr>Garamond</vt:lpstr>
      <vt:lpstr>Times New Roman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Imin Huang</cp:lastModifiedBy>
  <cp:revision>45</cp:revision>
  <dcterms:created xsi:type="dcterms:W3CDTF">2023-05-31T10:18:55Z</dcterms:created>
  <dcterms:modified xsi:type="dcterms:W3CDTF">2023-08-22T04:57:58Z</dcterms:modified>
</cp:coreProperties>
</file>