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embeddedFontLst>
    <p:embeddedFont>
      <p:font typeface="Garamond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6" roundtripDataSignature="AMtx7mjykeIIiJx1a5locy5Qofc89Wg0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Garamond-bold.fntdata"/><Relationship Id="rId12" Type="http://schemas.openxmlformats.org/officeDocument/2006/relationships/font" Target="fonts/Garamond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Garamond-boldItalic.fntdata"/><Relationship Id="rId14" Type="http://schemas.openxmlformats.org/officeDocument/2006/relationships/font" Target="fonts/Garamond-italic.fntdata"/><Relationship Id="rId16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9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9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9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1295401" y="4815415"/>
            <a:ext cx="9609666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8"/>
          <p:cNvSpPr/>
          <p:nvPr>
            <p:ph idx="2" type="pic"/>
          </p:nvPr>
        </p:nvSpPr>
        <p:spPr>
          <a:xfrm>
            <a:off x="1041427" y="1041399"/>
            <a:ext cx="10105972" cy="3335869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1295401" y="5382153"/>
            <a:ext cx="9609666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SzPts val="1610"/>
              <a:buNone/>
              <a:defRPr sz="1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89" name="Google Shape;89;p18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8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8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1303868" y="982132"/>
            <a:ext cx="9592732" cy="29548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1303868" y="4343399"/>
            <a:ext cx="9592732" cy="1532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5" name="Google Shape;95;p19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9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9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98" name="Google Shape;98;p19"/>
          <p:cNvCxnSpPr/>
          <p:nvPr/>
        </p:nvCxnSpPr>
        <p:spPr>
          <a:xfrm>
            <a:off x="1396169" y="4140199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1446213" y="982132"/>
            <a:ext cx="9296398" cy="2370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1674812" y="3352800"/>
            <a:ext cx="8839202" cy="58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400"/>
              </a:spcBef>
              <a:spcAft>
                <a:spcPts val="0"/>
              </a:spcAft>
              <a:buSzPts val="2300"/>
              <a:buFont typeface="Garamond"/>
              <a:buNone/>
              <a:defRPr sz="20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Font typeface="Garamond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Font typeface="Garamond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Font typeface="Garamond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Font typeface="Garamond"/>
              <a:buNone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02" name="Google Shape;102;p20"/>
          <p:cNvSpPr txBox="1"/>
          <p:nvPr>
            <p:ph idx="2" type="body"/>
          </p:nvPr>
        </p:nvSpPr>
        <p:spPr>
          <a:xfrm>
            <a:off x="1295401" y="4343399"/>
            <a:ext cx="9609666" cy="1532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3" name="Google Shape;103;p20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0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0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106" name="Google Shape;106;p20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07" name="Google Shape;107;p20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08" name="Google Shape;108;p20"/>
          <p:cNvCxnSpPr/>
          <p:nvPr/>
        </p:nvCxnSpPr>
        <p:spPr>
          <a:xfrm>
            <a:off x="1396169" y="4140199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1295402" y="3308581"/>
            <a:ext cx="9609668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1"/>
          <p:cNvSpPr txBox="1"/>
          <p:nvPr>
            <p:ph idx="1" type="body"/>
          </p:nvPr>
        </p:nvSpPr>
        <p:spPr>
          <a:xfrm>
            <a:off x="1295401" y="4777381"/>
            <a:ext cx="9609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2" name="Google Shape;112;p21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1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1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type="title"/>
          </p:nvPr>
        </p:nvSpPr>
        <p:spPr>
          <a:xfrm>
            <a:off x="1446213" y="982132"/>
            <a:ext cx="9296398" cy="2243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2"/>
          <p:cNvSpPr txBox="1"/>
          <p:nvPr>
            <p:ph idx="1" type="body"/>
          </p:nvPr>
        </p:nvSpPr>
        <p:spPr>
          <a:xfrm>
            <a:off x="1295401" y="3639312"/>
            <a:ext cx="9609668" cy="8869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8" name="Google Shape;118;p22"/>
          <p:cNvSpPr txBox="1"/>
          <p:nvPr>
            <p:ph idx="2" type="body"/>
          </p:nvPr>
        </p:nvSpPr>
        <p:spPr>
          <a:xfrm>
            <a:off x="1295401" y="4529667"/>
            <a:ext cx="9609668" cy="1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9" name="Google Shape;119;p22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22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2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122" name="Google Shape;122;p22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23" name="Google Shape;123;p2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24" name="Google Shape;124;p22"/>
          <p:cNvCxnSpPr/>
          <p:nvPr/>
        </p:nvCxnSpPr>
        <p:spPr>
          <a:xfrm>
            <a:off x="1396169" y="3429000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>
            <p:ph type="title"/>
          </p:nvPr>
        </p:nvSpPr>
        <p:spPr>
          <a:xfrm>
            <a:off x="1295401" y="982132"/>
            <a:ext cx="9609666" cy="2243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3"/>
          <p:cNvSpPr txBox="1"/>
          <p:nvPr>
            <p:ph idx="1" type="body"/>
          </p:nvPr>
        </p:nvSpPr>
        <p:spPr>
          <a:xfrm>
            <a:off x="1295401" y="3630168"/>
            <a:ext cx="9609668" cy="841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3220"/>
              <a:buNone/>
              <a:defRPr sz="2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8" name="Google Shape;128;p23"/>
          <p:cNvSpPr txBox="1"/>
          <p:nvPr>
            <p:ph idx="2" type="body"/>
          </p:nvPr>
        </p:nvSpPr>
        <p:spPr>
          <a:xfrm>
            <a:off x="1295400" y="4470399"/>
            <a:ext cx="9609670" cy="14054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9" name="Google Shape;129;p23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3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3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32" name="Google Shape;132;p23"/>
          <p:cNvCxnSpPr/>
          <p:nvPr/>
        </p:nvCxnSpPr>
        <p:spPr>
          <a:xfrm>
            <a:off x="1396169" y="3429000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4"/>
          <p:cNvSpPr txBox="1"/>
          <p:nvPr>
            <p:ph idx="1" type="body"/>
          </p:nvPr>
        </p:nvSpPr>
        <p:spPr>
          <a:xfrm rot="5400000">
            <a:off x="4436531" y="-584198"/>
            <a:ext cx="3318936" cy="96011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36" name="Google Shape;136;p24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4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4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39" name="Google Shape;139;p24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5"/>
          <p:cNvSpPr txBox="1"/>
          <p:nvPr>
            <p:ph type="title"/>
          </p:nvPr>
        </p:nvSpPr>
        <p:spPr>
          <a:xfrm rot="5400000">
            <a:off x="7497936" y="2483551"/>
            <a:ext cx="4893735" cy="18908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5"/>
          <p:cNvSpPr txBox="1"/>
          <p:nvPr>
            <p:ph idx="1" type="body"/>
          </p:nvPr>
        </p:nvSpPr>
        <p:spPr>
          <a:xfrm rot="5400000">
            <a:off x="2565043" y="-287514"/>
            <a:ext cx="4893734" cy="7433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43" name="Google Shape;143;p25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25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5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46" name="Google Shape;146;p25"/>
          <p:cNvCxnSpPr/>
          <p:nvPr/>
        </p:nvCxnSpPr>
        <p:spPr>
          <a:xfrm>
            <a:off x="8863890" y="990600"/>
            <a:ext cx="0" cy="487680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0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oogle Shape;28;p11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descr="HD-PanelTitleR1.png" id="29" name="Google Shape;29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Google Shape;30;p11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HDRibbonTitle-UniformTrim.png" id="31" name="Google Shape;31;p1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Title-UniformTrim.png" id="32" name="Google Shape;32;p1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" name="Google Shape;33;p11"/>
          <p:cNvSpPr txBox="1"/>
          <p:nvPr>
            <p:ph type="ctrTitle"/>
          </p:nvPr>
        </p:nvSpPr>
        <p:spPr>
          <a:xfrm>
            <a:off x="2692398" y="1871131"/>
            <a:ext cx="6815669" cy="151553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Garamond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" type="subTitle"/>
          </p:nvPr>
        </p:nvSpPr>
        <p:spPr>
          <a:xfrm>
            <a:off x="2692398" y="3657597"/>
            <a:ext cx="6815669" cy="1320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SzPts val="2415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207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84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61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" name="Google Shape;35;p11"/>
          <p:cNvSpPr txBox="1"/>
          <p:nvPr>
            <p:ph idx="10" type="dt"/>
          </p:nvPr>
        </p:nvSpPr>
        <p:spPr>
          <a:xfrm>
            <a:off x="7983232" y="5037663"/>
            <a:ext cx="8974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1"/>
          <p:cNvSpPr txBox="1"/>
          <p:nvPr>
            <p:ph idx="11" type="ftr"/>
          </p:nvPr>
        </p:nvSpPr>
        <p:spPr>
          <a:xfrm>
            <a:off x="2692397" y="5037663"/>
            <a:ext cx="5214635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1"/>
          <p:cNvSpPr txBox="1"/>
          <p:nvPr>
            <p:ph idx="12" type="sldNum"/>
          </p:nvPr>
        </p:nvSpPr>
        <p:spPr>
          <a:xfrm>
            <a:off x="8956900" y="5037663"/>
            <a:ext cx="5511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38" name="Google Shape;38;p11"/>
          <p:cNvCxnSpPr/>
          <p:nvPr/>
        </p:nvCxnSpPr>
        <p:spPr>
          <a:xfrm>
            <a:off x="2692399" y="3522131"/>
            <a:ext cx="681566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/>
          <p:nvPr>
            <p:ph type="title"/>
          </p:nvPr>
        </p:nvSpPr>
        <p:spPr>
          <a:xfrm>
            <a:off x="2015069" y="1752606"/>
            <a:ext cx="8158688" cy="18225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2"/>
          <p:cNvSpPr txBox="1"/>
          <p:nvPr>
            <p:ph idx="1" type="body"/>
          </p:nvPr>
        </p:nvSpPr>
        <p:spPr>
          <a:xfrm>
            <a:off x="2015067" y="3846051"/>
            <a:ext cx="8158690" cy="9545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2" name="Google Shape;42;p12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45" name="Google Shape;45;p12"/>
          <p:cNvCxnSpPr/>
          <p:nvPr/>
        </p:nvCxnSpPr>
        <p:spPr>
          <a:xfrm>
            <a:off x="2012723" y="3710585"/>
            <a:ext cx="8163380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Google Shape;47;p13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13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1298448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2" type="body"/>
          </p:nvPr>
        </p:nvSpPr>
        <p:spPr>
          <a:xfrm>
            <a:off x="6181344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129540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72"/>
              </a:spcBef>
              <a:spcAft>
                <a:spcPts val="0"/>
              </a:spcAft>
              <a:buSzPts val="3220"/>
              <a:buNone/>
              <a:defRPr b="0" sz="28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129540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3" type="body"/>
          </p:nvPr>
        </p:nvSpPr>
        <p:spPr>
          <a:xfrm>
            <a:off x="618067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72"/>
              </a:spcBef>
              <a:spcAft>
                <a:spcPts val="0"/>
              </a:spcAft>
              <a:buSzPts val="3220"/>
              <a:buNone/>
              <a:defRPr b="0" sz="28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59" name="Google Shape;59;p14"/>
          <p:cNvSpPr txBox="1"/>
          <p:nvPr>
            <p:ph idx="4" type="body"/>
          </p:nvPr>
        </p:nvSpPr>
        <p:spPr>
          <a:xfrm>
            <a:off x="618067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63" name="Google Shape;63;p14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69" name="Google Shape;69;p15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1293811" y="1388534"/>
            <a:ext cx="3718455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" type="body"/>
          </p:nvPr>
        </p:nvSpPr>
        <p:spPr>
          <a:xfrm>
            <a:off x="5418668" y="982131"/>
            <a:ext cx="5469466" cy="4893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2" type="body"/>
          </p:nvPr>
        </p:nvSpPr>
        <p:spPr>
          <a:xfrm>
            <a:off x="1293811" y="3031065"/>
            <a:ext cx="3718455" cy="24384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74" name="Google Shape;74;p16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77" name="Google Shape;77;p16"/>
          <p:cNvCxnSpPr/>
          <p:nvPr/>
        </p:nvCxnSpPr>
        <p:spPr>
          <a:xfrm>
            <a:off x="1396169" y="2912533"/>
            <a:ext cx="35144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1295399" y="1883832"/>
            <a:ext cx="6241816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aramond"/>
              <a:buNone/>
              <a:defRPr b="0" sz="2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7"/>
          <p:cNvSpPr/>
          <p:nvPr>
            <p:ph idx="2" type="pic"/>
          </p:nvPr>
        </p:nvSpPr>
        <p:spPr>
          <a:xfrm>
            <a:off x="8094831" y="1041400"/>
            <a:ext cx="3063347" cy="4775200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1295399" y="3255432"/>
            <a:ext cx="6241816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SzPts val="2070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82" name="Google Shape;82;p17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7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21" Type="http://schemas.openxmlformats.org/officeDocument/2006/relationships/theme" Target="../theme/theme2.xml"/><Relationship Id="rId1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2.jpg"/><Relationship Id="rId2" Type="http://schemas.openxmlformats.org/officeDocument/2006/relationships/image" Target="../media/image9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6.xml"/><Relationship Id="rId6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8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descr="HD-PanelContent.png" id="7" name="Google Shape;7;p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8;p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HDRibbonContent-UniformTrim.png" id="9" name="Google Shape;9;p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Content-UniformTrim.png" id="10" name="Google Shape;10;p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Google Shape;11;p8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 i="0" sz="4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p8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386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b="0" i="0" sz="2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37465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360044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b="0" i="0" sz="18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345439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330835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330835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30835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30834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30834" lvl="8" marL="4114800" marR="0" rtl="0" algn="l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3" name="Google Shape;13;p8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4" name="Google Shape;14;p8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5" name="Google Shape;15;p8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152" name="Google Shape;152;p1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153" name="Google Shape;153;p1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rgbClr val="F0D4D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2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【何西阿書 9:1-6】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1 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以色列啊，不要像外邦人歡喜快樂；因為你行邪淫離棄你的神，在各穀場上如妓女喜愛賞賜。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2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穀場和酒醡都不夠以色列人使用；新酒也必缺乏。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3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他們必不得住耶和華的地；以法蓮卻要歸回</a:t>
            </a:r>
            <a:r>
              <a:rPr b="1" lang="zh-TW" sz="2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埃及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，必在</a:t>
            </a:r>
            <a:r>
              <a:rPr b="1" lang="zh-TW" sz="2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亞述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吃不潔淨的食物。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4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他們必不得向耶和華奠酒，即便奠酒也不蒙悅納。他們的祭物必如居喪者的食物，凡吃的必被玷污；因他們的食物只為自己的口腹，必不奉入耶和華的殿。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5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在大會的日子，到耶和華的節期，你們怎樣行呢？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6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看哪，他們逃避災難；埃及人必收殮他們的屍首，</a:t>
            </a:r>
            <a:r>
              <a:rPr b="1" lang="zh-TW" sz="2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摩弗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人必葬埋他們的骸骨。他們用銀子做的美物上必長蒺藜；他們的帳棚中必生荊棘。</a:t>
            </a:r>
            <a:endParaRPr sz="2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"/>
          <p:cNvSpPr/>
          <p:nvPr/>
        </p:nvSpPr>
        <p:spPr>
          <a:xfrm>
            <a:off x="8966718" y="3545633"/>
            <a:ext cx="2388637" cy="2416625"/>
          </a:xfrm>
          <a:prstGeom prst="rect">
            <a:avLst/>
          </a:prstGeom>
          <a:solidFill>
            <a:srgbClr val="F0D4D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摩弗 מֹף</a:t>
            </a: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〔Memphis〕譯挪弗 נֹף〔Noph〕，古埃及首都，那裡以許多王的墓陵聞名。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(賽19:13; 耶46:14,19; 結30:13, 16)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59" name="Google Shape;159;p2"/>
          <p:cNvSpPr/>
          <p:nvPr/>
        </p:nvSpPr>
        <p:spPr>
          <a:xfrm>
            <a:off x="8966718" y="886406"/>
            <a:ext cx="2341985" cy="2519268"/>
          </a:xfrm>
          <a:prstGeom prst="rect">
            <a:avLst/>
          </a:prstGeom>
          <a:solidFill>
            <a:srgbClr val="EBD18B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6</a:t>
            </a: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看哪，他們逃避災難；埃及人必收殮他們的屍首，</a:t>
            </a:r>
            <a:r>
              <a:rPr b="1" lang="zh-TW" sz="1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摩弗</a:t>
            </a: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人必葬埋他們的骸骨。他們用銀子做的美物上必長蒺藜；他們的帳棚中必生荊棘。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160" name="Google Shape;16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9755" y="895737"/>
            <a:ext cx="7996336" cy="507585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"/>
          <p:cNvSpPr/>
          <p:nvPr/>
        </p:nvSpPr>
        <p:spPr>
          <a:xfrm>
            <a:off x="2444621" y="4721290"/>
            <a:ext cx="111967" cy="111968"/>
          </a:xfrm>
          <a:prstGeom prst="flowChartConnector">
            <a:avLst/>
          </a:prstGeom>
          <a:solidFill>
            <a:srgbClr val="FF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167" name="Google Shape;167;p3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168" name="Google Shape;168;p3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rgbClr val="F0D4D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【何西阿書 9:7-10】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7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 以色列人必知道降罰的日子臨近，報應的時候來到。民說：作先知的是愚昧；受靈感的是狂妄，皆因他們多多作孽，大懷怨恨。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8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 以法蓮曾作我神守望的；至於先知，在他一切的道上作為捕鳥人的網羅，在他神的家中懷怨恨。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9 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以法蓮深深地敗壞，如在</a:t>
            </a:r>
            <a:r>
              <a:rPr b="1" lang="zh-TW" sz="2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基比亞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的日子一樣。耶和華必記念他們的罪孽，追討他們的罪惡。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10 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主說：我遇見以色列如葡萄在曠野；我看見你們的列祖如無花果樹上春季初熟的果子。他們卻來到</a:t>
            </a:r>
            <a:r>
              <a:rPr b="1" lang="zh-TW" sz="2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巴力毗珥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專拜那可羞恥的，就成為可憎惡的，與他們所愛的一樣。</a:t>
            </a:r>
            <a:endParaRPr sz="2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rgbClr val="797979"/>
          </a:solidFill>
          <a:ln cap="flat" cmpd="sng" w="15875">
            <a:solidFill>
              <a:srgbClr val="A3A3A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174" name="Google Shape;174;p4"/>
          <p:cNvPicPr preferRelativeResize="0"/>
          <p:nvPr/>
        </p:nvPicPr>
        <p:blipFill rotWithShape="1">
          <a:blip r:embed="rId3">
            <a:alphaModFix/>
          </a:blip>
          <a:srcRect b="10176" l="6097" r="4339" t="9121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4"/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FFFF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猶大</a:t>
            </a:r>
            <a:endParaRPr b="1" sz="2400">
              <a:solidFill>
                <a:srgbClr val="FFFF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6" name="Google Shape;176;p4"/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rgbClr val="AEC4D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7" name="Google Shape;177;p4"/>
          <p:cNvSpPr/>
          <p:nvPr/>
        </p:nvSpPr>
        <p:spPr>
          <a:xfrm>
            <a:off x="4444402" y="2916917"/>
            <a:ext cx="1106424" cy="356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FFFF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以色列</a:t>
            </a:r>
            <a:endParaRPr b="1" sz="2400">
              <a:solidFill>
                <a:srgbClr val="FFFF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8" name="Google Shape;178;p4"/>
          <p:cNvSpPr/>
          <p:nvPr/>
        </p:nvSpPr>
        <p:spPr>
          <a:xfrm>
            <a:off x="2632660" y="3019114"/>
            <a:ext cx="596610" cy="256372"/>
          </a:xfrm>
          <a:prstGeom prst="parallelogram">
            <a:avLst>
              <a:gd fmla="val 25000" name="adj"/>
            </a:avLst>
          </a:prstGeom>
          <a:solidFill>
            <a:srgbClr val="D6E2E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9" name="Google Shape;179;p4"/>
          <p:cNvSpPr/>
          <p:nvPr/>
        </p:nvSpPr>
        <p:spPr>
          <a:xfrm>
            <a:off x="3168470" y="3008548"/>
            <a:ext cx="307707" cy="266938"/>
          </a:xfrm>
          <a:prstGeom prst="parallelogram">
            <a:avLst>
              <a:gd fmla="val 25000" name="adj"/>
            </a:avLst>
          </a:prstGeom>
          <a:solidFill>
            <a:srgbClr val="C0D66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0" name="Google Shape;180;p4"/>
          <p:cNvSpPr/>
          <p:nvPr/>
        </p:nvSpPr>
        <p:spPr>
          <a:xfrm>
            <a:off x="2434683" y="3014650"/>
            <a:ext cx="259530" cy="271402"/>
          </a:xfrm>
          <a:prstGeom prst="parallelogram">
            <a:avLst>
              <a:gd fmla="val 25000" name="adj"/>
            </a:avLst>
          </a:prstGeom>
          <a:solidFill>
            <a:srgbClr val="AEC4D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1" name="Google Shape;181;p4"/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dk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2" name="Google Shape;182;p4"/>
          <p:cNvSpPr/>
          <p:nvPr/>
        </p:nvSpPr>
        <p:spPr>
          <a:xfrm>
            <a:off x="5300298" y="3868266"/>
            <a:ext cx="111072" cy="99377"/>
          </a:xfrm>
          <a:prstGeom prst="flowChartConnector">
            <a:avLst/>
          </a:prstGeom>
          <a:solidFill>
            <a:srgbClr val="FFC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3" name="Google Shape;183;p4"/>
          <p:cNvSpPr/>
          <p:nvPr/>
        </p:nvSpPr>
        <p:spPr>
          <a:xfrm>
            <a:off x="3909730" y="2974740"/>
            <a:ext cx="228181" cy="230605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2F2F2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4" name="Google Shape;184;p4"/>
          <p:cNvSpPr/>
          <p:nvPr/>
        </p:nvSpPr>
        <p:spPr>
          <a:xfrm>
            <a:off x="4079339" y="4066548"/>
            <a:ext cx="228181" cy="230605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2F2F2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5" name="Google Shape;185;p4"/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耶路撒冷</a:t>
            </a:r>
            <a:endParaRPr b="1" sz="1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6" name="Google Shape;186;p4"/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撒馬利亞</a:t>
            </a:r>
            <a:endParaRPr b="1" sz="1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7" name="Google Shape;187;p4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rgbClr val="F0C8A8"/>
          </a:solidFill>
          <a:ln cap="flat" cmpd="sng" w="15875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以東</a:t>
            </a:r>
            <a:endParaRPr/>
          </a:p>
        </p:txBody>
      </p:sp>
      <p:sp>
        <p:nvSpPr>
          <p:cNvPr id="188" name="Google Shape;188;p4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摩押</a:t>
            </a:r>
            <a:endParaRPr/>
          </a:p>
        </p:txBody>
      </p:sp>
      <p:sp>
        <p:nvSpPr>
          <p:cNvPr id="189" name="Google Shape;189;p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亞捫</a:t>
            </a:r>
            <a:endParaRPr/>
          </a:p>
        </p:txBody>
      </p:sp>
      <p:sp>
        <p:nvSpPr>
          <p:cNvPr id="190" name="Google Shape;190;p4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亞蘭</a:t>
            </a:r>
            <a:endParaRPr/>
          </a:p>
        </p:txBody>
      </p:sp>
      <p:sp>
        <p:nvSpPr>
          <p:cNvPr id="191" name="Google Shape;191;p4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西頓</a:t>
            </a:r>
            <a:endParaRPr/>
          </a:p>
        </p:txBody>
      </p:sp>
      <p:sp>
        <p:nvSpPr>
          <p:cNvPr id="192" name="Google Shape;192;p4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3" name="Google Shape;193;p4"/>
          <p:cNvSpPr/>
          <p:nvPr/>
        </p:nvSpPr>
        <p:spPr>
          <a:xfrm>
            <a:off x="8491801" y="414309"/>
            <a:ext cx="3336426" cy="1779018"/>
          </a:xfrm>
          <a:prstGeom prst="rect">
            <a:avLst/>
          </a:prstGeom>
          <a:solidFill>
            <a:srgbClr val="C7C7C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9 </a:t>
            </a: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以法蓮深深地敗壞，如在</a:t>
            </a:r>
            <a:r>
              <a:rPr b="1" lang="zh-TW" sz="20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基比亞</a:t>
            </a: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的日子一樣。耶和華必記念他們的罪孽，追討他們的罪惡。(何西阿書9:9)</a:t>
            </a:r>
            <a:endParaRPr b="1" sz="20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4" name="Google Shape;194;p4"/>
          <p:cNvSpPr/>
          <p:nvPr/>
        </p:nvSpPr>
        <p:spPr>
          <a:xfrm>
            <a:off x="8441903" y="2635151"/>
            <a:ext cx="3463803" cy="3759253"/>
          </a:xfrm>
          <a:prstGeom prst="rect">
            <a:avLst/>
          </a:prstGeom>
          <a:solidFill>
            <a:srgbClr val="F2E0B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基比亞 גִּבְעָה</a:t>
            </a: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〔小山〕，屬便雅憫支派，有重要的歷史事件。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ramond"/>
              <a:buAutoNum type="arabicParenR"/>
            </a:pP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基比亞的匪徒行凶，使以色列全地被玷污。(士師記19章)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ramond"/>
              <a:buAutoNum type="arabicParenR"/>
            </a:pP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便雅憫支派包庇基比亞的匪徒，引發內戰，傷亡數萬人，便雅憫支派僅存六百人，險些滅族。(士師記20章)。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aramond"/>
              <a:buAutoNum type="arabicParenR"/>
            </a:pP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掃羅的家鄉，並在那裡作王，治理以色列。(撒上14:2; 15:34)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5" name="Google Shape;195;p4"/>
          <p:cNvSpPr/>
          <p:nvPr/>
        </p:nvSpPr>
        <p:spPr>
          <a:xfrm>
            <a:off x="4206266" y="3936815"/>
            <a:ext cx="111072" cy="99377"/>
          </a:xfrm>
          <a:prstGeom prst="flowChartConnector">
            <a:avLst/>
          </a:prstGeom>
          <a:solidFill>
            <a:srgbClr val="FF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6" name="Google Shape;196;p4"/>
          <p:cNvSpPr/>
          <p:nvPr/>
        </p:nvSpPr>
        <p:spPr>
          <a:xfrm>
            <a:off x="4736255" y="3726207"/>
            <a:ext cx="111072" cy="99377"/>
          </a:xfrm>
          <a:prstGeom prst="flowChartConnector">
            <a:avLst/>
          </a:prstGeom>
          <a:solidFill>
            <a:srgbClr val="FFC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7" name="Google Shape;197;p4"/>
          <p:cNvSpPr/>
          <p:nvPr/>
        </p:nvSpPr>
        <p:spPr>
          <a:xfrm>
            <a:off x="4406098" y="3491089"/>
            <a:ext cx="619698" cy="22201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吉甲</a:t>
            </a:r>
            <a:endParaRPr b="1" sz="14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8" name="Google Shape;198;p4"/>
          <p:cNvSpPr/>
          <p:nvPr/>
        </p:nvSpPr>
        <p:spPr>
          <a:xfrm>
            <a:off x="4931544" y="3491089"/>
            <a:ext cx="94252" cy="222010"/>
          </a:xfrm>
          <a:prstGeom prst="roundRect">
            <a:avLst>
              <a:gd fmla="val 16667" name="adj"/>
            </a:avLst>
          </a:prstGeom>
          <a:solidFill>
            <a:srgbClr val="C0D66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9" name="Google Shape;199;p4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推羅</a:t>
            </a:r>
            <a:endParaRPr/>
          </a:p>
        </p:txBody>
      </p:sp>
      <p:sp>
        <p:nvSpPr>
          <p:cNvPr id="200" name="Google Shape;200;p4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非利士</a:t>
            </a:r>
            <a:endParaRPr/>
          </a:p>
        </p:txBody>
      </p:sp>
      <p:sp>
        <p:nvSpPr>
          <p:cNvPr id="201" name="Google Shape;201;p4"/>
          <p:cNvSpPr/>
          <p:nvPr/>
        </p:nvSpPr>
        <p:spPr>
          <a:xfrm>
            <a:off x="4827598" y="3977542"/>
            <a:ext cx="923043" cy="216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巴力毗珥</a:t>
            </a:r>
            <a:endParaRPr b="1" sz="1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02" name="Google Shape;202;p4"/>
          <p:cNvSpPr/>
          <p:nvPr/>
        </p:nvSpPr>
        <p:spPr>
          <a:xfrm>
            <a:off x="3570223" y="3631256"/>
            <a:ext cx="841187" cy="272669"/>
          </a:xfrm>
          <a:prstGeom prst="rect">
            <a:avLst/>
          </a:prstGeom>
          <a:solidFill>
            <a:srgbClr val="C0D66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FF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基比亞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rgbClr val="797979"/>
          </a:solidFill>
          <a:ln cap="flat" cmpd="sng" w="15875">
            <a:solidFill>
              <a:srgbClr val="A3A3A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208" name="Google Shape;208;p5"/>
          <p:cNvPicPr preferRelativeResize="0"/>
          <p:nvPr/>
        </p:nvPicPr>
        <p:blipFill rotWithShape="1">
          <a:blip r:embed="rId3">
            <a:alphaModFix/>
          </a:blip>
          <a:srcRect b="10176" l="6097" r="4339" t="9121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5"/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FFFF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猶大</a:t>
            </a:r>
            <a:endParaRPr b="1" sz="2400">
              <a:solidFill>
                <a:srgbClr val="FFFF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10" name="Google Shape;210;p5"/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rgbClr val="AEC4D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11" name="Google Shape;211;p5"/>
          <p:cNvSpPr/>
          <p:nvPr/>
        </p:nvSpPr>
        <p:spPr>
          <a:xfrm>
            <a:off x="4444402" y="2916917"/>
            <a:ext cx="1106424" cy="356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FFFF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以色列</a:t>
            </a:r>
            <a:endParaRPr b="1" sz="2400">
              <a:solidFill>
                <a:srgbClr val="FFFF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12" name="Google Shape;212;p5"/>
          <p:cNvSpPr/>
          <p:nvPr/>
        </p:nvSpPr>
        <p:spPr>
          <a:xfrm>
            <a:off x="2632660" y="3019114"/>
            <a:ext cx="596610" cy="256372"/>
          </a:xfrm>
          <a:prstGeom prst="parallelogram">
            <a:avLst>
              <a:gd fmla="val 25000" name="adj"/>
            </a:avLst>
          </a:prstGeom>
          <a:solidFill>
            <a:srgbClr val="D6E2E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13" name="Google Shape;213;p5"/>
          <p:cNvSpPr/>
          <p:nvPr/>
        </p:nvSpPr>
        <p:spPr>
          <a:xfrm>
            <a:off x="3168470" y="3008548"/>
            <a:ext cx="307707" cy="266938"/>
          </a:xfrm>
          <a:prstGeom prst="parallelogram">
            <a:avLst>
              <a:gd fmla="val 25000" name="adj"/>
            </a:avLst>
          </a:prstGeom>
          <a:solidFill>
            <a:srgbClr val="C0D66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14" name="Google Shape;214;p5"/>
          <p:cNvSpPr/>
          <p:nvPr/>
        </p:nvSpPr>
        <p:spPr>
          <a:xfrm>
            <a:off x="2434683" y="3014650"/>
            <a:ext cx="259530" cy="271402"/>
          </a:xfrm>
          <a:prstGeom prst="parallelogram">
            <a:avLst>
              <a:gd fmla="val 25000" name="adj"/>
            </a:avLst>
          </a:prstGeom>
          <a:solidFill>
            <a:srgbClr val="AEC4D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15" name="Google Shape;215;p5"/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dk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16" name="Google Shape;216;p5"/>
          <p:cNvSpPr/>
          <p:nvPr/>
        </p:nvSpPr>
        <p:spPr>
          <a:xfrm>
            <a:off x="5300298" y="3868266"/>
            <a:ext cx="111072" cy="99377"/>
          </a:xfrm>
          <a:prstGeom prst="flowChartConnector">
            <a:avLst/>
          </a:prstGeom>
          <a:solidFill>
            <a:srgbClr val="FF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17" name="Google Shape;217;p5"/>
          <p:cNvSpPr/>
          <p:nvPr/>
        </p:nvSpPr>
        <p:spPr>
          <a:xfrm>
            <a:off x="3909730" y="2974740"/>
            <a:ext cx="228181" cy="230605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2F2F2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18" name="Google Shape;218;p5"/>
          <p:cNvSpPr/>
          <p:nvPr/>
        </p:nvSpPr>
        <p:spPr>
          <a:xfrm>
            <a:off x="4079339" y="4066548"/>
            <a:ext cx="228181" cy="230605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2F2F2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19" name="Google Shape;219;p5"/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耶路撒冷</a:t>
            </a:r>
            <a:endParaRPr b="1" sz="1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20" name="Google Shape;220;p5"/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撒馬利亞</a:t>
            </a:r>
            <a:endParaRPr b="1" sz="1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21" name="Google Shape;221;p5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rgbClr val="F0C8A8"/>
          </a:solidFill>
          <a:ln cap="flat" cmpd="sng" w="15875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以東</a:t>
            </a:r>
            <a:endParaRPr/>
          </a:p>
        </p:txBody>
      </p:sp>
      <p:sp>
        <p:nvSpPr>
          <p:cNvPr id="222" name="Google Shape;222;p5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摩押</a:t>
            </a:r>
            <a:endParaRPr/>
          </a:p>
        </p:txBody>
      </p:sp>
      <p:sp>
        <p:nvSpPr>
          <p:cNvPr id="223" name="Google Shape;223;p5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亞捫</a:t>
            </a:r>
            <a:endParaRPr/>
          </a:p>
        </p:txBody>
      </p:sp>
      <p:sp>
        <p:nvSpPr>
          <p:cNvPr id="224" name="Google Shape;224;p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亞蘭</a:t>
            </a:r>
            <a:endParaRPr/>
          </a:p>
        </p:txBody>
      </p:sp>
      <p:sp>
        <p:nvSpPr>
          <p:cNvPr id="225" name="Google Shape;225;p5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西頓</a:t>
            </a:r>
            <a:endParaRPr/>
          </a:p>
        </p:txBody>
      </p:sp>
      <p:sp>
        <p:nvSpPr>
          <p:cNvPr id="226" name="Google Shape;226;p5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27" name="Google Shape;227;p5"/>
          <p:cNvSpPr/>
          <p:nvPr/>
        </p:nvSpPr>
        <p:spPr>
          <a:xfrm>
            <a:off x="8410668" y="277392"/>
            <a:ext cx="3439885" cy="2332933"/>
          </a:xfrm>
          <a:prstGeom prst="rect">
            <a:avLst/>
          </a:prstGeom>
          <a:solidFill>
            <a:srgbClr val="C7C7C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10 </a:t>
            </a: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主說：我遇見以色列如葡萄在曠野；我看見你們的列祖如無花果樹上春季初熟的果子。他們卻來到</a:t>
            </a:r>
            <a:r>
              <a:rPr b="1" lang="zh-TW" sz="20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巴力毗珥</a:t>
            </a: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專拜那可羞恥的，就成為可憎惡的，與他們所愛的一樣。</a:t>
            </a:r>
            <a:endParaRPr b="1"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（何西阿書9:10）</a:t>
            </a:r>
            <a:endParaRPr b="1" sz="20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28" name="Google Shape;228;p5"/>
          <p:cNvSpPr/>
          <p:nvPr/>
        </p:nvSpPr>
        <p:spPr>
          <a:xfrm>
            <a:off x="4206266" y="3936815"/>
            <a:ext cx="111072" cy="99377"/>
          </a:xfrm>
          <a:prstGeom prst="flowChartConnector">
            <a:avLst/>
          </a:prstGeom>
          <a:solidFill>
            <a:srgbClr val="FFC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29" name="Google Shape;229;p5"/>
          <p:cNvSpPr/>
          <p:nvPr/>
        </p:nvSpPr>
        <p:spPr>
          <a:xfrm>
            <a:off x="4736255" y="3726207"/>
            <a:ext cx="111072" cy="99377"/>
          </a:xfrm>
          <a:prstGeom prst="flowChartConnector">
            <a:avLst/>
          </a:prstGeom>
          <a:solidFill>
            <a:srgbClr val="FFC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30" name="Google Shape;230;p5"/>
          <p:cNvSpPr/>
          <p:nvPr/>
        </p:nvSpPr>
        <p:spPr>
          <a:xfrm>
            <a:off x="4406098" y="3491089"/>
            <a:ext cx="619698" cy="22201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吉甲</a:t>
            </a:r>
            <a:endParaRPr/>
          </a:p>
        </p:txBody>
      </p:sp>
      <p:sp>
        <p:nvSpPr>
          <p:cNvPr id="231" name="Google Shape;231;p5"/>
          <p:cNvSpPr/>
          <p:nvPr/>
        </p:nvSpPr>
        <p:spPr>
          <a:xfrm>
            <a:off x="4931544" y="3491089"/>
            <a:ext cx="94252" cy="222010"/>
          </a:xfrm>
          <a:prstGeom prst="roundRect">
            <a:avLst>
              <a:gd fmla="val 16667" name="adj"/>
            </a:avLst>
          </a:prstGeom>
          <a:solidFill>
            <a:srgbClr val="C0D66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32" name="Google Shape;232;p5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推羅</a:t>
            </a:r>
            <a:endParaRPr/>
          </a:p>
        </p:txBody>
      </p:sp>
      <p:sp>
        <p:nvSpPr>
          <p:cNvPr id="233" name="Google Shape;233;p5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非利士</a:t>
            </a:r>
            <a:endParaRPr/>
          </a:p>
        </p:txBody>
      </p:sp>
      <p:sp>
        <p:nvSpPr>
          <p:cNvPr id="234" name="Google Shape;234;p5"/>
          <p:cNvSpPr/>
          <p:nvPr/>
        </p:nvSpPr>
        <p:spPr>
          <a:xfrm>
            <a:off x="3734204" y="3714816"/>
            <a:ext cx="718276" cy="216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基比亞</a:t>
            </a:r>
            <a:endParaRPr b="1" sz="1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35" name="Google Shape;235;p5"/>
          <p:cNvSpPr/>
          <p:nvPr/>
        </p:nvSpPr>
        <p:spPr>
          <a:xfrm>
            <a:off x="4827598" y="3977542"/>
            <a:ext cx="923043" cy="216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巴力毗珥</a:t>
            </a:r>
            <a:endParaRPr b="1" sz="1400">
              <a:solidFill>
                <a:srgbClr val="C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36" name="Google Shape;236;p5"/>
          <p:cNvSpPr/>
          <p:nvPr/>
        </p:nvSpPr>
        <p:spPr>
          <a:xfrm>
            <a:off x="8427682" y="2877020"/>
            <a:ext cx="3422871" cy="3759253"/>
          </a:xfrm>
          <a:prstGeom prst="rect">
            <a:avLst/>
          </a:prstGeom>
          <a:solidFill>
            <a:srgbClr val="F2E0B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巴力毗珥בַּעַל פְּעוֹר </a:t>
            </a: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〔張口之主〕，以色列人在那裡與米甸 女子行淫，吃祭偶像之物，惹神的怒氣，降下瘟疫，死了兩萬四千人。直到祭司非尼哈將行淫的男女殺了，瘟疫才止息。(民數記25:1-18)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別迦摩教會因為吃祭偶像之物，行姦淫的事，受到主的責備。(啟示錄2:14)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6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42" name="Google Shape;242;p6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43" name="Google Shape;243;p6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rgbClr val="F0D4D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【何西阿書 9:11-17】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11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至於以法蓮人，他們的榮耀必如鳥飛去，必不生產，不懷胎，不成孕。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12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縱然養大兒女，我卻必使他們喪子，甚至不留一個。我離棄他們，他們就有禍了。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13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我看以法蓮如</a:t>
            </a:r>
            <a:r>
              <a:rPr b="1" lang="zh-TW" sz="2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推羅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栽於美地。以法蓮卻要將自己的兒女帶出來，交與行殺戮的人。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14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耶和華啊，求你加給他們－加甚麼呢？要使他們胎墜乳乾。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15 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耶和華說：他們一切的惡事都在</a:t>
            </a:r>
            <a:r>
              <a:rPr b="1" lang="zh-TW" sz="2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吉甲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；我在那裏憎惡他們。因他們所行的惡，我必從我地上趕出他們去，不再憐愛他們；他們的首領都是悖逆的。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16 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以法蓮受責罰，根本枯乾，必不能結果，即或生產，我必殺他們所生的愛子。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17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我的神必棄絕他們，因為他們不聽從他；他們也必飄流在列國中。</a:t>
            </a:r>
            <a:endParaRPr sz="2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7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rgbClr val="797979"/>
          </a:solidFill>
          <a:ln cap="flat" cmpd="sng" w="15875">
            <a:solidFill>
              <a:srgbClr val="A3A3A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249" name="Google Shape;249;p7"/>
          <p:cNvPicPr preferRelativeResize="0"/>
          <p:nvPr/>
        </p:nvPicPr>
        <p:blipFill rotWithShape="1">
          <a:blip r:embed="rId3">
            <a:alphaModFix/>
          </a:blip>
          <a:srcRect b="10176" l="6097" r="4339" t="9121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7"/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FFFF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猶大</a:t>
            </a:r>
            <a:endParaRPr b="1" sz="2400">
              <a:solidFill>
                <a:srgbClr val="FFFF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51" name="Google Shape;251;p7"/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rgbClr val="AEC4D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52" name="Google Shape;252;p7"/>
          <p:cNvSpPr/>
          <p:nvPr/>
        </p:nvSpPr>
        <p:spPr>
          <a:xfrm>
            <a:off x="4487232" y="2911734"/>
            <a:ext cx="1106424" cy="356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FFFF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以色列</a:t>
            </a:r>
            <a:endParaRPr b="1" sz="2400">
              <a:solidFill>
                <a:srgbClr val="FFFF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53" name="Google Shape;253;p7"/>
          <p:cNvSpPr/>
          <p:nvPr/>
        </p:nvSpPr>
        <p:spPr>
          <a:xfrm>
            <a:off x="2632660" y="3019114"/>
            <a:ext cx="596610" cy="256372"/>
          </a:xfrm>
          <a:prstGeom prst="parallelogram">
            <a:avLst>
              <a:gd fmla="val 25000" name="adj"/>
            </a:avLst>
          </a:prstGeom>
          <a:solidFill>
            <a:srgbClr val="D6E2E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54" name="Google Shape;254;p7"/>
          <p:cNvSpPr/>
          <p:nvPr/>
        </p:nvSpPr>
        <p:spPr>
          <a:xfrm>
            <a:off x="3168470" y="3008548"/>
            <a:ext cx="307707" cy="266938"/>
          </a:xfrm>
          <a:prstGeom prst="parallelogram">
            <a:avLst>
              <a:gd fmla="val 25000" name="adj"/>
            </a:avLst>
          </a:prstGeom>
          <a:solidFill>
            <a:srgbClr val="C0D66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55" name="Google Shape;255;p7"/>
          <p:cNvSpPr/>
          <p:nvPr/>
        </p:nvSpPr>
        <p:spPr>
          <a:xfrm>
            <a:off x="2434683" y="3014650"/>
            <a:ext cx="259530" cy="271402"/>
          </a:xfrm>
          <a:prstGeom prst="parallelogram">
            <a:avLst>
              <a:gd fmla="val 25000" name="adj"/>
            </a:avLst>
          </a:prstGeom>
          <a:solidFill>
            <a:srgbClr val="AEC4D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56" name="Google Shape;256;p7"/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dk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57" name="Google Shape;257;p7"/>
          <p:cNvSpPr/>
          <p:nvPr/>
        </p:nvSpPr>
        <p:spPr>
          <a:xfrm flipH="1" rot="10800000">
            <a:off x="6563370" y="2541956"/>
            <a:ext cx="62282" cy="47617"/>
          </a:xfrm>
          <a:prstGeom prst="flowChartConnector">
            <a:avLst/>
          </a:prstGeom>
          <a:solidFill>
            <a:srgbClr val="FF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58" name="Google Shape;258;p7"/>
          <p:cNvSpPr/>
          <p:nvPr/>
        </p:nvSpPr>
        <p:spPr>
          <a:xfrm>
            <a:off x="4746734" y="3769448"/>
            <a:ext cx="111072" cy="99377"/>
          </a:xfrm>
          <a:prstGeom prst="flowChartConnector">
            <a:avLst/>
          </a:prstGeom>
          <a:solidFill>
            <a:srgbClr val="FF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59" name="Google Shape;259;p7"/>
          <p:cNvSpPr/>
          <p:nvPr/>
        </p:nvSpPr>
        <p:spPr>
          <a:xfrm>
            <a:off x="3909730" y="2974740"/>
            <a:ext cx="228181" cy="230605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EBD18B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60" name="Google Shape;260;p7"/>
          <p:cNvSpPr/>
          <p:nvPr/>
        </p:nvSpPr>
        <p:spPr>
          <a:xfrm>
            <a:off x="4396154" y="3455581"/>
            <a:ext cx="633046" cy="2726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FF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吉甲</a:t>
            </a:r>
            <a:endParaRPr/>
          </a:p>
        </p:txBody>
      </p:sp>
      <p:sp>
        <p:nvSpPr>
          <p:cNvPr id="261" name="Google Shape;261;p7"/>
          <p:cNvSpPr/>
          <p:nvPr/>
        </p:nvSpPr>
        <p:spPr>
          <a:xfrm>
            <a:off x="4079339" y="4066548"/>
            <a:ext cx="228181" cy="230605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0C8A8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62" name="Google Shape;262;p7"/>
          <p:cNvSpPr/>
          <p:nvPr/>
        </p:nvSpPr>
        <p:spPr>
          <a:xfrm>
            <a:off x="3199972" y="4039561"/>
            <a:ext cx="993457" cy="3272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耶路撒冷</a:t>
            </a:r>
            <a:endParaRPr b="1" sz="1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63" name="Google Shape;263;p7"/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撒馬利亞</a:t>
            </a:r>
            <a:endParaRPr b="1" sz="1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64" name="Google Shape;264;p7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rgbClr val="F0C8A8"/>
          </a:solidFill>
          <a:ln cap="flat" cmpd="sng" w="15875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以東</a:t>
            </a:r>
            <a:endParaRPr/>
          </a:p>
        </p:txBody>
      </p:sp>
      <p:sp>
        <p:nvSpPr>
          <p:cNvPr id="265" name="Google Shape;265;p7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摩押</a:t>
            </a:r>
            <a:endParaRPr/>
          </a:p>
        </p:txBody>
      </p:sp>
      <p:sp>
        <p:nvSpPr>
          <p:cNvPr id="266" name="Google Shape;266;p7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亞捫</a:t>
            </a:r>
            <a:endParaRPr/>
          </a:p>
        </p:txBody>
      </p:sp>
      <p:sp>
        <p:nvSpPr>
          <p:cNvPr id="267" name="Google Shape;267;p7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亞蘭</a:t>
            </a:r>
            <a:endParaRPr/>
          </a:p>
        </p:txBody>
      </p:sp>
      <p:sp>
        <p:nvSpPr>
          <p:cNvPr id="268" name="Google Shape;268;p7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西頓</a:t>
            </a:r>
            <a:endParaRPr/>
          </a:p>
        </p:txBody>
      </p:sp>
      <p:sp>
        <p:nvSpPr>
          <p:cNvPr id="269" name="Google Shape;269;p7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0" name="Google Shape;270;p7"/>
          <p:cNvSpPr/>
          <p:nvPr/>
        </p:nvSpPr>
        <p:spPr>
          <a:xfrm>
            <a:off x="8534065" y="3008548"/>
            <a:ext cx="3192389" cy="1897516"/>
          </a:xfrm>
          <a:prstGeom prst="rect">
            <a:avLst/>
          </a:prstGeom>
          <a:solidFill>
            <a:srgbClr val="E8E8E8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吉甲 גִּלְגָ</a:t>
            </a: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〔滾去〕，以色列人過約但河後扎營之地(書5:9)，士師時代的政治宗教中心。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何西阿書三次提到吉甲，當時也是拜牛犢的中心，神所憎惡。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(4:15; 9:15; 12:11)</a:t>
            </a:r>
            <a:endParaRPr b="1"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1" name="Google Shape;271;p7"/>
          <p:cNvSpPr/>
          <p:nvPr/>
        </p:nvSpPr>
        <p:spPr>
          <a:xfrm>
            <a:off x="8534416" y="210742"/>
            <a:ext cx="3192389" cy="2532458"/>
          </a:xfrm>
          <a:prstGeom prst="rect">
            <a:avLst/>
          </a:prstGeom>
          <a:solidFill>
            <a:srgbClr val="F2E0B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13</a:t>
            </a: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我看以法蓮如</a:t>
            </a:r>
            <a:r>
              <a:rPr b="1" lang="zh-TW" sz="20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推羅</a:t>
            </a: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栽於美地。以法蓮卻要將自己的兒女帶出來，交與行殺戮的人。   … </a:t>
            </a:r>
            <a:r>
              <a:rPr b="1" baseline="30000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15 </a:t>
            </a: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耶和華說：他們一切的惡事都在</a:t>
            </a:r>
            <a:r>
              <a:rPr b="1" lang="zh-TW" sz="20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吉甲</a:t>
            </a: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；我在那裏憎惡他們。</a:t>
            </a:r>
            <a:endParaRPr b="1"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（何西阿書4:13, 15）</a:t>
            </a:r>
            <a:endParaRPr b="1" sz="20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2" name="Google Shape;272;p7"/>
          <p:cNvSpPr/>
          <p:nvPr/>
        </p:nvSpPr>
        <p:spPr>
          <a:xfrm>
            <a:off x="8534065" y="5136777"/>
            <a:ext cx="3192389" cy="1463583"/>
          </a:xfrm>
          <a:prstGeom prst="rect">
            <a:avLst/>
          </a:prstGeom>
          <a:solidFill>
            <a:srgbClr val="E8E8E8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推羅צֹר </a:t>
            </a: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〔堅硬的卵石〕，以色列北部鄰國，自古便是有名的貿易港口，繁華富裕，且因地理位置奇佳，安全無虞。</a:t>
            </a:r>
            <a:endParaRPr b="1"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3" name="Google Shape;273;p7"/>
          <p:cNvSpPr/>
          <p:nvPr/>
        </p:nvSpPr>
        <p:spPr>
          <a:xfrm>
            <a:off x="1714788" y="4044934"/>
            <a:ext cx="903172" cy="3165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非利士</a:t>
            </a:r>
            <a:endParaRPr/>
          </a:p>
        </p:txBody>
      </p:sp>
      <p:sp>
        <p:nvSpPr>
          <p:cNvPr id="274" name="Google Shape;274;p7"/>
          <p:cNvSpPr/>
          <p:nvPr/>
        </p:nvSpPr>
        <p:spPr>
          <a:xfrm>
            <a:off x="3584699" y="627125"/>
            <a:ext cx="674991" cy="3165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FF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推羅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rganic">
  <a:themeElements>
    <a:clrScheme name="Organic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2023-05-31T10:18:55Z</dcterms:created>
  <dc:creator>tedhuang98@gmail.com</dc:creator>
</cp:coreProperties>
</file>