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embeddedFontLst>
    <p:embeddedFont>
      <p:font typeface="Garamond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jlN5wv5A4uW06Ls0kU/Rv3TIxe6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Garamond-italic.fntdata"/><Relationship Id="rId10" Type="http://schemas.openxmlformats.org/officeDocument/2006/relationships/font" Target="fonts/Garamond-bold.fntdata"/><Relationship Id="rId13" Type="http://customschemas.google.com/relationships/presentationmetadata" Target="metadata"/><Relationship Id="rId12" Type="http://schemas.openxmlformats.org/officeDocument/2006/relationships/font" Target="fonts/Garamond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Garamon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6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6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6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/>
          <p:nvPr>
            <p:ph type="title"/>
          </p:nvPr>
        </p:nvSpPr>
        <p:spPr>
          <a:xfrm>
            <a:off x="1295401" y="4815415"/>
            <a:ext cx="9609666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5"/>
          <p:cNvSpPr/>
          <p:nvPr>
            <p:ph idx="2" type="pic"/>
          </p:nvPr>
        </p:nvSpPr>
        <p:spPr>
          <a:xfrm>
            <a:off x="1041427" y="1041399"/>
            <a:ext cx="10105972" cy="3335869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8" name="Google Shape;88;p15"/>
          <p:cNvSpPr txBox="1"/>
          <p:nvPr>
            <p:ph idx="1" type="body"/>
          </p:nvPr>
        </p:nvSpPr>
        <p:spPr>
          <a:xfrm>
            <a:off x="1295401" y="5382153"/>
            <a:ext cx="9609666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1610"/>
              <a:buNone/>
              <a:defRPr sz="1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9" name="Google Shape;89;p15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5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/>
          <p:nvPr>
            <p:ph type="title"/>
          </p:nvPr>
        </p:nvSpPr>
        <p:spPr>
          <a:xfrm>
            <a:off x="1303868" y="982132"/>
            <a:ext cx="9592732" cy="29548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6"/>
          <p:cNvSpPr txBox="1"/>
          <p:nvPr>
            <p:ph idx="1" type="body"/>
          </p:nvPr>
        </p:nvSpPr>
        <p:spPr>
          <a:xfrm>
            <a:off x="1303868" y="4343399"/>
            <a:ext cx="9592732" cy="153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5" name="Google Shape;95;p16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6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6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98" name="Google Shape;98;p16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/>
          <p:nvPr>
            <p:ph type="title"/>
          </p:nvPr>
        </p:nvSpPr>
        <p:spPr>
          <a:xfrm>
            <a:off x="1446213" y="982132"/>
            <a:ext cx="9296398" cy="2370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7"/>
          <p:cNvSpPr txBox="1"/>
          <p:nvPr>
            <p:ph idx="1" type="body"/>
          </p:nvPr>
        </p:nvSpPr>
        <p:spPr>
          <a:xfrm>
            <a:off x="1674812" y="3352800"/>
            <a:ext cx="8839202" cy="58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400"/>
              </a:spcBef>
              <a:spcAft>
                <a:spcPts val="0"/>
              </a:spcAft>
              <a:buSzPts val="2300"/>
              <a:buFont typeface="Garamond"/>
              <a:buNone/>
              <a:defRPr sz="20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Font typeface="Garamond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Font typeface="Garamond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Font typeface="Garamond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Font typeface="Garamond"/>
              <a:buNone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02" name="Google Shape;102;p17"/>
          <p:cNvSpPr txBox="1"/>
          <p:nvPr>
            <p:ph idx="2" type="body"/>
          </p:nvPr>
        </p:nvSpPr>
        <p:spPr>
          <a:xfrm>
            <a:off x="1295401" y="4343399"/>
            <a:ext cx="9609666" cy="153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3" name="Google Shape;103;p17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7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06" name="Google Shape;106;p17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07" name="Google Shape;107;p17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08" name="Google Shape;108;p17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/>
          <p:nvPr>
            <p:ph type="title"/>
          </p:nvPr>
        </p:nvSpPr>
        <p:spPr>
          <a:xfrm>
            <a:off x="1295402" y="3308581"/>
            <a:ext cx="9609668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8"/>
          <p:cNvSpPr txBox="1"/>
          <p:nvPr>
            <p:ph idx="1" type="body"/>
          </p:nvPr>
        </p:nvSpPr>
        <p:spPr>
          <a:xfrm>
            <a:off x="1295401" y="4777381"/>
            <a:ext cx="9609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1446213" y="982132"/>
            <a:ext cx="9296398" cy="2243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1295401" y="3639312"/>
            <a:ext cx="9609668" cy="8869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1295401" y="4529667"/>
            <a:ext cx="9609668" cy="1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19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9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9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22" name="Google Shape;122;p19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23" name="Google Shape;123;p19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24" name="Google Shape;124;p19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type="title"/>
          </p:nvPr>
        </p:nvSpPr>
        <p:spPr>
          <a:xfrm>
            <a:off x="1295401" y="982132"/>
            <a:ext cx="9609666" cy="2243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" type="body"/>
          </p:nvPr>
        </p:nvSpPr>
        <p:spPr>
          <a:xfrm>
            <a:off x="1295401" y="3630168"/>
            <a:ext cx="9609668" cy="841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3220"/>
              <a:buNone/>
              <a:defRPr sz="2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8" name="Google Shape;128;p20"/>
          <p:cNvSpPr txBox="1"/>
          <p:nvPr>
            <p:ph idx="2" type="body"/>
          </p:nvPr>
        </p:nvSpPr>
        <p:spPr>
          <a:xfrm>
            <a:off x="1295400" y="4470399"/>
            <a:ext cx="9609670" cy="14054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9" name="Google Shape;129;p20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0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0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32" name="Google Shape;132;p20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" type="body"/>
          </p:nvPr>
        </p:nvSpPr>
        <p:spPr>
          <a:xfrm rot="5400000">
            <a:off x="4436531" y="-584198"/>
            <a:ext cx="3318936" cy="96011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36" name="Google Shape;136;p21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1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1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39" name="Google Shape;139;p21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/>
          <p:nvPr>
            <p:ph type="title"/>
          </p:nvPr>
        </p:nvSpPr>
        <p:spPr>
          <a:xfrm rot="5400000">
            <a:off x="7497936" y="2483551"/>
            <a:ext cx="4893735" cy="18908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" type="body"/>
          </p:nvPr>
        </p:nvSpPr>
        <p:spPr>
          <a:xfrm rot="5400000">
            <a:off x="2565043" y="-287514"/>
            <a:ext cx="4893734" cy="7433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43" name="Google Shape;143;p22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2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2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46" name="Google Shape;146;p22"/>
          <p:cNvCxnSpPr/>
          <p:nvPr/>
        </p:nvCxnSpPr>
        <p:spPr>
          <a:xfrm>
            <a:off x="8863890" y="990600"/>
            <a:ext cx="0" cy="487680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7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7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oogle Shape;28;p8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descr="HD-PanelTitleR1.png" id="29" name="Google Shape;29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Google Shape;30;p8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Title-UniformTrim.png" id="31" name="Google Shape;31;p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Title-UniformTrim.png" id="32" name="Google Shape;32;p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" name="Google Shape;33;p8"/>
          <p:cNvSpPr txBox="1"/>
          <p:nvPr>
            <p:ph type="ctrTitle"/>
          </p:nvPr>
        </p:nvSpPr>
        <p:spPr>
          <a:xfrm>
            <a:off x="2692398" y="1871131"/>
            <a:ext cx="6815669" cy="151553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Garamond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" type="subTitle"/>
          </p:nvPr>
        </p:nvSpPr>
        <p:spPr>
          <a:xfrm>
            <a:off x="2692398" y="3657597"/>
            <a:ext cx="6815669" cy="1320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SzPts val="2415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07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84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61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0" type="dt"/>
          </p:nvPr>
        </p:nvSpPr>
        <p:spPr>
          <a:xfrm>
            <a:off x="7983232" y="5037663"/>
            <a:ext cx="8974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8"/>
          <p:cNvSpPr txBox="1"/>
          <p:nvPr>
            <p:ph idx="11" type="ftr"/>
          </p:nvPr>
        </p:nvSpPr>
        <p:spPr>
          <a:xfrm>
            <a:off x="2692397" y="5037663"/>
            <a:ext cx="5214635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956900" y="5037663"/>
            <a:ext cx="5511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38" name="Google Shape;38;p8"/>
          <p:cNvCxnSpPr/>
          <p:nvPr/>
        </p:nvCxnSpPr>
        <p:spPr>
          <a:xfrm>
            <a:off x="2692399" y="3522131"/>
            <a:ext cx="681566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/>
          <p:nvPr>
            <p:ph type="title"/>
          </p:nvPr>
        </p:nvSpPr>
        <p:spPr>
          <a:xfrm>
            <a:off x="2015069" y="1752606"/>
            <a:ext cx="8158688" cy="18225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" type="body"/>
          </p:nvPr>
        </p:nvSpPr>
        <p:spPr>
          <a:xfrm>
            <a:off x="2015067" y="3846051"/>
            <a:ext cx="8158690" cy="954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45" name="Google Shape;45;p9"/>
          <p:cNvCxnSpPr/>
          <p:nvPr/>
        </p:nvCxnSpPr>
        <p:spPr>
          <a:xfrm>
            <a:off x="2012723" y="3710585"/>
            <a:ext cx="8163380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oogle Shape;47;p10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10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1298448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0" name="Google Shape;50;p10"/>
          <p:cNvSpPr txBox="1"/>
          <p:nvPr>
            <p:ph idx="2" type="body"/>
          </p:nvPr>
        </p:nvSpPr>
        <p:spPr>
          <a:xfrm>
            <a:off x="6181344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1" name="Google Shape;51;p10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129540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72"/>
              </a:spcBef>
              <a:spcAft>
                <a:spcPts val="0"/>
              </a:spcAft>
              <a:buSzPts val="3220"/>
              <a:buNone/>
              <a:defRPr b="0" sz="28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129540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8" name="Google Shape;58;p11"/>
          <p:cNvSpPr txBox="1"/>
          <p:nvPr>
            <p:ph idx="3" type="body"/>
          </p:nvPr>
        </p:nvSpPr>
        <p:spPr>
          <a:xfrm>
            <a:off x="618067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72"/>
              </a:spcBef>
              <a:spcAft>
                <a:spcPts val="0"/>
              </a:spcAft>
              <a:buSzPts val="3220"/>
              <a:buNone/>
              <a:defRPr b="0" sz="28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59" name="Google Shape;59;p11"/>
          <p:cNvSpPr txBox="1"/>
          <p:nvPr>
            <p:ph idx="4" type="body"/>
          </p:nvPr>
        </p:nvSpPr>
        <p:spPr>
          <a:xfrm>
            <a:off x="618067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1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63" name="Google Shape;63;p11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69" name="Google Shape;69;p12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/>
          <p:nvPr>
            <p:ph type="title"/>
          </p:nvPr>
        </p:nvSpPr>
        <p:spPr>
          <a:xfrm>
            <a:off x="1293811" y="1388534"/>
            <a:ext cx="3718455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" type="body"/>
          </p:nvPr>
        </p:nvSpPr>
        <p:spPr>
          <a:xfrm>
            <a:off x="5418668" y="982131"/>
            <a:ext cx="5469466" cy="4893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2" type="body"/>
          </p:nvPr>
        </p:nvSpPr>
        <p:spPr>
          <a:xfrm>
            <a:off x="1293811" y="3031065"/>
            <a:ext cx="3718455" cy="24384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74" name="Google Shape;74;p13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77" name="Google Shape;77;p13"/>
          <p:cNvCxnSpPr/>
          <p:nvPr/>
        </p:nvCxnSpPr>
        <p:spPr>
          <a:xfrm>
            <a:off x="1396169" y="2912533"/>
            <a:ext cx="35144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>
            <p:ph type="title"/>
          </p:nvPr>
        </p:nvSpPr>
        <p:spPr>
          <a:xfrm>
            <a:off x="1295399" y="1883832"/>
            <a:ext cx="6241816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aramond"/>
              <a:buNone/>
              <a:defRPr b="0"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4"/>
          <p:cNvSpPr/>
          <p:nvPr>
            <p:ph idx="2" type="pic"/>
          </p:nvPr>
        </p:nvSpPr>
        <p:spPr>
          <a:xfrm>
            <a:off x="8094831" y="1041400"/>
            <a:ext cx="3063347" cy="4775200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1" name="Google Shape;81;p14"/>
          <p:cNvSpPr txBox="1"/>
          <p:nvPr>
            <p:ph idx="1" type="body"/>
          </p:nvPr>
        </p:nvSpPr>
        <p:spPr>
          <a:xfrm>
            <a:off x="1295399" y="3255432"/>
            <a:ext cx="6241816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2070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2" name="Google Shape;82;p14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21" Type="http://schemas.openxmlformats.org/officeDocument/2006/relationships/theme" Target="../theme/theme2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6.jpg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6.xml"/><Relationship Id="rId6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5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descr="HD-PanelContent.png" id="7" name="Google Shape;7;p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8;p5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Content-UniformTrim.png" id="9" name="Google Shape;9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Content-UniformTrim.png" id="10" name="Google Shape;10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Google Shape;11;p5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 i="0" sz="4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p5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386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b="0" i="0" sz="2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37465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360044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345439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330835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330835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30835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30834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30834" lvl="8" marL="4114800" marR="0" rtl="0" algn="l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3" name="Google Shape;13;p5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4" name="Google Shape;14;p5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5" name="Google Shape;15;p5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152" name="Google Shape;152;p1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153" name="Google Shape;153;p1"/>
          <p:cNvSpPr/>
          <p:nvPr/>
        </p:nvSpPr>
        <p:spPr>
          <a:xfrm>
            <a:off x="881061" y="825910"/>
            <a:ext cx="10429800" cy="5206200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2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【何西阿書 6:1-3】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來吧，我們歸向耶和華！他撕裂我們，也必醫治；他打傷我們，也必纏裹。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2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過兩天他必使我們甦醒，第三天他必使我們興起，我們就在他面前得以存活。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3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我們務要認識耶和華，竭力追求認識他。他出現確如晨光；他必臨到我們像甘雨，像滋潤田地的春雨。</a:t>
            </a:r>
            <a:endParaRPr sz="2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159" name="Google Shape;159;p2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160" name="Google Shape;160;p2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【何西阿書 6:4-6】</a:t>
            </a:r>
            <a:endParaRPr b="1" sz="2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4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主說：以法蓮哪，我可向你怎樣行呢？猶大啊，我可向你怎樣做呢？因為你們的良善如同早晨的雲霧，又如速散的甘露。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5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因此，我藉先知砍伐他們，以我口中的話殺戮他們；我施行的審判如光發出。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6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我喜愛良善，不喜愛祭祀；喜愛認識神，勝於燔祭。</a:t>
            </a:r>
            <a:endParaRPr sz="2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166" name="Google Shape;166;p3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167" name="Google Shape;167;p3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【何西阿書 6:7-11】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7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他們卻如亞當背約，在境內向我行事詭詐。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8 </a:t>
            </a:r>
            <a:r>
              <a:rPr b="1" lang="zh-TW" sz="2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基列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是作孽之人的城，被血沾染。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9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強盜成羣，怎樣埋伏殺人，祭司結黨，也照樣在</a:t>
            </a:r>
            <a:r>
              <a:rPr b="1" lang="zh-TW" sz="2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示劍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的路上殺戮，行了邪惡。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10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在以色列家，我見了可憎的事；在以法蓮那裏有淫行，以色列被玷污。</a:t>
            </a:r>
            <a:r>
              <a:rPr baseline="30000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11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 猶大啊，我使被擄之民歸回的時候，必有為你所命定的收場。</a:t>
            </a:r>
            <a:endParaRPr sz="2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"/>
          <p:cNvSpPr/>
          <p:nvPr/>
        </p:nvSpPr>
        <p:spPr>
          <a:xfrm>
            <a:off x="0" y="-11324"/>
            <a:ext cx="12192000" cy="6847553"/>
          </a:xfrm>
          <a:prstGeom prst="rect">
            <a:avLst/>
          </a:prstGeom>
          <a:solidFill>
            <a:srgbClr val="797979"/>
          </a:solidFill>
          <a:ln cap="flat" cmpd="sng" w="15875">
            <a:solidFill>
              <a:srgbClr val="A3A3A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173" name="Google Shape;173;p4"/>
          <p:cNvPicPr preferRelativeResize="0"/>
          <p:nvPr/>
        </p:nvPicPr>
        <p:blipFill rotWithShape="1">
          <a:blip r:embed="rId3">
            <a:alphaModFix/>
          </a:blip>
          <a:srcRect b="10176" l="6097" r="4339" t="9121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4"/>
          <p:cNvSpPr/>
          <p:nvPr/>
        </p:nvSpPr>
        <p:spPr>
          <a:xfrm>
            <a:off x="3143488" y="4876376"/>
            <a:ext cx="1106424" cy="356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FFFF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猶大</a:t>
            </a:r>
            <a:endParaRPr b="1" sz="2400">
              <a:solidFill>
                <a:srgbClr val="FFFF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5" name="Google Shape;175;p4"/>
          <p:cNvSpPr/>
          <p:nvPr/>
        </p:nvSpPr>
        <p:spPr>
          <a:xfrm>
            <a:off x="4287156" y="3186156"/>
            <a:ext cx="568616" cy="216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示劍</a:t>
            </a:r>
            <a:endParaRPr b="1" sz="1400">
              <a:solidFill>
                <a:srgbClr val="C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6" name="Google Shape;176;p4"/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rgbClr val="AEC4D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7" name="Google Shape;177;p4"/>
          <p:cNvSpPr/>
          <p:nvPr/>
        </p:nvSpPr>
        <p:spPr>
          <a:xfrm>
            <a:off x="3959638" y="2626814"/>
            <a:ext cx="1106424" cy="356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FFFF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以色列</a:t>
            </a:r>
            <a:endParaRPr b="1" sz="2400">
              <a:solidFill>
                <a:srgbClr val="FFFF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8" name="Google Shape;178;p4"/>
          <p:cNvSpPr/>
          <p:nvPr/>
        </p:nvSpPr>
        <p:spPr>
          <a:xfrm>
            <a:off x="2632660" y="3019114"/>
            <a:ext cx="596610" cy="256372"/>
          </a:xfrm>
          <a:prstGeom prst="parallelogram">
            <a:avLst>
              <a:gd fmla="val 25000" name="adj"/>
            </a:avLst>
          </a:prstGeom>
          <a:solidFill>
            <a:srgbClr val="D6E2E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9" name="Google Shape;179;p4"/>
          <p:cNvSpPr/>
          <p:nvPr/>
        </p:nvSpPr>
        <p:spPr>
          <a:xfrm>
            <a:off x="3168470" y="3008548"/>
            <a:ext cx="307707" cy="266938"/>
          </a:xfrm>
          <a:prstGeom prst="parallelogram">
            <a:avLst>
              <a:gd fmla="val 25000" name="adj"/>
            </a:avLst>
          </a:prstGeom>
          <a:solidFill>
            <a:srgbClr val="C0D66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0" name="Google Shape;180;p4"/>
          <p:cNvSpPr/>
          <p:nvPr/>
        </p:nvSpPr>
        <p:spPr>
          <a:xfrm>
            <a:off x="2434683" y="3014650"/>
            <a:ext cx="259530" cy="271402"/>
          </a:xfrm>
          <a:prstGeom prst="parallelogram">
            <a:avLst>
              <a:gd fmla="val 25000" name="adj"/>
            </a:avLst>
          </a:prstGeom>
          <a:solidFill>
            <a:srgbClr val="AEC4D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1" name="Google Shape;181;p4"/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dk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2" name="Google Shape;182;p4"/>
          <p:cNvSpPr/>
          <p:nvPr/>
        </p:nvSpPr>
        <p:spPr>
          <a:xfrm>
            <a:off x="6071464" y="2671616"/>
            <a:ext cx="111072" cy="99377"/>
          </a:xfrm>
          <a:prstGeom prst="flowChartConnector">
            <a:avLst/>
          </a:prstGeom>
          <a:solidFill>
            <a:srgbClr val="FF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3" name="Google Shape;183;p4"/>
          <p:cNvSpPr/>
          <p:nvPr/>
        </p:nvSpPr>
        <p:spPr>
          <a:xfrm>
            <a:off x="4205327" y="3198592"/>
            <a:ext cx="111072" cy="99377"/>
          </a:xfrm>
          <a:prstGeom prst="flowChartConnector">
            <a:avLst/>
          </a:prstGeom>
          <a:solidFill>
            <a:srgbClr val="FF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4" name="Google Shape;184;p4"/>
          <p:cNvSpPr/>
          <p:nvPr/>
        </p:nvSpPr>
        <p:spPr>
          <a:xfrm>
            <a:off x="3939073" y="3019653"/>
            <a:ext cx="199957" cy="177893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EBD18B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5" name="Google Shape;185;p4"/>
          <p:cNvSpPr/>
          <p:nvPr/>
        </p:nvSpPr>
        <p:spPr>
          <a:xfrm>
            <a:off x="4408964" y="3512024"/>
            <a:ext cx="607094" cy="1985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FF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6" name="Google Shape;186;p4"/>
          <p:cNvSpPr/>
          <p:nvPr/>
        </p:nvSpPr>
        <p:spPr>
          <a:xfrm>
            <a:off x="4079339" y="4066548"/>
            <a:ext cx="228181" cy="230605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0C8A8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7" name="Google Shape;187;p4"/>
          <p:cNvSpPr/>
          <p:nvPr/>
        </p:nvSpPr>
        <p:spPr>
          <a:xfrm>
            <a:off x="3199972" y="4039561"/>
            <a:ext cx="993457" cy="3272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耶路撒冷</a:t>
            </a:r>
            <a:endParaRPr b="1" sz="1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8" name="Google Shape;188;p4"/>
          <p:cNvSpPr/>
          <p:nvPr/>
        </p:nvSpPr>
        <p:spPr>
          <a:xfrm>
            <a:off x="3022296" y="3014241"/>
            <a:ext cx="965947" cy="2986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撒馬利亞</a:t>
            </a:r>
            <a:endParaRPr b="1" sz="1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9" name="Google Shape;189;p4"/>
          <p:cNvSpPr/>
          <p:nvPr/>
        </p:nvSpPr>
        <p:spPr>
          <a:xfrm>
            <a:off x="1727820" y="4050309"/>
            <a:ext cx="903172" cy="3165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非利士</a:t>
            </a:r>
            <a:endParaRPr/>
          </a:p>
        </p:txBody>
      </p:sp>
      <p:sp>
        <p:nvSpPr>
          <p:cNvPr id="190" name="Google Shape;190;p4"/>
          <p:cNvSpPr/>
          <p:nvPr/>
        </p:nvSpPr>
        <p:spPr>
          <a:xfrm>
            <a:off x="4332060" y="6059959"/>
            <a:ext cx="903172" cy="3165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以東</a:t>
            </a:r>
            <a:endParaRPr/>
          </a:p>
        </p:txBody>
      </p:sp>
      <p:sp>
        <p:nvSpPr>
          <p:cNvPr id="191" name="Google Shape;191;p4"/>
          <p:cNvSpPr/>
          <p:nvPr/>
        </p:nvSpPr>
        <p:spPr>
          <a:xfrm>
            <a:off x="5321030" y="5401693"/>
            <a:ext cx="774970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摩押</a:t>
            </a:r>
            <a:endParaRPr/>
          </a:p>
        </p:txBody>
      </p:sp>
      <p:sp>
        <p:nvSpPr>
          <p:cNvPr id="192" name="Google Shape;192;p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亞捫</a:t>
            </a:r>
            <a:endParaRPr/>
          </a:p>
        </p:txBody>
      </p:sp>
      <p:sp>
        <p:nvSpPr>
          <p:cNvPr id="193" name="Google Shape;193;p4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亞蘭</a:t>
            </a:r>
            <a:endParaRPr/>
          </a:p>
        </p:txBody>
      </p:sp>
      <p:sp>
        <p:nvSpPr>
          <p:cNvPr id="194" name="Google Shape;194;p4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西頓</a:t>
            </a:r>
            <a:endParaRPr/>
          </a:p>
        </p:txBody>
      </p:sp>
      <p:sp>
        <p:nvSpPr>
          <p:cNvPr id="195" name="Google Shape;195;p4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rgbClr val="F0C8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6" name="Google Shape;196;p4"/>
          <p:cNvSpPr/>
          <p:nvPr/>
        </p:nvSpPr>
        <p:spPr>
          <a:xfrm>
            <a:off x="8453662" y="303621"/>
            <a:ext cx="3439885" cy="1866762"/>
          </a:xfrm>
          <a:prstGeom prst="rect">
            <a:avLst/>
          </a:prstGeom>
          <a:solidFill>
            <a:srgbClr val="C7C7C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8 </a:t>
            </a:r>
            <a:r>
              <a:rPr b="1" lang="zh-TW" sz="20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基列</a:t>
            </a: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是作孽之人的城，被血沾染。</a:t>
            </a:r>
            <a:r>
              <a:rPr b="1" baseline="30000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9</a:t>
            </a: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強盜成羣，怎樣埋伏殺人，祭司結黨，也照樣在</a:t>
            </a:r>
            <a:r>
              <a:rPr b="1" lang="zh-TW" sz="20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示劍</a:t>
            </a: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的路上殺戮，行了邪惡。 （何西阿書6:8-9）</a:t>
            </a:r>
            <a:endParaRPr b="1" sz="20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7" name="Google Shape;197;p4"/>
          <p:cNvSpPr/>
          <p:nvPr/>
        </p:nvSpPr>
        <p:spPr>
          <a:xfrm>
            <a:off x="8480284" y="2471543"/>
            <a:ext cx="3413263" cy="2155370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基列גִּלְעָד </a:t>
            </a: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〔暴露〕，約但河東雅各與拉班立約之地(創31:25)，基列也是個地區，指約但河東，其中有著名的城鎮如基列亞比(士21:8)，拉末(王上22:3; 王下9:1 )。拉末也是約但河東的三座逃城之一(申4:41-43; 書20:8)。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8" name="Google Shape;198;p4"/>
          <p:cNvSpPr/>
          <p:nvPr/>
        </p:nvSpPr>
        <p:spPr>
          <a:xfrm>
            <a:off x="8480284" y="4927537"/>
            <a:ext cx="3439884" cy="1581338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示劍 שְׁכֶם </a:t>
            </a: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〔肩膀、嶺〕，位於撒馬利亞東南方約10公里處，在基利心山和以巴路山的東方入口，兩山形似肩膀而得名。是約但河西的三座逃城之一(書20:7)。</a:t>
            </a:r>
            <a:endParaRPr b="1"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9" name="Google Shape;199;p4"/>
          <p:cNvSpPr/>
          <p:nvPr/>
        </p:nvSpPr>
        <p:spPr>
          <a:xfrm>
            <a:off x="3628914" y="638126"/>
            <a:ext cx="649408" cy="3165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2C715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推羅</a:t>
            </a:r>
            <a:endParaRPr b="1" sz="1800">
              <a:solidFill>
                <a:srgbClr val="2C7153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00" name="Google Shape;200;p4"/>
          <p:cNvSpPr/>
          <p:nvPr/>
        </p:nvSpPr>
        <p:spPr>
          <a:xfrm>
            <a:off x="5399967" y="2786932"/>
            <a:ext cx="1030539" cy="216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基列(拉末)</a:t>
            </a:r>
            <a:endParaRPr b="1" sz="1400">
              <a:solidFill>
                <a:srgbClr val="C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201" name="Google Shape;20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9495" y="-11324"/>
            <a:ext cx="3187965" cy="205746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4"/>
          <p:cNvSpPr/>
          <p:nvPr/>
        </p:nvSpPr>
        <p:spPr>
          <a:xfrm>
            <a:off x="5861657" y="2071006"/>
            <a:ext cx="111072" cy="99377"/>
          </a:xfrm>
          <a:prstGeom prst="flowChartConnector">
            <a:avLst/>
          </a:prstGeom>
          <a:solidFill>
            <a:srgbClr val="FFC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03" name="Google Shape;203;p4"/>
          <p:cNvSpPr/>
          <p:nvPr/>
        </p:nvSpPr>
        <p:spPr>
          <a:xfrm>
            <a:off x="4848623" y="1361099"/>
            <a:ext cx="111072" cy="99377"/>
          </a:xfrm>
          <a:prstGeom prst="flowChartConnector">
            <a:avLst/>
          </a:prstGeom>
          <a:solidFill>
            <a:srgbClr val="FFC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04" name="Google Shape;204;p4"/>
          <p:cNvSpPr/>
          <p:nvPr/>
        </p:nvSpPr>
        <p:spPr>
          <a:xfrm>
            <a:off x="3953618" y="4526585"/>
            <a:ext cx="111072" cy="99377"/>
          </a:xfrm>
          <a:prstGeom prst="flowChartConnector">
            <a:avLst/>
          </a:prstGeom>
          <a:solidFill>
            <a:srgbClr val="FFC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05" name="Google Shape;205;p4"/>
          <p:cNvSpPr/>
          <p:nvPr/>
        </p:nvSpPr>
        <p:spPr>
          <a:xfrm>
            <a:off x="5867848" y="4197776"/>
            <a:ext cx="111072" cy="99377"/>
          </a:xfrm>
          <a:prstGeom prst="flowChartConnector">
            <a:avLst/>
          </a:prstGeom>
          <a:solidFill>
            <a:srgbClr val="FFC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06" name="Google Shape;206;p4"/>
          <p:cNvSpPr/>
          <p:nvPr/>
        </p:nvSpPr>
        <p:spPr>
          <a:xfrm>
            <a:off x="3280105" y="4468225"/>
            <a:ext cx="743117" cy="216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262626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希伯崙</a:t>
            </a:r>
            <a:endParaRPr b="1" sz="1400">
              <a:solidFill>
                <a:srgbClr val="262626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07" name="Google Shape;207;p4"/>
          <p:cNvSpPr/>
          <p:nvPr/>
        </p:nvSpPr>
        <p:spPr>
          <a:xfrm>
            <a:off x="4137911" y="1308413"/>
            <a:ext cx="762765" cy="216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262626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基低斯</a:t>
            </a:r>
            <a:endParaRPr b="1" sz="1400">
              <a:solidFill>
                <a:srgbClr val="262626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08" name="Google Shape;208;p4"/>
          <p:cNvSpPr/>
          <p:nvPr/>
        </p:nvSpPr>
        <p:spPr>
          <a:xfrm>
            <a:off x="5923384" y="4162960"/>
            <a:ext cx="568616" cy="216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262626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比悉</a:t>
            </a:r>
            <a:endParaRPr b="1" sz="1400">
              <a:solidFill>
                <a:srgbClr val="262626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09" name="Google Shape;209;p4"/>
          <p:cNvSpPr/>
          <p:nvPr/>
        </p:nvSpPr>
        <p:spPr>
          <a:xfrm>
            <a:off x="5351909" y="1996693"/>
            <a:ext cx="568616" cy="216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262626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哥蘭</a:t>
            </a:r>
            <a:endParaRPr b="1" sz="1400">
              <a:solidFill>
                <a:srgbClr val="262626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rganic">
  <a:themeElements>
    <a:clrScheme name="Organic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2023-05-31T10:18:55Z</dcterms:created>
  <dc:creator>tedhuang98@gmail.com</dc:creator>
</cp:coreProperties>
</file>