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56" r:id="rId2"/>
    <p:sldId id="360" r:id="rId3"/>
    <p:sldId id="357" r:id="rId4"/>
    <p:sldId id="365" r:id="rId5"/>
    <p:sldId id="358" r:id="rId6"/>
    <p:sldId id="3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5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12:1-6】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1 </a:t>
            </a:r>
            <a:r>
              <a:rPr lang="zh-TW" sz="2800" kern="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以法蓮吃風，且追趕東風，時常增添虛謊和強暴，與亞述立約，把油送到埃及。</a:t>
            </a:r>
            <a:r>
              <a:rPr lang="en-US" sz="2800" kern="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</a:t>
            </a:r>
            <a:r>
              <a:rPr lang="zh-TW" sz="2800" kern="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耶和華與猶大爭辯，必照雅各所行的懲罰他，按他所做的報應他。</a:t>
            </a:r>
            <a:r>
              <a:rPr lang="en-US" sz="2800" kern="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3</a:t>
            </a:r>
            <a:r>
              <a:rPr lang="zh-TW" sz="2800" kern="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他在腹中抓住哥哥的腳跟，壯年的時候與神較力，</a:t>
            </a:r>
            <a:r>
              <a:rPr lang="en-US" sz="2800" kern="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4-5</a:t>
            </a:r>
            <a:r>
              <a:rPr lang="zh-TW" sz="2800" kern="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與天使較力，並且得勝，哭泣懇求，在</a:t>
            </a:r>
            <a:r>
              <a:rPr lang="zh-TW" sz="2800" b="1" kern="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伯特利</a:t>
            </a:r>
            <a:r>
              <a:rPr lang="zh-TW" sz="2800" kern="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遇見耶和華。耶和華－萬軍之神在那裏曉諭我們以色列人；耶和華是他可記念的名。</a:t>
            </a:r>
            <a:r>
              <a:rPr lang="en-US" sz="2800" kern="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sz="2800" kern="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所以你當歸向你的神，謹守仁愛、公平，常常等候你的神。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589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69274" y="2777998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193429" y="379246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ular Callout 45"/>
          <p:cNvSpPr/>
          <p:nvPr/>
        </p:nvSpPr>
        <p:spPr>
          <a:xfrm>
            <a:off x="4415091" y="3504066"/>
            <a:ext cx="635374" cy="207735"/>
          </a:xfrm>
          <a:prstGeom prst="wedgeRoundRectCallout">
            <a:avLst>
              <a:gd name="adj1" fmla="val -26849"/>
              <a:gd name="adj2" fmla="val 16731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7" name="Rounded Rectangular Callout 46"/>
          <p:cNvSpPr/>
          <p:nvPr/>
        </p:nvSpPr>
        <p:spPr>
          <a:xfrm>
            <a:off x="3572472" y="3516640"/>
            <a:ext cx="713600" cy="215755"/>
          </a:xfrm>
          <a:prstGeom prst="wedgeRoundRectCallout">
            <a:avLst>
              <a:gd name="adj1" fmla="val 37282"/>
              <a:gd name="adj2" fmla="val 8233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rgbClr val="FF0000"/>
                </a:solidFill>
                <a:latin typeface="+mj-ea"/>
                <a:ea typeface="+mj-ea"/>
              </a:rPr>
              <a:t>伯特利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53" name="Rectangle 52"/>
          <p:cNvSpPr/>
          <p:nvPr/>
        </p:nvSpPr>
        <p:spPr>
          <a:xfrm>
            <a:off x="8520457" y="3691059"/>
            <a:ext cx="3274295" cy="25927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伯特利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בֵּ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ית־אֵל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神的殿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，雅各遇見神的地方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28:19)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，他稱神為伯特利的神，後來也在那裡為神築壇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35:6-7)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。北國以色列第一個王耶羅波安造金牛犢，安在伯特利和但，使百姓陷在罪裡。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王上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12:28-30)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139059" y="2320690"/>
            <a:ext cx="831880" cy="261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529034" y="464234"/>
            <a:ext cx="3274296" cy="28112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3</a:t>
            </a:r>
            <a:r>
              <a:rPr lang="zh-TW" altLang="zh-TW" sz="2000" b="1" kern="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他在腹中抓住哥哥的腳跟，壯年的時候與神較力，</a:t>
            </a:r>
            <a:r>
              <a:rPr lang="en-US" altLang="zh-TW" sz="2000" b="1" kern="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4-5</a:t>
            </a:r>
            <a:r>
              <a:rPr lang="zh-TW" altLang="zh-TW" sz="2000" b="1" kern="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與天使較力，並且得勝，哭泣懇求，在</a:t>
            </a:r>
            <a:r>
              <a:rPr lang="zh-TW" altLang="zh-TW" sz="2000" b="1" kern="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伯特利</a:t>
            </a:r>
            <a:r>
              <a:rPr lang="zh-TW" altLang="zh-TW" sz="2000" b="1" kern="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遇見耶和華。耶和華－萬軍之神在那裏曉諭我們以色列人；耶和華是他可記念的名。</a:t>
            </a:r>
            <a:endParaRPr lang="en-US" altLang="zh-TW" sz="2000" b="1" kern="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12:3-5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68419" y="3504674"/>
            <a:ext cx="203175" cy="2058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5190309" y="1011280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5225692" y="869494"/>
            <a:ext cx="405375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但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23491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12:7-11】</a:t>
            </a:r>
          </a:p>
          <a:p>
            <a:r>
              <a:rPr lang="en-US" altLang="zh-TW" sz="2800" kern="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7 </a:t>
            </a:r>
            <a:r>
              <a:rPr lang="zh-TW" altLang="zh-TW" sz="2800" kern="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以法蓮是商人，手裏有詭詐的天平，愛行欺騙。</a:t>
            </a:r>
            <a:r>
              <a:rPr lang="en-US" altLang="zh-TW" sz="2800" kern="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8 </a:t>
            </a:r>
            <a:r>
              <a:rPr lang="zh-TW" altLang="zh-TW" sz="2800" kern="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以法蓮說：我果然成了富足，得了財寶；我所勞碌得來的，人必不見有甚麼不義，可算為罪的。</a:t>
            </a:r>
            <a:r>
              <a:rPr lang="en-US" sz="2800" kern="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9</a:t>
            </a:r>
            <a:r>
              <a:rPr lang="zh-TW" sz="2800" kern="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自從你出埃及地以來，我就是耶和華－你的神；我必使你再住帳棚，如在大會的日子一樣。</a:t>
            </a:r>
            <a:r>
              <a:rPr lang="en-US" sz="2800" kern="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10</a:t>
            </a:r>
            <a:r>
              <a:rPr lang="zh-TW" sz="2800" kern="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我已曉諭眾先知，並且加增默示，藉先知設立比喻。</a:t>
            </a:r>
            <a:r>
              <a:rPr lang="en-US" sz="2800" kern="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11 </a:t>
            </a:r>
            <a:r>
              <a:rPr lang="zh-TW" sz="2800" b="1" kern="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基列</a:t>
            </a:r>
            <a:r>
              <a:rPr lang="zh-TW" sz="2800" kern="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人沒有罪孽嗎？他們全然是虛假的。人在</a:t>
            </a:r>
            <a:r>
              <a:rPr lang="zh-TW" sz="2800" b="1" kern="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吉甲</a:t>
            </a:r>
            <a:r>
              <a:rPr lang="zh-TW" sz="2800" kern="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獻牛犢為祭，他們的祭壇好像田間犂溝中的亂堆。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289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447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TW" kern="100" dirty="0">
              <a:solidFill>
                <a:schemeClr val="tx1"/>
              </a:solidFill>
              <a:latin typeface="+mj-ea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-40732" y="31804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3955620" y="262770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746734" y="376944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37763" y="3480877"/>
            <a:ext cx="633046" cy="2726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吉甲</a:t>
            </a:r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199972" y="4039561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Rectangle 27"/>
          <p:cNvSpPr/>
          <p:nvPr/>
        </p:nvSpPr>
        <p:spPr>
          <a:xfrm>
            <a:off x="8450931" y="283246"/>
            <a:ext cx="3335963" cy="18264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11  </a:t>
            </a:r>
            <a:r>
              <a:rPr lang="zh-TW" altLang="zh-TW" sz="2000" b="1" kern="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基列</a:t>
            </a:r>
            <a:r>
              <a:rPr lang="zh-TW" altLang="zh-TW" sz="2000" b="1" kern="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人沒有罪孽嗎？他們全然是虛假的。人在</a:t>
            </a:r>
            <a:r>
              <a:rPr lang="zh-TW" altLang="zh-TW" sz="2000" b="1" kern="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吉甲</a:t>
            </a:r>
            <a:r>
              <a:rPr lang="zh-TW" altLang="zh-TW" sz="2000" b="1" kern="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獻牛犢為祭，他們的祭壇好像田間犂溝中的亂堆。</a:t>
            </a:r>
            <a:endParaRPr lang="en-US" altLang="zh-TW" sz="2000" b="1" kern="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12:11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714788" y="4044934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584699" y="627125"/>
            <a:ext cx="674991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410199" y="2348399"/>
            <a:ext cx="3413263" cy="21092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基列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גִּ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לְעָד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石堆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，約但河東雅各與拉班立約，立石為證之地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31:44-47)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，基列也是個地區，指約但河東。比加轄年間，基列有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50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個人幫助比加奪權篡位。比加年間，亞述王攻取基列地，將人擄到亞述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王上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15:25, 29)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345874" y="2479309"/>
            <a:ext cx="633046" cy="2726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基列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410199" y="4749184"/>
            <a:ext cx="3413263" cy="18975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吉甲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גִּ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לְג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ָ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〔滾去〕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，以色列人過約但河後，在吉甲立了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12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塊石頭為證，表明神以大能領他們過約但河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書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4:20-24)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何西阿三次提到吉甲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，指出拜牛犢的罪。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(4:15; 9:15; 12:11)</a:t>
            </a:r>
            <a:endParaRPr lang="zh-TW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40787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>
                <a:solidFill>
                  <a:schemeClr val="tx1"/>
                </a:solidFill>
                <a:latin typeface="+mj-ea"/>
                <a:ea typeface="+mj-ea"/>
              </a:rPr>
              <a:t>12:12-14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12</a:t>
            </a:r>
            <a:r>
              <a:rPr lang="zh-TW" sz="28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從前雅各逃到</a:t>
            </a:r>
            <a:r>
              <a:rPr lang="zh-TW" sz="2800" b="1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亞蘭</a:t>
            </a:r>
            <a:r>
              <a:rPr lang="zh-TW" sz="28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地，以色列為得妻服事人，為得妻與人放羊。</a:t>
            </a:r>
            <a:r>
              <a:rPr lang="en-US" sz="28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13</a:t>
            </a:r>
            <a:r>
              <a:rPr lang="zh-TW" sz="28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耶和華藉先知領以色列從埃及上來；以色列也藉先知而得保存。</a:t>
            </a:r>
            <a:r>
              <a:rPr lang="en-US" sz="28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14 </a:t>
            </a:r>
            <a:r>
              <a:rPr lang="zh-TW" sz="28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以法蓮大大惹動主怒，所以他流血的罪必歸在他身上。主必將那因以法蓮所受的羞辱歸還他。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607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69274" y="2777998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Rounded Rectangular Callout 45"/>
          <p:cNvSpPr/>
          <p:nvPr/>
        </p:nvSpPr>
        <p:spPr>
          <a:xfrm>
            <a:off x="4415091" y="3504066"/>
            <a:ext cx="635374" cy="207735"/>
          </a:xfrm>
          <a:prstGeom prst="wedgeRoundRectCallout">
            <a:avLst>
              <a:gd name="adj1" fmla="val -26849"/>
              <a:gd name="adj2" fmla="val 16731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53" name="Rectangle 52"/>
          <p:cNvSpPr/>
          <p:nvPr/>
        </p:nvSpPr>
        <p:spPr>
          <a:xfrm>
            <a:off x="8542505" y="3082576"/>
            <a:ext cx="3274295" cy="25927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亞蘭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he-IL" altLang="zh-TW" b="1" dirty="0">
                <a:solidFill>
                  <a:srgbClr val="FF0000"/>
                </a:solidFill>
              </a:rPr>
              <a:t>אֲרָם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，屬閃族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10:22)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，在現今的敘利亞。雅各躲避他哥哥以掃時，曾逃到那裡，娶舅舅拉班的兩個女兒為妻，並生兒養女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28:1-5; 29-32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章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。後因躲避飢荒，全家下到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埃及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，形成以色列民族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出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1:1-7)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139059" y="2320690"/>
            <a:ext cx="831880" cy="261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529034" y="464235"/>
            <a:ext cx="3274296" cy="23137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baseline="30000" dirty="0">
                <a:solidFill>
                  <a:schemeClr val="tx1"/>
                </a:solidFill>
                <a:latin typeface="+mj-ea"/>
                <a:ea typeface="+mj-ea"/>
              </a:rPr>
              <a:t>12</a:t>
            </a:r>
            <a:r>
              <a:rPr lang="zh-TW" altLang="zh-TW" sz="2000" b="1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從前雅各逃到</a:t>
            </a:r>
            <a:r>
              <a:rPr lang="zh-TW" altLang="zh-TW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亞蘭</a:t>
            </a:r>
            <a:r>
              <a:rPr lang="zh-TW" altLang="zh-TW" sz="2000" b="1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地，以色列為得妻服事人，為得妻與人放羊。</a:t>
            </a:r>
            <a:r>
              <a:rPr lang="en-US" altLang="zh-TW" sz="2000" b="1" baseline="30000" dirty="0">
                <a:solidFill>
                  <a:schemeClr val="tx1"/>
                </a:solidFill>
                <a:latin typeface="+mj-ea"/>
                <a:ea typeface="+mj-ea"/>
              </a:rPr>
              <a:t>13</a:t>
            </a:r>
            <a:r>
              <a:rPr lang="zh-TW" altLang="zh-TW" sz="2000" b="1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耶和華藉先知領以色列從</a:t>
            </a:r>
            <a:r>
              <a:rPr lang="zh-TW" altLang="zh-TW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埃及</a:t>
            </a:r>
            <a:r>
              <a:rPr lang="zh-TW" altLang="zh-TW" sz="2000" b="1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上來；以色列也藉先知而得保存。 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12:12-13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68419" y="3504674"/>
            <a:ext cx="203175" cy="2058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Rectangle 27"/>
          <p:cNvSpPr/>
          <p:nvPr/>
        </p:nvSpPr>
        <p:spPr>
          <a:xfrm>
            <a:off x="0" y="628032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埃及</a:t>
            </a:r>
          </a:p>
        </p:txBody>
      </p:sp>
    </p:spTree>
    <p:extLst>
      <p:ext uri="{BB962C8B-B14F-4D97-AF65-F5344CB8AC3E}">
        <p14:creationId xmlns:p14="http://schemas.microsoft.com/office/powerpoint/2010/main" val="8426082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10473</TotalTime>
  <Words>1117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微軟正黑體</vt:lpstr>
      <vt:lpstr>Arial</vt:lpstr>
      <vt:lpstr>Garamond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 Min Huang</cp:lastModifiedBy>
  <cp:revision>32</cp:revision>
  <dcterms:created xsi:type="dcterms:W3CDTF">2023-05-31T10:18:55Z</dcterms:created>
  <dcterms:modified xsi:type="dcterms:W3CDTF">2023-10-11T23:13:55Z</dcterms:modified>
</cp:coreProperties>
</file>