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377" r:id="rId2"/>
    <p:sldId id="373" r:id="rId3"/>
    <p:sldId id="385" r:id="rId4"/>
    <p:sldId id="356" r:id="rId5"/>
    <p:sldId id="382" r:id="rId6"/>
    <p:sldId id="379" r:id="rId7"/>
    <p:sldId id="357" r:id="rId8"/>
    <p:sldId id="384" r:id="rId9"/>
    <p:sldId id="376" r:id="rId10"/>
    <p:sldId id="381" r:id="rId11"/>
    <p:sldId id="358" r:id="rId12"/>
    <p:sldId id="383" r:id="rId13"/>
    <p:sldId id="380" r:id="rId14"/>
    <p:sldId id="378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36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10/30/2023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10/30/2023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10/30/2023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10/30/2023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10/30/2023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10/30/2023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10/30/2023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10/30/2023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10/30/2023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dirty="0"/>
              <a:t>10/30/2023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10/30/2023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10/30/2023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10/30/2023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10/30/2023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10/30/2023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10/30/2023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10/30/2023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10/30/2023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65238" y="982132"/>
            <a:ext cx="5620208" cy="1303867"/>
          </a:xfrm>
        </p:spPr>
        <p:txBody>
          <a:bodyPr>
            <a:normAutofit/>
          </a:bodyPr>
          <a:lstStyle/>
          <a:p>
            <a:r>
              <a:rPr lang="zh-TW" altLang="en-US" sz="5400" b="1" dirty="0">
                <a:latin typeface="+mj-ea"/>
              </a:rPr>
              <a:t>何西阿書 </a:t>
            </a:r>
            <a:r>
              <a:rPr lang="en-US" altLang="zh-TW" sz="5400" b="1" dirty="0">
                <a:latin typeface="+mj-ea"/>
              </a:rPr>
              <a:t>(13)</a:t>
            </a:r>
            <a:endParaRPr lang="zh-TW" altLang="en-US" sz="5400" b="1" dirty="0">
              <a:latin typeface="+mj-e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87226" y="3166945"/>
            <a:ext cx="4976231" cy="195146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zh-TW" altLang="en-US" sz="6600" b="1" dirty="0">
                <a:solidFill>
                  <a:srgbClr val="C00000"/>
                </a:solidFill>
                <a:latin typeface="+mj-ea"/>
                <a:ea typeface="+mj-ea"/>
              </a:rPr>
              <a:t>耶和華拯救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7509" y="982132"/>
            <a:ext cx="3963926" cy="4893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60080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zh-TW" sz="3400" b="1" dirty="0">
                <a:solidFill>
                  <a:schemeClr val="tx1"/>
                </a:solidFill>
                <a:latin typeface="+mj-ea"/>
                <a:ea typeface="+mj-ea"/>
              </a:rPr>
              <a:t>二</a:t>
            </a:r>
            <a:r>
              <a:rPr lang="en-US" altLang="zh-TW" sz="3400" b="1" dirty="0">
                <a:solidFill>
                  <a:schemeClr val="tx1"/>
                </a:solidFill>
                <a:latin typeface="+mj-ea"/>
                <a:ea typeface="+mj-ea"/>
              </a:rPr>
              <a:t>. </a:t>
            </a:r>
            <a:r>
              <a:rPr lang="zh-TW" altLang="zh-TW" sz="3400" b="1" dirty="0">
                <a:solidFill>
                  <a:schemeClr val="tx1"/>
                </a:solidFill>
                <a:latin typeface="+mj-ea"/>
                <a:ea typeface="+mj-ea"/>
              </a:rPr>
              <a:t>誰能拯救</a:t>
            </a:r>
            <a:endParaRPr lang="zh-TW" altLang="zh-TW" sz="3400" dirty="0">
              <a:solidFill>
                <a:schemeClr val="tx1"/>
              </a:solidFill>
              <a:latin typeface="+mj-ea"/>
              <a:ea typeface="+mj-ea"/>
            </a:endParaRPr>
          </a:p>
          <a:p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神拯救以色列人出埃及，與他們立約，向他們啟示祂自己：祂是獨一的真神，惟有祂是救主 </a:t>
            </a:r>
            <a:r>
              <a:rPr lang="en-US" altLang="zh-TW" sz="2600" dirty="0" err="1">
                <a:solidFill>
                  <a:schemeClr val="tx1"/>
                </a:solidFill>
                <a:latin typeface="+mj-ea"/>
                <a:ea typeface="+mj-ea"/>
              </a:rPr>
              <a:t>יָש</a:t>
            </a:r>
            <a:r>
              <a:rPr lang="en-US" altLang="zh-TW" sz="2600" dirty="0">
                <a:solidFill>
                  <a:schemeClr val="tx1"/>
                </a:solidFill>
                <a:latin typeface="+mj-ea"/>
                <a:ea typeface="+mj-ea"/>
              </a:rPr>
              <a:t>ַׁע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。表明神統管萬有，除祂以外，沒有別神；除祂以外，別無拯救</a:t>
            </a:r>
            <a:r>
              <a:rPr lang="en-US" altLang="zh-TW" sz="26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賽</a:t>
            </a:r>
            <a:r>
              <a:rPr lang="en-US" altLang="zh-TW" sz="2600" dirty="0">
                <a:solidFill>
                  <a:schemeClr val="tx1"/>
                </a:solidFill>
                <a:latin typeface="+mj-ea"/>
                <a:ea typeface="+mj-ea"/>
              </a:rPr>
              <a:t>45:21-22)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。</a:t>
            </a:r>
          </a:p>
          <a:p>
            <a:pPr marL="514350" lvl="0" indent="-514350">
              <a:buAutoNum type="arabicPeriod"/>
            </a:pPr>
            <a:r>
              <a:rPr lang="zh-TW" altLang="zh-TW" sz="3000" b="1" dirty="0" smtClean="0">
                <a:solidFill>
                  <a:schemeClr val="tx1"/>
                </a:solidFill>
                <a:latin typeface="+mj-ea"/>
                <a:ea typeface="+mj-ea"/>
              </a:rPr>
              <a:t>神</a:t>
            </a:r>
            <a:r>
              <a:rPr lang="zh-TW" altLang="zh-TW" sz="3000" b="1" dirty="0">
                <a:solidFill>
                  <a:schemeClr val="tx1"/>
                </a:solidFill>
                <a:latin typeface="+mj-ea"/>
                <a:ea typeface="+mj-ea"/>
              </a:rPr>
              <a:t>是救主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：雅各稱神為「救贖他脫離一切患難的那使者</a:t>
            </a:r>
            <a:r>
              <a:rPr lang="en-US" altLang="zh-TW" sz="26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創</a:t>
            </a:r>
            <a:r>
              <a:rPr lang="en-US" altLang="zh-TW" sz="2600" dirty="0">
                <a:solidFill>
                  <a:schemeClr val="tx1"/>
                </a:solidFill>
                <a:latin typeface="+mj-ea"/>
                <a:ea typeface="+mj-ea"/>
              </a:rPr>
              <a:t>48:16)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」，神是祂子民在患難中隨時的幫助</a:t>
            </a:r>
            <a:r>
              <a:rPr lang="en-US" altLang="zh-TW" sz="26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詩</a:t>
            </a:r>
            <a:r>
              <a:rPr lang="en-US" altLang="zh-TW" sz="2600" dirty="0">
                <a:solidFill>
                  <a:schemeClr val="tx1"/>
                </a:solidFill>
                <a:latin typeface="+mj-ea"/>
                <a:ea typeface="+mj-ea"/>
              </a:rPr>
              <a:t>46:1)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。但神子民從神得飽足，心就高傲而忘記神，他們倚靠人的血肉膀臂而離棄神</a:t>
            </a:r>
            <a:r>
              <a:rPr lang="en-US" altLang="zh-TW" sz="26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耶</a:t>
            </a:r>
            <a:r>
              <a:rPr lang="en-US" altLang="zh-TW" sz="2600" dirty="0">
                <a:solidFill>
                  <a:schemeClr val="tx1"/>
                </a:solidFill>
                <a:latin typeface="+mj-ea"/>
                <a:ea typeface="+mj-ea"/>
              </a:rPr>
              <a:t>17:5)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，求埃及幫助而不倚靠神</a:t>
            </a:r>
            <a:r>
              <a:rPr lang="en-US" altLang="zh-TW" sz="26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賽</a:t>
            </a:r>
            <a:r>
              <a:rPr lang="en-US" altLang="zh-TW" sz="2600" dirty="0">
                <a:solidFill>
                  <a:schemeClr val="tx1"/>
                </a:solidFill>
                <a:latin typeface="+mj-ea"/>
                <a:ea typeface="+mj-ea"/>
              </a:rPr>
              <a:t>31:1-3)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，結局就是敗亡</a:t>
            </a:r>
            <a:r>
              <a:rPr lang="zh-TW" altLang="zh-TW" sz="2600" dirty="0" smtClean="0">
                <a:solidFill>
                  <a:schemeClr val="tx1"/>
                </a:solidFill>
                <a:latin typeface="+mj-ea"/>
                <a:ea typeface="+mj-ea"/>
              </a:rPr>
              <a:t>。</a:t>
            </a:r>
            <a:endParaRPr lang="en-US" altLang="zh-TW" sz="2600" dirty="0" smtClean="0">
              <a:solidFill>
                <a:schemeClr val="tx1"/>
              </a:solidFill>
              <a:latin typeface="+mj-ea"/>
              <a:ea typeface="+mj-ea"/>
            </a:endParaRPr>
          </a:p>
          <a:p>
            <a:pPr marL="514350" lvl="0" indent="-514350">
              <a:buAutoNum type="arabicPeriod"/>
            </a:pPr>
            <a:r>
              <a:rPr lang="zh-TW" altLang="zh-TW" sz="3000" b="1" dirty="0" smtClean="0">
                <a:solidFill>
                  <a:schemeClr val="tx1"/>
                </a:solidFill>
                <a:latin typeface="+mj-ea"/>
                <a:ea typeface="+mj-ea"/>
              </a:rPr>
              <a:t>與</a:t>
            </a:r>
            <a:r>
              <a:rPr lang="zh-TW" altLang="zh-TW" sz="3000" b="1" dirty="0">
                <a:solidFill>
                  <a:schemeClr val="tx1"/>
                </a:solidFill>
                <a:latin typeface="+mj-ea"/>
                <a:ea typeface="+mj-ea"/>
              </a:rPr>
              <a:t>神作對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：神子民在患難中，神向他們施行拯救，他們卻悖逆，使神的聖靈擔憂，與神作對，神就轉作他們的仇敵，親自攻擊他們</a:t>
            </a:r>
            <a:r>
              <a:rPr lang="en-US" altLang="zh-TW" sz="26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賽</a:t>
            </a:r>
            <a:r>
              <a:rPr lang="en-US" altLang="zh-TW" sz="2600" dirty="0">
                <a:solidFill>
                  <a:schemeClr val="tx1"/>
                </a:solidFill>
                <a:latin typeface="+mj-ea"/>
                <a:ea typeface="+mj-ea"/>
              </a:rPr>
              <a:t>63:5-10)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。神幫助誰，誰就得勝；神子民若順服神，站在神這邊，神就是他們的幫助</a:t>
            </a:r>
            <a:r>
              <a:rPr lang="en-US" altLang="zh-TW" sz="26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撒上</a:t>
            </a:r>
            <a:r>
              <a:rPr lang="en-US" altLang="zh-TW" sz="2600" dirty="0">
                <a:solidFill>
                  <a:schemeClr val="tx1"/>
                </a:solidFill>
                <a:latin typeface="+mj-ea"/>
                <a:ea typeface="+mj-ea"/>
              </a:rPr>
              <a:t>4:1-11; 7:3-12; 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書</a:t>
            </a:r>
            <a:r>
              <a:rPr lang="en-US" altLang="zh-TW" sz="2600" dirty="0">
                <a:solidFill>
                  <a:schemeClr val="tx1"/>
                </a:solidFill>
                <a:latin typeface="+mj-ea"/>
                <a:ea typeface="+mj-ea"/>
              </a:rPr>
              <a:t>5:13-15)</a:t>
            </a:r>
            <a:r>
              <a:rPr lang="zh-TW" altLang="zh-TW" sz="2600" dirty="0" smtClean="0">
                <a:solidFill>
                  <a:schemeClr val="tx1"/>
                </a:solidFill>
                <a:latin typeface="+mj-ea"/>
                <a:ea typeface="+mj-ea"/>
              </a:rPr>
              <a:t>。</a:t>
            </a:r>
            <a:endParaRPr lang="en-US" altLang="zh-TW" sz="2600" dirty="0" smtClean="0">
              <a:solidFill>
                <a:schemeClr val="tx1"/>
              </a:solidFill>
              <a:latin typeface="+mj-ea"/>
              <a:ea typeface="+mj-ea"/>
            </a:endParaRPr>
          </a:p>
          <a:p>
            <a:pPr marL="514350" lvl="0" indent="-514350">
              <a:buAutoNum type="arabicPeriod"/>
            </a:pPr>
            <a:r>
              <a:rPr lang="zh-TW" altLang="zh-TW" sz="3000" b="1" dirty="0" smtClean="0">
                <a:solidFill>
                  <a:schemeClr val="tx1"/>
                </a:solidFill>
                <a:latin typeface="+mj-ea"/>
                <a:ea typeface="+mj-ea"/>
              </a:rPr>
              <a:t>王</a:t>
            </a:r>
            <a:r>
              <a:rPr lang="zh-TW" altLang="zh-TW" sz="3000" b="1" dirty="0">
                <a:solidFill>
                  <a:schemeClr val="tx1"/>
                </a:solidFill>
                <a:latin typeface="+mj-ea"/>
                <a:ea typeface="+mj-ea"/>
              </a:rPr>
              <a:t>在哪裡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：以色列人求立王，為他們爭戰，卻厭棄救他們脫離一切災難的神，不要神作王</a:t>
            </a:r>
            <a:r>
              <a:rPr lang="en-US" altLang="zh-TW" sz="26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撒上</a:t>
            </a:r>
            <a:r>
              <a:rPr lang="en-US" altLang="zh-TW" sz="2600" dirty="0">
                <a:solidFill>
                  <a:schemeClr val="tx1"/>
                </a:solidFill>
                <a:latin typeface="+mj-ea"/>
                <a:ea typeface="+mj-ea"/>
              </a:rPr>
              <a:t>10:18-19)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。神立掃羅作以色列王，也因掃羅的悖逆而廢王</a:t>
            </a:r>
            <a:r>
              <a:rPr lang="en-US" altLang="zh-TW" sz="26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撒下</a:t>
            </a:r>
            <a:r>
              <a:rPr lang="en-US" altLang="zh-TW" sz="2600" dirty="0">
                <a:solidFill>
                  <a:schemeClr val="tx1"/>
                </a:solidFill>
                <a:latin typeface="+mj-ea"/>
                <a:ea typeface="+mj-ea"/>
              </a:rPr>
              <a:t>7:15)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。以色列何細亞 </a:t>
            </a:r>
            <a:r>
              <a:rPr lang="en-US" altLang="zh-TW" sz="2600" dirty="0" err="1">
                <a:solidFill>
                  <a:schemeClr val="tx1"/>
                </a:solidFill>
                <a:latin typeface="+mj-ea"/>
                <a:ea typeface="+mj-ea"/>
              </a:rPr>
              <a:t>יָש</a:t>
            </a:r>
            <a:r>
              <a:rPr lang="en-US" altLang="zh-TW" sz="2600" dirty="0">
                <a:solidFill>
                  <a:schemeClr val="tx1"/>
                </a:solidFill>
                <a:latin typeface="+mj-ea"/>
                <a:ea typeface="+mj-ea"/>
              </a:rPr>
              <a:t>ַׁע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的意思是「拯救」，結果救不了自己，救不了國家，全都滅亡了。</a:t>
            </a:r>
          </a:p>
        </p:txBody>
      </p:sp>
    </p:spTree>
    <p:extLst>
      <p:ext uri="{BB962C8B-B14F-4D97-AF65-F5344CB8AC3E}">
        <p14:creationId xmlns:p14="http://schemas.microsoft.com/office/powerpoint/2010/main" val="23588376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Rectangle 4"/>
          <p:cNvSpPr/>
          <p:nvPr/>
        </p:nvSpPr>
        <p:spPr>
          <a:xfrm>
            <a:off x="881061" y="825910"/>
            <a:ext cx="10429875" cy="520617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TW" sz="2800" b="1" dirty="0">
                <a:solidFill>
                  <a:schemeClr val="tx1"/>
                </a:solidFill>
                <a:latin typeface="+mj-ea"/>
                <a:ea typeface="+mj-ea"/>
              </a:rPr>
              <a:t>【</a:t>
            </a:r>
            <a:r>
              <a:rPr lang="zh-TW" altLang="en-US" sz="2800" b="1" dirty="0">
                <a:solidFill>
                  <a:schemeClr val="tx1"/>
                </a:solidFill>
                <a:latin typeface="+mj-ea"/>
                <a:ea typeface="+mj-ea"/>
              </a:rPr>
              <a:t>何西阿書 </a:t>
            </a:r>
            <a:r>
              <a:rPr lang="en-US" altLang="zh-TW" sz="2800" b="1" dirty="0">
                <a:solidFill>
                  <a:schemeClr val="tx1"/>
                </a:solidFill>
                <a:latin typeface="+mj-ea"/>
                <a:ea typeface="+mj-ea"/>
              </a:rPr>
              <a:t>13:13-16】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800" kern="100" baseline="300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13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產婦的疼痛必臨到他身上；他是無智慧之子，到了產期不當遲延。</a:t>
            </a:r>
            <a:r>
              <a:rPr lang="en-US" sz="2800" kern="100" baseline="300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14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我必救贖他們脫離陰間，救贖他們脫離死亡。死亡啊，你的災害在哪裏呢？陰間哪，你的毀滅在哪裏呢？在我眼前絕無後悔之事。</a:t>
            </a:r>
            <a:endParaRPr lang="en-US" sz="2800" kern="100" dirty="0">
              <a:solidFill>
                <a:schemeClr val="tx1"/>
              </a:solidFill>
              <a:effectLst/>
              <a:latin typeface="+mj-ea"/>
              <a:ea typeface="+mj-ea"/>
              <a:cs typeface="Times New Roman" panose="02020603050405020304" pitchFamily="18" charset="0"/>
            </a:endParaRPr>
          </a:p>
          <a:p>
            <a:r>
              <a:rPr lang="en-US" sz="2800" kern="100" baseline="30000" dirty="0">
                <a:solidFill>
                  <a:schemeClr val="tx1"/>
                </a:solidFill>
                <a:effectLst/>
                <a:latin typeface="+mj-ea"/>
                <a:ea typeface="+mj-ea"/>
              </a:rPr>
              <a:t>15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他在弟兄中雖然茂盛，必有東風颳來，就是耶和華的風從曠野上來。他的泉源必乾；他的源頭必竭；仇敵必擄掠他所積蓄的一切寶器。</a:t>
            </a:r>
            <a:r>
              <a:rPr lang="en-US" sz="2800" kern="100" baseline="30000" dirty="0">
                <a:solidFill>
                  <a:schemeClr val="tx1"/>
                </a:solidFill>
                <a:effectLst/>
                <a:latin typeface="+mj-ea"/>
                <a:ea typeface="+mj-ea"/>
              </a:rPr>
              <a:t>16 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撒馬利亞必擔當自己的罪，因為悖逆她的神。她必倒在刀下；嬰孩必被摔死；孕婦必被剖開。</a:t>
            </a:r>
            <a:endParaRPr lang="en-US" sz="2800" kern="100" dirty="0">
              <a:solidFill>
                <a:schemeClr val="tx1"/>
              </a:solidFill>
              <a:effectLst/>
              <a:latin typeface="+mj-ea"/>
              <a:ea typeface="+mj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90250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Rectangle 4"/>
          <p:cNvSpPr/>
          <p:nvPr/>
        </p:nvSpPr>
        <p:spPr>
          <a:xfrm>
            <a:off x="881061" y="825910"/>
            <a:ext cx="10429875" cy="520617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US" altLang="zh-TW" sz="3200" b="1" dirty="0" smtClean="0">
                <a:solidFill>
                  <a:schemeClr val="tx1"/>
                </a:solidFill>
                <a:latin typeface="+mj-ea"/>
                <a:ea typeface="+mj-ea"/>
              </a:rPr>
              <a:t>3. </a:t>
            </a:r>
            <a:r>
              <a:rPr lang="zh-TW" altLang="zh-TW" sz="3200" b="1" dirty="0" smtClean="0">
                <a:solidFill>
                  <a:schemeClr val="tx1"/>
                </a:solidFill>
                <a:latin typeface="+mj-ea"/>
                <a:ea typeface="+mj-ea"/>
              </a:rPr>
              <a:t>以色列</a:t>
            </a:r>
            <a:r>
              <a:rPr lang="zh-TW" altLang="zh-TW" sz="3200" b="1" dirty="0">
                <a:solidFill>
                  <a:schemeClr val="tx1"/>
                </a:solidFill>
                <a:latin typeface="+mj-ea"/>
                <a:ea typeface="+mj-ea"/>
              </a:rPr>
              <a:t>犯罪，帶來什麼問題？神要如何拯救他們？以色列亡國的景況如何？ </a:t>
            </a:r>
          </a:p>
        </p:txBody>
      </p:sp>
    </p:spTree>
    <p:extLst>
      <p:ext uri="{BB962C8B-B14F-4D97-AF65-F5344CB8AC3E}">
        <p14:creationId xmlns:p14="http://schemas.microsoft.com/office/powerpoint/2010/main" val="6254834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zh-TW" sz="3400" b="1" dirty="0">
                <a:solidFill>
                  <a:schemeClr val="tx1"/>
                </a:solidFill>
                <a:latin typeface="+mj-ea"/>
                <a:ea typeface="+mj-ea"/>
              </a:rPr>
              <a:t>三</a:t>
            </a:r>
            <a:r>
              <a:rPr lang="en-US" altLang="zh-TW" sz="3400" b="1" dirty="0">
                <a:solidFill>
                  <a:schemeClr val="tx1"/>
                </a:solidFill>
                <a:latin typeface="+mj-ea"/>
                <a:ea typeface="+mj-ea"/>
              </a:rPr>
              <a:t>. </a:t>
            </a:r>
            <a:r>
              <a:rPr lang="zh-TW" altLang="zh-TW" sz="3400" b="1" dirty="0">
                <a:solidFill>
                  <a:schemeClr val="tx1"/>
                </a:solidFill>
                <a:latin typeface="+mj-ea"/>
                <a:ea typeface="+mj-ea"/>
              </a:rPr>
              <a:t>罪的結局</a:t>
            </a:r>
            <a:endParaRPr lang="zh-TW" altLang="zh-TW" sz="3400" dirty="0">
              <a:solidFill>
                <a:schemeClr val="tx1"/>
              </a:solidFill>
              <a:latin typeface="+mj-ea"/>
              <a:ea typeface="+mj-ea"/>
            </a:endParaRPr>
          </a:p>
          <a:p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神是創造主，也是救贖主，只有神才能創造和救贖，且是藉著彌賽亞做成的</a:t>
            </a:r>
            <a:r>
              <a:rPr lang="en-US" altLang="zh-TW" sz="26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來</a:t>
            </a:r>
            <a:r>
              <a:rPr lang="en-US" altLang="zh-TW" sz="2600" dirty="0">
                <a:solidFill>
                  <a:schemeClr val="tx1"/>
                </a:solidFill>
                <a:latin typeface="+mj-ea"/>
                <a:ea typeface="+mj-ea"/>
              </a:rPr>
              <a:t>1:1-3)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。以色列犯罪，帶來災難性的毀滅，看似無法挽回，但神著彌賽亞施行拯救，恢復更新。</a:t>
            </a:r>
          </a:p>
          <a:p>
            <a:pPr marL="514350" lvl="0" indent="-514350">
              <a:buAutoNum type="arabicPeriod"/>
            </a:pPr>
            <a:r>
              <a:rPr lang="zh-TW" altLang="zh-TW" sz="3000" b="1" dirty="0" smtClean="0">
                <a:solidFill>
                  <a:schemeClr val="tx1"/>
                </a:solidFill>
                <a:latin typeface="+mj-ea"/>
                <a:ea typeface="+mj-ea"/>
              </a:rPr>
              <a:t>罪</a:t>
            </a:r>
            <a:r>
              <a:rPr lang="zh-TW" altLang="zh-TW" sz="3000" b="1" dirty="0">
                <a:solidFill>
                  <a:schemeClr val="tx1"/>
                </a:solidFill>
                <a:latin typeface="+mj-ea"/>
                <a:ea typeface="+mj-ea"/>
              </a:rPr>
              <a:t>的後果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：罪有大小之分：錯失、隱而未現的過錯、任意妄為的罪、大罪</a:t>
            </a:r>
            <a:r>
              <a:rPr lang="en-US" altLang="zh-TW" sz="26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詩</a:t>
            </a:r>
            <a:r>
              <a:rPr lang="en-US" altLang="zh-TW" sz="2600" dirty="0">
                <a:solidFill>
                  <a:schemeClr val="tx1"/>
                </a:solidFill>
                <a:latin typeface="+mj-ea"/>
                <a:ea typeface="+mj-ea"/>
              </a:rPr>
              <a:t>19:12-13)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。當罪不斷累積，被包裹，被收藏，到罪孽滿盈，如婦人產期臨到的疼痛，審判也必臨到罪人身上</a:t>
            </a:r>
            <a:r>
              <a:rPr lang="en-US" altLang="zh-TW" sz="26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太</a:t>
            </a:r>
            <a:r>
              <a:rPr lang="en-US" altLang="zh-TW" sz="2600" dirty="0">
                <a:solidFill>
                  <a:schemeClr val="tx1"/>
                </a:solidFill>
                <a:latin typeface="+mj-ea"/>
                <a:ea typeface="+mj-ea"/>
              </a:rPr>
              <a:t>24:8)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。所以罪要趁早處理</a:t>
            </a:r>
            <a:r>
              <a:rPr lang="en-US" altLang="zh-TW" sz="26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詩</a:t>
            </a:r>
            <a:r>
              <a:rPr lang="en-US" altLang="zh-TW" sz="2600" dirty="0">
                <a:solidFill>
                  <a:schemeClr val="tx1"/>
                </a:solidFill>
                <a:latin typeface="+mj-ea"/>
                <a:ea typeface="+mj-ea"/>
              </a:rPr>
              <a:t>32:1-6)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，無智慧人遲延，就擔當審判</a:t>
            </a:r>
            <a:r>
              <a:rPr lang="zh-TW" altLang="zh-TW" sz="2600" dirty="0" smtClean="0">
                <a:solidFill>
                  <a:schemeClr val="tx1"/>
                </a:solidFill>
                <a:latin typeface="+mj-ea"/>
                <a:ea typeface="+mj-ea"/>
              </a:rPr>
              <a:t>。</a:t>
            </a:r>
            <a:endParaRPr lang="en-US" altLang="zh-TW" sz="2600" dirty="0" smtClean="0">
              <a:solidFill>
                <a:schemeClr val="tx1"/>
              </a:solidFill>
              <a:latin typeface="+mj-ea"/>
              <a:ea typeface="+mj-ea"/>
            </a:endParaRPr>
          </a:p>
          <a:p>
            <a:pPr marL="514350" lvl="0" indent="-514350">
              <a:buAutoNum type="arabicPeriod"/>
            </a:pPr>
            <a:r>
              <a:rPr lang="zh-TW" altLang="zh-TW" sz="3000" b="1" dirty="0" smtClean="0">
                <a:solidFill>
                  <a:schemeClr val="tx1"/>
                </a:solidFill>
                <a:latin typeface="+mj-ea"/>
                <a:ea typeface="+mj-ea"/>
              </a:rPr>
              <a:t>神</a:t>
            </a:r>
            <a:r>
              <a:rPr lang="zh-TW" altLang="zh-TW" sz="3000" b="1" dirty="0">
                <a:solidFill>
                  <a:schemeClr val="tx1"/>
                </a:solidFill>
                <a:latin typeface="+mj-ea"/>
                <a:ea typeface="+mj-ea"/>
              </a:rPr>
              <a:t>要拯救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：罪的工價乃是死，陰間是死後的去處，神藉基督從死裡復活，救祂子民脫離死亡和陰間</a:t>
            </a:r>
            <a:r>
              <a:rPr lang="en-US" altLang="zh-TW" sz="26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林前</a:t>
            </a:r>
            <a:r>
              <a:rPr lang="en-US" altLang="zh-TW" sz="2600" dirty="0">
                <a:solidFill>
                  <a:schemeClr val="tx1"/>
                </a:solidFill>
                <a:latin typeface="+mj-ea"/>
                <a:ea typeface="+mj-ea"/>
              </a:rPr>
              <a:t>15:55-57)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。耶穌為人人嘗了死味，擔當審判和咒詛，拿著死亡和陰間的鑰匙</a:t>
            </a:r>
            <a:r>
              <a:rPr lang="en-US" altLang="zh-TW" sz="26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啟</a:t>
            </a:r>
            <a:r>
              <a:rPr lang="en-US" altLang="zh-TW" sz="2600" dirty="0">
                <a:solidFill>
                  <a:schemeClr val="tx1"/>
                </a:solidFill>
                <a:latin typeface="+mj-ea"/>
                <a:ea typeface="+mj-ea"/>
              </a:rPr>
              <a:t>1:18)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。當神定意審判，就無</a:t>
            </a:r>
            <a:r>
              <a:rPr lang="zh-TW" altLang="zh-TW" sz="2600" b="1" dirty="0">
                <a:solidFill>
                  <a:schemeClr val="tx1"/>
                </a:solidFill>
                <a:latin typeface="+mj-ea"/>
                <a:ea typeface="+mj-ea"/>
              </a:rPr>
              <a:t>後悔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en-US" altLang="zh-TW" sz="2600" dirty="0" err="1">
                <a:solidFill>
                  <a:schemeClr val="tx1"/>
                </a:solidFill>
                <a:latin typeface="+mj-ea"/>
                <a:ea typeface="+mj-ea"/>
              </a:rPr>
              <a:t>נֹחַם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〔憐恤〕，人要</a:t>
            </a:r>
            <a:r>
              <a:rPr lang="zh-TW" altLang="zh-TW" sz="2600" b="1" dirty="0">
                <a:solidFill>
                  <a:schemeClr val="tx1"/>
                </a:solidFill>
                <a:latin typeface="+mj-ea"/>
                <a:ea typeface="+mj-ea"/>
              </a:rPr>
              <a:t>悔改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才能得救</a:t>
            </a:r>
            <a:r>
              <a:rPr lang="zh-TW" altLang="zh-TW" sz="2600" dirty="0" smtClean="0">
                <a:solidFill>
                  <a:schemeClr val="tx1"/>
                </a:solidFill>
                <a:latin typeface="+mj-ea"/>
                <a:ea typeface="+mj-ea"/>
              </a:rPr>
              <a:t>。</a:t>
            </a:r>
            <a:endParaRPr lang="en-US" altLang="zh-TW" sz="2600" dirty="0" smtClean="0">
              <a:solidFill>
                <a:schemeClr val="tx1"/>
              </a:solidFill>
              <a:latin typeface="+mj-ea"/>
              <a:ea typeface="+mj-ea"/>
            </a:endParaRPr>
          </a:p>
          <a:p>
            <a:pPr marL="514350" lvl="0" indent="-514350">
              <a:buAutoNum type="arabicPeriod"/>
            </a:pPr>
            <a:r>
              <a:rPr lang="zh-TW" altLang="zh-TW" sz="3000" b="1" dirty="0" smtClean="0">
                <a:solidFill>
                  <a:schemeClr val="tx1"/>
                </a:solidFill>
                <a:latin typeface="+mj-ea"/>
                <a:ea typeface="+mj-ea"/>
              </a:rPr>
              <a:t>亡國</a:t>
            </a:r>
            <a:r>
              <a:rPr lang="zh-TW" altLang="zh-TW" sz="3000" b="1" dirty="0">
                <a:solidFill>
                  <a:schemeClr val="tx1"/>
                </a:solidFill>
                <a:latin typeface="+mj-ea"/>
                <a:ea typeface="+mj-ea"/>
              </a:rPr>
              <a:t>之慟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：以色列經過一段昌盛時期，當神的審判臨到，一切財寶都將被仇敵擄掠。亞述是極殘忍之民，以色列不歸向神，必受罪的報應，禍延子孫，宛如地獄臨到。</a:t>
            </a:r>
          </a:p>
        </p:txBody>
      </p:sp>
    </p:spTree>
    <p:extLst>
      <p:ext uri="{BB962C8B-B14F-4D97-AF65-F5344CB8AC3E}">
        <p14:creationId xmlns:p14="http://schemas.microsoft.com/office/powerpoint/2010/main" val="39811080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Rectangle 3"/>
          <p:cNvSpPr/>
          <p:nvPr/>
        </p:nvSpPr>
        <p:spPr>
          <a:xfrm>
            <a:off x="472964" y="294289"/>
            <a:ext cx="11246069" cy="626942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sz="3600" b="1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結論</a:t>
            </a:r>
            <a:endParaRPr lang="en-US" altLang="zh-TW" sz="3600" b="1" kern="100" dirty="0">
              <a:solidFill>
                <a:schemeClr val="tx1"/>
              </a:solidFill>
              <a:effectLst/>
              <a:latin typeface="+mj-ea"/>
              <a:ea typeface="+mj-ea"/>
              <a:cs typeface="Times New Roman" panose="02020603050405020304" pitchFamily="18" charset="0"/>
            </a:endParaRPr>
          </a:p>
          <a:p>
            <a:r>
              <a:rPr lang="zh-TW" altLang="zh-TW" sz="2800" dirty="0">
                <a:solidFill>
                  <a:schemeClr val="tx1"/>
                </a:solidFill>
                <a:latin typeface="+mj-ea"/>
                <a:ea typeface="+mj-ea"/>
              </a:rPr>
              <a:t>救主彌賽亞降生，天使指示約瑟要給祂起名叫耶穌，即舊約的約書亞 </a:t>
            </a:r>
            <a:r>
              <a:rPr lang="en-US" altLang="zh-TW" sz="2800" dirty="0" err="1">
                <a:solidFill>
                  <a:schemeClr val="tx1"/>
                </a:solidFill>
                <a:latin typeface="+mj-ea"/>
                <a:ea typeface="+mj-ea"/>
              </a:rPr>
              <a:t>יְהוֹשׁוּע</a:t>
            </a:r>
            <a:r>
              <a:rPr lang="en-US" altLang="zh-TW" sz="2800" dirty="0">
                <a:solidFill>
                  <a:schemeClr val="tx1"/>
                </a:solidFill>
                <a:latin typeface="+mj-ea"/>
                <a:ea typeface="+mj-ea"/>
              </a:rPr>
              <a:t>ַ</a:t>
            </a:r>
            <a:r>
              <a:rPr lang="zh-TW" altLang="zh-TW" sz="2800" dirty="0">
                <a:solidFill>
                  <a:schemeClr val="tx1"/>
                </a:solidFill>
                <a:latin typeface="+mj-ea"/>
                <a:ea typeface="+mj-ea"/>
              </a:rPr>
              <a:t>，意思是「</a:t>
            </a:r>
            <a:r>
              <a:rPr lang="zh-TW" altLang="zh-TW" sz="2800" b="1" dirty="0">
                <a:solidFill>
                  <a:srgbClr val="C00000"/>
                </a:solidFill>
                <a:latin typeface="+mj-ea"/>
                <a:ea typeface="+mj-ea"/>
              </a:rPr>
              <a:t>耶和華拯救</a:t>
            </a:r>
            <a:r>
              <a:rPr lang="zh-TW" altLang="zh-TW" sz="2800" dirty="0">
                <a:solidFill>
                  <a:schemeClr val="tx1"/>
                </a:solidFill>
                <a:latin typeface="+mj-ea"/>
                <a:ea typeface="+mj-ea"/>
              </a:rPr>
              <a:t>」，因為祂要將自己的百姓從罪惡裡救出來</a:t>
            </a:r>
            <a:r>
              <a:rPr lang="en-US" altLang="zh-TW" sz="28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zh-TW" sz="2800" dirty="0">
                <a:solidFill>
                  <a:schemeClr val="tx1"/>
                </a:solidFill>
                <a:latin typeface="+mj-ea"/>
                <a:ea typeface="+mj-ea"/>
              </a:rPr>
              <a:t>太</a:t>
            </a:r>
            <a:r>
              <a:rPr lang="en-US" altLang="zh-TW" sz="2800" dirty="0">
                <a:solidFill>
                  <a:schemeClr val="tx1"/>
                </a:solidFill>
                <a:latin typeface="+mj-ea"/>
                <a:ea typeface="+mj-ea"/>
              </a:rPr>
              <a:t>1:21)</a:t>
            </a:r>
            <a:r>
              <a:rPr lang="zh-TW" altLang="zh-TW" sz="2800" dirty="0">
                <a:solidFill>
                  <a:schemeClr val="tx1"/>
                </a:solidFill>
                <a:latin typeface="+mj-ea"/>
                <a:ea typeface="+mj-ea"/>
              </a:rPr>
              <a:t>。人面對最大的仇敵就是罪和死，只有神才能做成救贖，解決人罪和死的問題。初代教會在爭論耶穌的神性問題，亞他那修的一句話點醒了眾人：如果耶穌不是神，祂就不是我的救主。神在舊約指示以色列，除了耶和華，再沒有別神；除祂以外，沒有救主。神藉耶穌基督設立新約，祂不僅是以色列的彌賽亞，是人類的救主，更是信徒的救主</a:t>
            </a:r>
            <a:r>
              <a:rPr lang="en-US" altLang="zh-TW" sz="28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zh-TW" sz="2800" dirty="0">
                <a:solidFill>
                  <a:schemeClr val="tx1"/>
                </a:solidFill>
                <a:latin typeface="+mj-ea"/>
                <a:ea typeface="+mj-ea"/>
              </a:rPr>
              <a:t>提前</a:t>
            </a:r>
            <a:r>
              <a:rPr lang="en-US" altLang="zh-TW" sz="2800" dirty="0">
                <a:solidFill>
                  <a:schemeClr val="tx1"/>
                </a:solidFill>
                <a:latin typeface="+mj-ea"/>
                <a:ea typeface="+mj-ea"/>
              </a:rPr>
              <a:t>1:15; 4:10)</a:t>
            </a:r>
            <a:r>
              <a:rPr lang="zh-TW" altLang="zh-TW" sz="2800" dirty="0">
                <a:solidFill>
                  <a:schemeClr val="tx1"/>
                </a:solidFill>
                <a:latin typeface="+mj-ea"/>
                <a:ea typeface="+mj-ea"/>
              </a:rPr>
              <a:t>。因祂勝過罪惡死亡，除祂以外，別無拯救；天下人間，沒有賜下別的名可以靠著得救</a:t>
            </a:r>
            <a:r>
              <a:rPr lang="en-US" altLang="zh-TW" sz="28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zh-TW" sz="2800" dirty="0">
                <a:solidFill>
                  <a:schemeClr val="tx1"/>
                </a:solidFill>
                <a:latin typeface="+mj-ea"/>
                <a:ea typeface="+mj-ea"/>
              </a:rPr>
              <a:t>徒</a:t>
            </a:r>
            <a:r>
              <a:rPr lang="en-US" altLang="zh-TW" sz="2800" dirty="0">
                <a:solidFill>
                  <a:schemeClr val="tx1"/>
                </a:solidFill>
                <a:latin typeface="+mj-ea"/>
                <a:ea typeface="+mj-ea"/>
              </a:rPr>
              <a:t>4:12)</a:t>
            </a:r>
            <a:r>
              <a:rPr lang="zh-TW" altLang="zh-TW" sz="2800" dirty="0">
                <a:solidFill>
                  <a:schemeClr val="tx1"/>
                </a:solidFill>
                <a:latin typeface="+mj-ea"/>
                <a:ea typeface="+mj-ea"/>
              </a:rPr>
              <a:t>。祂過去、現今、將來，到世界末了，都要拯救祂的子民</a:t>
            </a:r>
            <a:r>
              <a:rPr lang="en-US" altLang="zh-TW" sz="28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zh-TW" sz="2800" dirty="0">
                <a:solidFill>
                  <a:schemeClr val="tx1"/>
                </a:solidFill>
                <a:latin typeface="+mj-ea"/>
                <a:ea typeface="+mj-ea"/>
              </a:rPr>
              <a:t>林後</a:t>
            </a:r>
            <a:r>
              <a:rPr lang="en-US" altLang="zh-TW" sz="2800" dirty="0">
                <a:solidFill>
                  <a:schemeClr val="tx1"/>
                </a:solidFill>
                <a:latin typeface="+mj-ea"/>
                <a:ea typeface="+mj-ea"/>
              </a:rPr>
              <a:t>1:10; </a:t>
            </a:r>
            <a:r>
              <a:rPr lang="zh-TW" altLang="zh-TW" sz="2800" dirty="0">
                <a:solidFill>
                  <a:schemeClr val="tx1"/>
                </a:solidFill>
                <a:latin typeface="+mj-ea"/>
                <a:ea typeface="+mj-ea"/>
              </a:rPr>
              <a:t>來</a:t>
            </a:r>
            <a:r>
              <a:rPr lang="en-US" altLang="zh-TW" sz="2800" dirty="0">
                <a:solidFill>
                  <a:schemeClr val="tx1"/>
                </a:solidFill>
                <a:latin typeface="+mj-ea"/>
                <a:ea typeface="+mj-ea"/>
              </a:rPr>
              <a:t>9:28)</a:t>
            </a:r>
            <a:r>
              <a:rPr lang="zh-TW" altLang="zh-TW" sz="2800" dirty="0">
                <a:solidFill>
                  <a:schemeClr val="tx1"/>
                </a:solidFill>
                <a:latin typeface="+mj-ea"/>
                <a:ea typeface="+mj-ea"/>
              </a:rPr>
              <a:t>。耶穌的名表明祂的屬性和作為，聖徒受洗歸入耶穌基督，生命就與基督一同藏在神裡面，祂要作他們的君王，他們的救主</a:t>
            </a:r>
            <a:r>
              <a:rPr lang="en-US" altLang="zh-TW" sz="28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zh-TW" sz="2800" dirty="0">
                <a:solidFill>
                  <a:schemeClr val="tx1"/>
                </a:solidFill>
                <a:latin typeface="+mj-ea"/>
                <a:ea typeface="+mj-ea"/>
              </a:rPr>
              <a:t>徒</a:t>
            </a:r>
            <a:r>
              <a:rPr lang="en-US" altLang="zh-TW" sz="2800" dirty="0">
                <a:solidFill>
                  <a:schemeClr val="tx1"/>
                </a:solidFill>
                <a:latin typeface="+mj-ea"/>
                <a:ea typeface="+mj-ea"/>
              </a:rPr>
              <a:t>5:31)</a:t>
            </a:r>
            <a:r>
              <a:rPr lang="zh-TW" altLang="zh-TW" sz="2800" dirty="0">
                <a:solidFill>
                  <a:schemeClr val="tx1"/>
                </a:solidFill>
                <a:latin typeface="+mj-ea"/>
                <a:ea typeface="+mj-ea"/>
              </a:rPr>
              <a:t>；凡靠著祂進到神面前的人，祂都能拯救到底</a:t>
            </a:r>
            <a:r>
              <a:rPr lang="en-US" altLang="zh-TW" sz="28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zh-TW" sz="2800" dirty="0">
                <a:solidFill>
                  <a:schemeClr val="tx1"/>
                </a:solidFill>
                <a:latin typeface="+mj-ea"/>
                <a:ea typeface="+mj-ea"/>
              </a:rPr>
              <a:t>來</a:t>
            </a:r>
            <a:r>
              <a:rPr lang="en-US" altLang="zh-TW" sz="2800" dirty="0">
                <a:solidFill>
                  <a:schemeClr val="tx1"/>
                </a:solidFill>
                <a:latin typeface="+mj-ea"/>
                <a:ea typeface="+mj-ea"/>
              </a:rPr>
              <a:t>7:25)</a:t>
            </a:r>
            <a:r>
              <a:rPr lang="zh-TW" altLang="zh-TW" sz="2800" dirty="0">
                <a:solidFill>
                  <a:schemeClr val="tx1"/>
                </a:solidFill>
                <a:latin typeface="+mj-ea"/>
                <a:ea typeface="+mj-ea"/>
              </a:rPr>
              <a:t>。</a:t>
            </a:r>
            <a:endParaRPr lang="en-US" sz="2800" kern="100" dirty="0">
              <a:solidFill>
                <a:schemeClr val="tx1"/>
              </a:solidFill>
              <a:effectLst/>
              <a:latin typeface="+mj-ea"/>
              <a:ea typeface="+mj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48140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Rectangle 3"/>
          <p:cNvSpPr/>
          <p:nvPr/>
        </p:nvSpPr>
        <p:spPr>
          <a:xfrm>
            <a:off x="472964" y="294289"/>
            <a:ext cx="11246069" cy="626942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zh-TW" sz="2800" dirty="0">
                <a:solidFill>
                  <a:schemeClr val="tx1"/>
                </a:solidFill>
                <a:latin typeface="+mj-ea"/>
                <a:ea typeface="+mj-ea"/>
              </a:rPr>
              <a:t>何西阿 </a:t>
            </a:r>
            <a:r>
              <a:rPr lang="en-US" altLang="zh-TW" sz="2800" dirty="0" err="1">
                <a:solidFill>
                  <a:schemeClr val="tx1"/>
                </a:solidFill>
                <a:latin typeface="+mj-ea"/>
                <a:ea typeface="+mj-ea"/>
              </a:rPr>
              <a:t>הוֹש</a:t>
            </a:r>
            <a:r>
              <a:rPr lang="en-US" altLang="zh-TW" sz="2800" dirty="0">
                <a:solidFill>
                  <a:schemeClr val="tx1"/>
                </a:solidFill>
                <a:latin typeface="+mj-ea"/>
                <a:ea typeface="+mj-ea"/>
              </a:rPr>
              <a:t>ֵׁעַ</a:t>
            </a:r>
            <a:r>
              <a:rPr lang="zh-TW" altLang="zh-TW" sz="2800" dirty="0">
                <a:solidFill>
                  <a:schemeClr val="tx1"/>
                </a:solidFill>
                <a:latin typeface="+mj-ea"/>
                <a:ea typeface="+mj-ea"/>
              </a:rPr>
              <a:t>的意思是「拯救」，這也是約書亞原來的名字</a:t>
            </a:r>
            <a:r>
              <a:rPr lang="en-US" altLang="zh-TW" sz="28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zh-TW" sz="2800" dirty="0">
                <a:solidFill>
                  <a:schemeClr val="tx1"/>
                </a:solidFill>
                <a:latin typeface="+mj-ea"/>
                <a:ea typeface="+mj-ea"/>
              </a:rPr>
              <a:t>民</a:t>
            </a:r>
            <a:r>
              <a:rPr lang="en-US" altLang="zh-TW" sz="2800" dirty="0">
                <a:solidFill>
                  <a:schemeClr val="tx1"/>
                </a:solidFill>
                <a:latin typeface="+mj-ea"/>
                <a:ea typeface="+mj-ea"/>
              </a:rPr>
              <a:t>13:16)</a:t>
            </a:r>
            <a:r>
              <a:rPr lang="zh-TW" altLang="zh-TW" sz="2800" dirty="0">
                <a:solidFill>
                  <a:schemeClr val="tx1"/>
                </a:solidFill>
                <a:latin typeface="+mj-ea"/>
                <a:ea typeface="+mj-ea"/>
              </a:rPr>
              <a:t>，但摩西給他起名約書亞 </a:t>
            </a:r>
            <a:r>
              <a:rPr lang="en-US" altLang="zh-TW" sz="2800" dirty="0" err="1">
                <a:solidFill>
                  <a:schemeClr val="tx1"/>
                </a:solidFill>
                <a:latin typeface="+mj-ea"/>
                <a:ea typeface="+mj-ea"/>
              </a:rPr>
              <a:t>יְהוֹשׁוּע</a:t>
            </a:r>
            <a:r>
              <a:rPr lang="en-US" altLang="zh-TW" sz="2800" dirty="0">
                <a:solidFill>
                  <a:schemeClr val="tx1"/>
                </a:solidFill>
                <a:latin typeface="+mj-ea"/>
                <a:ea typeface="+mj-ea"/>
              </a:rPr>
              <a:t>ַ</a:t>
            </a:r>
            <a:r>
              <a:rPr lang="zh-TW" altLang="zh-TW" sz="2800" dirty="0">
                <a:solidFill>
                  <a:schemeClr val="tx1"/>
                </a:solidFill>
                <a:latin typeface="+mj-ea"/>
                <a:ea typeface="+mj-ea"/>
              </a:rPr>
              <a:t>，意思是「</a:t>
            </a:r>
            <a:r>
              <a:rPr lang="zh-TW" altLang="zh-TW" sz="2800" b="1" dirty="0">
                <a:solidFill>
                  <a:srgbClr val="C00000"/>
                </a:solidFill>
                <a:latin typeface="+mj-ea"/>
                <a:ea typeface="+mj-ea"/>
              </a:rPr>
              <a:t>耶和華拯救</a:t>
            </a:r>
            <a:r>
              <a:rPr lang="zh-TW" altLang="zh-TW" sz="2800" dirty="0">
                <a:solidFill>
                  <a:schemeClr val="tx1"/>
                </a:solidFill>
                <a:latin typeface="+mj-ea"/>
                <a:ea typeface="+mj-ea"/>
              </a:rPr>
              <a:t>」。「耶和華」是神與以色列人立約所用的名字，這名只有與祂立約的人才可以用的。當人與神的關係破裂，就不能用這名。所羅門晚年因為拜別神，以致與神斷了關係。他晚年寫的傳道書講述他的心境，離了神，人生就是虛空，毫無意義；因此，傳道書多次提到「神」，卻沒有一次提到「耶和華」。何西阿書主要的信息是「拯救」，本來應該是「</a:t>
            </a:r>
            <a:r>
              <a:rPr lang="zh-TW" altLang="zh-TW" sz="2800" b="1" dirty="0">
                <a:solidFill>
                  <a:srgbClr val="C00000"/>
                </a:solidFill>
                <a:latin typeface="+mj-ea"/>
                <a:ea typeface="+mj-ea"/>
              </a:rPr>
              <a:t>耶和華拯救</a:t>
            </a:r>
            <a:r>
              <a:rPr lang="zh-TW" altLang="zh-TW" sz="2800" dirty="0">
                <a:solidFill>
                  <a:schemeClr val="tx1"/>
                </a:solidFill>
                <a:latin typeface="+mj-ea"/>
                <a:ea typeface="+mj-ea"/>
              </a:rPr>
              <a:t>」，但以色列人與神之間的約破裂了，神寫休書給以色列，他們不能再用「耶和華」的名。以色列在面對亞述的威脅時，尋求拯救和幫助，以色列最後一個王名叫何細亞 </a:t>
            </a:r>
            <a:r>
              <a:rPr lang="en-US" altLang="zh-TW" sz="2800" dirty="0" err="1">
                <a:solidFill>
                  <a:schemeClr val="tx1"/>
                </a:solidFill>
                <a:latin typeface="+mj-ea"/>
                <a:ea typeface="+mj-ea"/>
              </a:rPr>
              <a:t>הוֹש</a:t>
            </a:r>
            <a:r>
              <a:rPr lang="en-US" altLang="zh-TW" sz="2800" dirty="0">
                <a:solidFill>
                  <a:schemeClr val="tx1"/>
                </a:solidFill>
                <a:latin typeface="+mj-ea"/>
                <a:ea typeface="+mj-ea"/>
              </a:rPr>
              <a:t>ֵׁעַ</a:t>
            </a:r>
            <a:r>
              <a:rPr lang="zh-TW" altLang="zh-TW" sz="2800" dirty="0">
                <a:solidFill>
                  <a:schemeClr val="tx1"/>
                </a:solidFill>
                <a:latin typeface="+mj-ea"/>
                <a:ea typeface="+mj-ea"/>
              </a:rPr>
              <a:t>，這字與何西阿相同，是「拯救」的意思。他們期待王能拯救他們，結果沒有神的同在，所做的都是罔然。何西阿指出除了耶和華，再無別神；除祂以外，沒有救主。除了</a:t>
            </a:r>
            <a:r>
              <a:rPr lang="zh-TW" altLang="zh-TW" sz="2800" b="1" dirty="0">
                <a:solidFill>
                  <a:srgbClr val="C00000"/>
                </a:solidFill>
                <a:latin typeface="+mj-ea"/>
                <a:ea typeface="+mj-ea"/>
              </a:rPr>
              <a:t>耶和華拯救</a:t>
            </a:r>
            <a:r>
              <a:rPr lang="zh-TW" altLang="zh-TW" sz="2800" dirty="0">
                <a:solidFill>
                  <a:schemeClr val="tx1"/>
                </a:solidFill>
                <a:latin typeface="+mj-ea"/>
                <a:ea typeface="+mj-ea"/>
              </a:rPr>
              <a:t>，他們沒有可以靠著得救。</a:t>
            </a:r>
          </a:p>
        </p:txBody>
      </p:sp>
    </p:spTree>
    <p:extLst>
      <p:ext uri="{BB962C8B-B14F-4D97-AF65-F5344CB8AC3E}">
        <p14:creationId xmlns:p14="http://schemas.microsoft.com/office/powerpoint/2010/main" val="7041626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Rectangle 4"/>
          <p:cNvSpPr/>
          <p:nvPr/>
        </p:nvSpPr>
        <p:spPr>
          <a:xfrm>
            <a:off x="881061" y="825910"/>
            <a:ext cx="10429875" cy="520617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zh-TW" sz="3200" b="1" dirty="0" smtClean="0">
                <a:solidFill>
                  <a:schemeClr val="tx1"/>
                </a:solidFill>
                <a:latin typeface="+mj-ea"/>
                <a:ea typeface="+mj-ea"/>
              </a:rPr>
              <a:t>【</a:t>
            </a:r>
            <a:r>
              <a:rPr lang="zh-TW" altLang="zh-TW" sz="3200" b="1" dirty="0">
                <a:solidFill>
                  <a:schemeClr val="tx1"/>
                </a:solidFill>
                <a:latin typeface="+mj-ea"/>
                <a:ea typeface="+mj-ea"/>
              </a:rPr>
              <a:t>破冰題】</a:t>
            </a:r>
          </a:p>
          <a:p>
            <a:pPr marL="514350" lvl="0" indent="-514350">
              <a:buAutoNum type="arabicPeriod"/>
            </a:pPr>
            <a:r>
              <a:rPr lang="zh-TW" altLang="zh-TW" sz="3200" b="1" dirty="0" smtClean="0">
                <a:solidFill>
                  <a:schemeClr val="tx1"/>
                </a:solidFill>
                <a:latin typeface="+mj-ea"/>
                <a:ea typeface="+mj-ea"/>
              </a:rPr>
              <a:t>近來</a:t>
            </a:r>
            <a:r>
              <a:rPr lang="zh-TW" altLang="zh-TW" sz="3200" b="1" dirty="0">
                <a:solidFill>
                  <a:schemeClr val="tx1"/>
                </a:solidFill>
                <a:latin typeface="+mj-ea"/>
                <a:ea typeface="+mj-ea"/>
              </a:rPr>
              <a:t>的世局動盪，你所知道有哪些國家遭遇危機？他們求誰的幫助和拯救</a:t>
            </a:r>
            <a:r>
              <a:rPr lang="zh-TW" altLang="zh-TW" sz="3200" b="1" dirty="0" smtClean="0">
                <a:solidFill>
                  <a:schemeClr val="tx1"/>
                </a:solidFill>
                <a:latin typeface="+mj-ea"/>
                <a:ea typeface="+mj-ea"/>
              </a:rPr>
              <a:t>？</a:t>
            </a:r>
            <a:endParaRPr lang="en-US" altLang="zh-TW" sz="3200" b="1" smtClean="0">
              <a:solidFill>
                <a:schemeClr val="tx1"/>
              </a:solidFill>
              <a:latin typeface="+mj-ea"/>
              <a:ea typeface="+mj-ea"/>
            </a:endParaRPr>
          </a:p>
          <a:p>
            <a:pPr marL="514350" lvl="0" indent="-514350">
              <a:buAutoNum type="arabicPeriod"/>
            </a:pPr>
            <a:r>
              <a:rPr lang="zh-TW" altLang="zh-TW" sz="3200" b="1" smtClean="0">
                <a:solidFill>
                  <a:schemeClr val="tx1"/>
                </a:solidFill>
                <a:latin typeface="+mj-ea"/>
                <a:ea typeface="+mj-ea"/>
              </a:rPr>
              <a:t>請</a:t>
            </a:r>
            <a:r>
              <a:rPr lang="zh-TW" altLang="zh-TW" sz="3200" b="1" dirty="0">
                <a:solidFill>
                  <a:schemeClr val="tx1"/>
                </a:solidFill>
                <a:latin typeface="+mj-ea"/>
                <a:ea typeface="+mj-ea"/>
              </a:rPr>
              <a:t>分享各人一生中碰到最大的困難是什麼？是否得著解決？如何解決？</a:t>
            </a:r>
          </a:p>
        </p:txBody>
      </p:sp>
    </p:spTree>
    <p:extLst>
      <p:ext uri="{BB962C8B-B14F-4D97-AF65-F5344CB8AC3E}">
        <p14:creationId xmlns:p14="http://schemas.microsoft.com/office/powerpoint/2010/main" val="1837084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Rectangle 4"/>
          <p:cNvSpPr/>
          <p:nvPr/>
        </p:nvSpPr>
        <p:spPr>
          <a:xfrm>
            <a:off x="881061" y="825910"/>
            <a:ext cx="10429875" cy="520617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TW" sz="2800" b="1" dirty="0">
                <a:solidFill>
                  <a:schemeClr val="tx1"/>
                </a:solidFill>
                <a:latin typeface="+mj-ea"/>
                <a:ea typeface="+mj-ea"/>
              </a:rPr>
              <a:t>【</a:t>
            </a:r>
            <a:r>
              <a:rPr lang="zh-TW" altLang="en-US" sz="2800" b="1" dirty="0">
                <a:solidFill>
                  <a:schemeClr val="tx1"/>
                </a:solidFill>
                <a:latin typeface="+mj-ea"/>
                <a:ea typeface="+mj-ea"/>
              </a:rPr>
              <a:t>何西阿書 </a:t>
            </a:r>
            <a:r>
              <a:rPr lang="en-US" altLang="zh-TW" sz="2800" b="1" dirty="0">
                <a:solidFill>
                  <a:schemeClr val="tx1"/>
                </a:solidFill>
                <a:latin typeface="+mj-ea"/>
                <a:ea typeface="+mj-ea"/>
              </a:rPr>
              <a:t>13:1-5】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800" kern="100" baseline="300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1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從前以法蓮說話，人都戰兢，他在以色列中居處高位；但他在事奉巴力的事上犯罪就死了。</a:t>
            </a:r>
            <a:r>
              <a:rPr lang="en-US" sz="2800" kern="100" baseline="300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2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現今他們罪上加罪，用銀子為自己鑄造偶像，就是照自己的聰明製造，都是匠人的工作。有人論說，獻祭的人可以向牛犢親嘴。</a:t>
            </a:r>
            <a:r>
              <a:rPr lang="en-US" sz="2800" kern="100" baseline="300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3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因此，他們必如早晨的雲霧，又如速散的甘露，像場上的糠粃被狂風吹去，又像煙氣騰於窗外。</a:t>
            </a:r>
            <a:r>
              <a:rPr lang="en-US" sz="2800" kern="100" baseline="300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4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自從你出埃及地以來，我就是耶和華－你的神。在我以外，你不可認識別神；</a:t>
            </a:r>
            <a:r>
              <a:rPr lang="zh-TW" sz="2800" b="1" kern="100" dirty="0">
                <a:solidFill>
                  <a:srgbClr val="FF0000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除我以外並沒有救主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。</a:t>
            </a:r>
            <a:r>
              <a:rPr lang="en-US" sz="2800" kern="100" baseline="300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 5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我曾在曠野乾旱之地認識你。</a:t>
            </a:r>
            <a:endParaRPr lang="en-US" sz="2800" kern="100" dirty="0">
              <a:solidFill>
                <a:schemeClr val="tx1"/>
              </a:solidFill>
              <a:effectLst/>
              <a:latin typeface="+mj-ea"/>
              <a:ea typeface="+mj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72460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Rectangle 4"/>
          <p:cNvSpPr/>
          <p:nvPr/>
        </p:nvSpPr>
        <p:spPr>
          <a:xfrm>
            <a:off x="881061" y="825910"/>
            <a:ext cx="10429875" cy="520617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14350" lvl="0" indent="-514350">
              <a:buAutoNum type="arabicPeriod"/>
            </a:pPr>
            <a:r>
              <a:rPr lang="zh-TW" altLang="zh-TW" sz="3200" b="1" dirty="0" smtClean="0">
                <a:solidFill>
                  <a:schemeClr val="tx1"/>
                </a:solidFill>
                <a:latin typeface="+mj-ea"/>
                <a:ea typeface="+mj-ea"/>
              </a:rPr>
              <a:t>以</a:t>
            </a:r>
            <a:r>
              <a:rPr lang="zh-TW" altLang="zh-TW" sz="3200" b="1" dirty="0">
                <a:solidFill>
                  <a:schemeClr val="tx1"/>
                </a:solidFill>
                <a:latin typeface="+mj-ea"/>
                <a:ea typeface="+mj-ea"/>
              </a:rPr>
              <a:t>法蓮為何從尊貴的地位，落到悲慘的境地？他們犯什麼罪，遭致極重的審判</a:t>
            </a:r>
            <a:r>
              <a:rPr lang="zh-TW" altLang="zh-TW" sz="3200" b="1" dirty="0" smtClean="0">
                <a:solidFill>
                  <a:schemeClr val="tx1"/>
                </a:solidFill>
                <a:latin typeface="+mj-ea"/>
                <a:ea typeface="+mj-ea"/>
              </a:rPr>
              <a:t>？</a:t>
            </a:r>
            <a:endParaRPr lang="en-US" altLang="zh-TW" sz="3200" b="1" dirty="0" smtClean="0">
              <a:solidFill>
                <a:schemeClr val="tx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4612069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zh-TW" sz="3400" b="1" dirty="0">
                <a:solidFill>
                  <a:schemeClr val="tx1"/>
                </a:solidFill>
                <a:latin typeface="+mj-ea"/>
                <a:ea typeface="+mj-ea"/>
              </a:rPr>
              <a:t>一</a:t>
            </a:r>
            <a:r>
              <a:rPr lang="en-US" altLang="zh-TW" sz="3400" b="1" dirty="0">
                <a:solidFill>
                  <a:schemeClr val="tx1"/>
                </a:solidFill>
                <a:latin typeface="+mj-ea"/>
                <a:ea typeface="+mj-ea"/>
              </a:rPr>
              <a:t>. </a:t>
            </a:r>
            <a:r>
              <a:rPr lang="zh-TW" altLang="zh-TW" sz="3400" b="1" dirty="0">
                <a:solidFill>
                  <a:schemeClr val="tx1"/>
                </a:solidFill>
                <a:latin typeface="+mj-ea"/>
                <a:ea typeface="+mj-ea"/>
              </a:rPr>
              <a:t>衰亡之路</a:t>
            </a:r>
            <a:endParaRPr lang="zh-TW" altLang="zh-TW" sz="3400" dirty="0">
              <a:solidFill>
                <a:schemeClr val="tx1"/>
              </a:solidFill>
              <a:latin typeface="+mj-ea"/>
              <a:ea typeface="+mj-ea"/>
            </a:endParaRPr>
          </a:p>
          <a:p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神與以色列民立約，賜他們律法，將生死禍福陳明，只要遵行律法，他們就居上不居下，作首不作尾，出入蒙福。若不遵行律法，必受咒詛，被仇敵所敗，直到滅亡</a:t>
            </a:r>
            <a:r>
              <a:rPr lang="en-US" altLang="zh-TW" sz="26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申</a:t>
            </a:r>
            <a:r>
              <a:rPr lang="en-US" altLang="zh-TW" sz="2600" dirty="0">
                <a:solidFill>
                  <a:schemeClr val="tx1"/>
                </a:solidFill>
                <a:latin typeface="+mj-ea"/>
                <a:ea typeface="+mj-ea"/>
              </a:rPr>
              <a:t>28:13-26)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。</a:t>
            </a:r>
          </a:p>
          <a:p>
            <a:pPr marL="514350" lvl="0" indent="-514350">
              <a:buAutoNum type="arabicPeriod"/>
            </a:pPr>
            <a:r>
              <a:rPr lang="zh-TW" altLang="zh-TW" sz="3000" b="1" dirty="0" smtClean="0">
                <a:solidFill>
                  <a:schemeClr val="tx1"/>
                </a:solidFill>
                <a:latin typeface="+mj-ea"/>
                <a:ea typeface="+mj-ea"/>
              </a:rPr>
              <a:t>盛</a:t>
            </a:r>
            <a:r>
              <a:rPr lang="zh-TW" altLang="zh-TW" sz="3000" b="1" dirty="0">
                <a:solidFill>
                  <a:schemeClr val="tx1"/>
                </a:solidFill>
                <a:latin typeface="+mj-ea"/>
                <a:ea typeface="+mj-ea"/>
              </a:rPr>
              <a:t>極而衰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：神見以色列人甚是艱困，乃藉耶羅波安拯救他們</a:t>
            </a:r>
            <a:r>
              <a:rPr lang="en-US" altLang="zh-TW" sz="26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王下</a:t>
            </a:r>
            <a:r>
              <a:rPr lang="en-US" altLang="zh-TW" sz="2600" dirty="0">
                <a:solidFill>
                  <a:schemeClr val="tx1"/>
                </a:solidFill>
                <a:latin typeface="+mj-ea"/>
                <a:ea typeface="+mj-ea"/>
              </a:rPr>
              <a:t>14:23-28)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，使版圖擴張，國家強盛。但耶羅波安和繼任的王仍拜牛犢，神便興起亞述攻擊，使以色列由強而弱，至終敗亡。本來位居高位，卻敗落降卑，被神全然棄絕</a:t>
            </a:r>
            <a:r>
              <a:rPr lang="en-US" altLang="zh-TW" sz="26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哀</a:t>
            </a:r>
            <a:r>
              <a:rPr lang="en-US" altLang="zh-TW" sz="2600" dirty="0">
                <a:solidFill>
                  <a:schemeClr val="tx1"/>
                </a:solidFill>
                <a:latin typeface="+mj-ea"/>
                <a:ea typeface="+mj-ea"/>
              </a:rPr>
              <a:t>1:1; 2:1; 5:22)</a:t>
            </a:r>
            <a:r>
              <a:rPr lang="zh-TW" altLang="zh-TW" sz="2600" dirty="0" smtClean="0">
                <a:solidFill>
                  <a:schemeClr val="tx1"/>
                </a:solidFill>
                <a:latin typeface="+mj-ea"/>
                <a:ea typeface="+mj-ea"/>
              </a:rPr>
              <a:t>。</a:t>
            </a:r>
            <a:endParaRPr lang="en-US" altLang="zh-TW" sz="2600" dirty="0" smtClean="0">
              <a:solidFill>
                <a:schemeClr val="tx1"/>
              </a:solidFill>
              <a:latin typeface="+mj-ea"/>
              <a:ea typeface="+mj-ea"/>
            </a:endParaRPr>
          </a:p>
          <a:p>
            <a:pPr marL="514350" lvl="0" indent="-514350">
              <a:buAutoNum type="arabicPeriod"/>
            </a:pPr>
            <a:r>
              <a:rPr lang="zh-TW" altLang="zh-TW" sz="3000" b="1" dirty="0" smtClean="0">
                <a:solidFill>
                  <a:schemeClr val="tx1"/>
                </a:solidFill>
                <a:latin typeface="+mj-ea"/>
                <a:ea typeface="+mj-ea"/>
              </a:rPr>
              <a:t>罪</a:t>
            </a:r>
            <a:r>
              <a:rPr lang="zh-TW" altLang="zh-TW" sz="3000" b="1" dirty="0">
                <a:solidFill>
                  <a:schemeClr val="tx1"/>
                </a:solidFill>
                <a:latin typeface="+mj-ea"/>
                <a:ea typeface="+mj-ea"/>
              </a:rPr>
              <a:t>上加罪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：北國以色列立國之初，第一個王耶羅波安就造金牛犢，使百姓陷在罪裡。後來的王除了都拜金牛犢，又事奉巴力，鑄造偶像，用占卜，法術，使兒女經火，離棄神的律法，以致罪上加罪</a:t>
            </a:r>
            <a:r>
              <a:rPr lang="en-US" altLang="zh-TW" sz="26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賽</a:t>
            </a:r>
            <a:r>
              <a:rPr lang="en-US" altLang="zh-TW" sz="2600" dirty="0">
                <a:solidFill>
                  <a:schemeClr val="tx1"/>
                </a:solidFill>
                <a:latin typeface="+mj-ea"/>
                <a:ea typeface="+mj-ea"/>
              </a:rPr>
              <a:t>30:1)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，惹動神的忿怒，至終亡於亞述</a:t>
            </a:r>
            <a:r>
              <a:rPr lang="en-US" altLang="zh-TW" sz="26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王下</a:t>
            </a:r>
            <a:r>
              <a:rPr lang="en-US" altLang="zh-TW" sz="2600" dirty="0">
                <a:solidFill>
                  <a:schemeClr val="tx1"/>
                </a:solidFill>
                <a:latin typeface="+mj-ea"/>
                <a:ea typeface="+mj-ea"/>
              </a:rPr>
              <a:t>17:1-41)</a:t>
            </a:r>
            <a:r>
              <a:rPr lang="zh-TW" altLang="zh-TW" sz="2600" dirty="0" smtClean="0">
                <a:solidFill>
                  <a:schemeClr val="tx1"/>
                </a:solidFill>
                <a:latin typeface="+mj-ea"/>
                <a:ea typeface="+mj-ea"/>
              </a:rPr>
              <a:t>。</a:t>
            </a:r>
            <a:endParaRPr lang="en-US" altLang="zh-TW" sz="2600" dirty="0" smtClean="0">
              <a:solidFill>
                <a:schemeClr val="tx1"/>
              </a:solidFill>
              <a:latin typeface="+mj-ea"/>
              <a:ea typeface="+mj-ea"/>
            </a:endParaRPr>
          </a:p>
          <a:p>
            <a:pPr marL="514350" lvl="0" indent="-514350">
              <a:buAutoNum type="arabicPeriod"/>
            </a:pPr>
            <a:r>
              <a:rPr lang="zh-TW" altLang="zh-TW" sz="3000" b="1" dirty="0" smtClean="0">
                <a:solidFill>
                  <a:schemeClr val="tx1"/>
                </a:solidFill>
                <a:latin typeface="+mj-ea"/>
                <a:ea typeface="+mj-ea"/>
              </a:rPr>
              <a:t>歸於</a:t>
            </a:r>
            <a:r>
              <a:rPr lang="zh-TW" altLang="zh-TW" sz="3000" b="1" dirty="0">
                <a:solidFill>
                  <a:schemeClr val="tx1"/>
                </a:solidFill>
                <a:latin typeface="+mj-ea"/>
                <a:ea typeface="+mj-ea"/>
              </a:rPr>
              <a:t>無有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：以色列人偏離耶和華，去事奉虛神偶像，尋求拯救，卻是無益</a:t>
            </a:r>
            <a:r>
              <a:rPr lang="en-US" altLang="zh-TW" sz="26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撒上</a:t>
            </a:r>
            <a:r>
              <a:rPr lang="en-US" altLang="zh-TW" sz="2600" dirty="0">
                <a:solidFill>
                  <a:schemeClr val="tx1"/>
                </a:solidFill>
                <a:latin typeface="+mj-ea"/>
                <a:ea typeface="+mj-ea"/>
              </a:rPr>
              <a:t>12:21)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；這些都是風，都是虛的</a:t>
            </a:r>
            <a:r>
              <a:rPr lang="en-US" altLang="zh-TW" sz="26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賽</a:t>
            </a:r>
            <a:r>
              <a:rPr lang="en-US" altLang="zh-TW" sz="2600" dirty="0">
                <a:solidFill>
                  <a:schemeClr val="tx1"/>
                </a:solidFill>
                <a:latin typeface="+mj-ea"/>
                <a:ea typeface="+mj-ea"/>
              </a:rPr>
              <a:t>41:29)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。離了真神，一切歸於虛空，如霧，如露，如糠粃。</a:t>
            </a:r>
          </a:p>
        </p:txBody>
      </p:sp>
    </p:spTree>
    <p:extLst>
      <p:ext uri="{BB962C8B-B14F-4D97-AF65-F5344CB8AC3E}">
        <p14:creationId xmlns:p14="http://schemas.microsoft.com/office/powerpoint/2010/main" val="17573486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Rectangle 4"/>
          <p:cNvSpPr/>
          <p:nvPr/>
        </p:nvSpPr>
        <p:spPr>
          <a:xfrm>
            <a:off x="881061" y="825910"/>
            <a:ext cx="10429875" cy="520617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TW" sz="2800" b="1" dirty="0">
                <a:solidFill>
                  <a:schemeClr val="tx1"/>
                </a:solidFill>
                <a:latin typeface="+mj-ea"/>
                <a:ea typeface="+mj-ea"/>
              </a:rPr>
              <a:t>【</a:t>
            </a:r>
            <a:r>
              <a:rPr lang="zh-TW" altLang="en-US" sz="2800" b="1" dirty="0">
                <a:solidFill>
                  <a:schemeClr val="tx1"/>
                </a:solidFill>
                <a:latin typeface="+mj-ea"/>
                <a:ea typeface="+mj-ea"/>
              </a:rPr>
              <a:t>何西阿書 </a:t>
            </a:r>
            <a:r>
              <a:rPr lang="en-US" altLang="zh-TW" sz="2800" b="1" dirty="0">
                <a:solidFill>
                  <a:schemeClr val="tx1"/>
                </a:solidFill>
                <a:latin typeface="+mj-ea"/>
                <a:ea typeface="+mj-ea"/>
              </a:rPr>
              <a:t>13:6-12】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800" kern="100" baseline="300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6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這些民照我所賜的食物得了飽足；既得飽足，心就高傲，忘記了我。</a:t>
            </a:r>
            <a:r>
              <a:rPr lang="en-US" sz="2800" kern="100" baseline="300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7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因此，我向他們如獅子，又如豹伏在道旁。</a:t>
            </a:r>
            <a:r>
              <a:rPr lang="en-US" sz="2800" kern="100" baseline="300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8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我遇見他們必像丟崽子的母熊，撕裂他們的胸膛。在那裏，我必像母獅吞吃他們；野獸必撕裂他們。</a:t>
            </a:r>
            <a:r>
              <a:rPr lang="en-US" sz="2800" kern="100" baseline="300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 9 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以色列啊，你與我反對，就是反對幫助你的，自取敗壞。</a:t>
            </a:r>
            <a:r>
              <a:rPr lang="en-US" sz="2800" kern="100" baseline="300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10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你曾求我說：給我立王和首領。現在你的王在哪裏呢？治理你的在哪裏呢？</a:t>
            </a:r>
            <a:r>
              <a:rPr lang="zh-TW" sz="2800" b="1" kern="100" dirty="0">
                <a:solidFill>
                  <a:srgbClr val="FF0000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讓他在你所有的城中拯救你吧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！</a:t>
            </a:r>
            <a:r>
              <a:rPr lang="en-US" sz="2800" kern="100" baseline="300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11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我在怒氣中將王賜你，又在烈怒中將王廢去。</a:t>
            </a:r>
            <a:r>
              <a:rPr lang="en-US" sz="2800" kern="100" baseline="300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12 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以法蓮的罪孽包裹；他的罪惡收藏。</a:t>
            </a:r>
            <a:endParaRPr lang="en-US" sz="2800" kern="100" dirty="0">
              <a:solidFill>
                <a:schemeClr val="tx1"/>
              </a:solidFill>
              <a:effectLst/>
              <a:latin typeface="+mj-ea"/>
              <a:ea typeface="+mj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19361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Rectangle 4"/>
          <p:cNvSpPr/>
          <p:nvPr/>
        </p:nvSpPr>
        <p:spPr>
          <a:xfrm>
            <a:off x="881061" y="825910"/>
            <a:ext cx="10429875" cy="520617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US" altLang="zh-TW" sz="3200" b="1" dirty="0" smtClean="0">
                <a:solidFill>
                  <a:schemeClr val="tx1"/>
                </a:solidFill>
                <a:latin typeface="+mj-ea"/>
                <a:ea typeface="+mj-ea"/>
              </a:rPr>
              <a:t>2. </a:t>
            </a:r>
            <a:r>
              <a:rPr lang="zh-TW" altLang="zh-TW" sz="3200" b="1" dirty="0" smtClean="0">
                <a:solidFill>
                  <a:schemeClr val="tx1"/>
                </a:solidFill>
                <a:latin typeface="+mj-ea"/>
                <a:ea typeface="+mj-ea"/>
              </a:rPr>
              <a:t>神</a:t>
            </a:r>
            <a:r>
              <a:rPr lang="zh-TW" altLang="zh-TW" sz="3200" b="1" dirty="0">
                <a:solidFill>
                  <a:schemeClr val="tx1"/>
                </a:solidFill>
                <a:latin typeface="+mj-ea"/>
                <a:ea typeface="+mj-ea"/>
              </a:rPr>
              <a:t>啟示祂是什麼樣的神？以色列為什麼會與神作對？他們求王來拯救，結果如何？ </a:t>
            </a:r>
            <a:endParaRPr lang="en-US" altLang="zh-TW" sz="3200" b="1" dirty="0" smtClean="0">
              <a:solidFill>
                <a:schemeClr val="tx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5081334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-11324"/>
            <a:ext cx="121920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6ED3331-D535-6B07-77DA-CA40173C6F1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97" t="9122" r="4339" b="10176"/>
          <a:stretch/>
        </p:blipFill>
        <p:spPr>
          <a:xfrm>
            <a:off x="3012707" y="3998"/>
            <a:ext cx="6391175" cy="6879232"/>
          </a:xfrm>
          <a:prstGeom prst="rect">
            <a:avLst/>
          </a:prstGeom>
          <a:ln>
            <a:noFill/>
          </a:ln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15F9DC1A-4AE3-6E87-C713-C37133D71F04}"/>
              </a:ext>
            </a:extLst>
          </p:cNvPr>
          <p:cNvSpPr/>
          <p:nvPr/>
        </p:nvSpPr>
        <p:spPr>
          <a:xfrm>
            <a:off x="5500758" y="2740122"/>
            <a:ext cx="993457" cy="32726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4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撒馬利亞</a:t>
            </a:r>
            <a:endParaRPr lang="en-US" sz="14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F151618-7426-D471-03FD-87C605C470EF}"/>
              </a:ext>
            </a:extLst>
          </p:cNvPr>
          <p:cNvSpPr/>
          <p:nvPr/>
        </p:nvSpPr>
        <p:spPr>
          <a:xfrm>
            <a:off x="5338572" y="4786884"/>
            <a:ext cx="1106424" cy="3566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4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猶大</a:t>
            </a:r>
            <a:endParaRPr lang="en-US" sz="2400" b="1" dirty="0">
              <a:solidFill>
                <a:srgbClr val="FFFF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E57E61B-2A61-1E6C-894C-61FA27FDA33F}"/>
              </a:ext>
            </a:extLst>
          </p:cNvPr>
          <p:cNvSpPr/>
          <p:nvPr/>
        </p:nvSpPr>
        <p:spPr>
          <a:xfrm>
            <a:off x="6279932" y="2325860"/>
            <a:ext cx="718276" cy="216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4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耶斯列</a:t>
            </a:r>
            <a:endParaRPr lang="en-US" sz="14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022774B-9407-8A7F-C062-25B11FF11A64}"/>
              </a:ext>
            </a:extLst>
          </p:cNvPr>
          <p:cNvSpPr/>
          <p:nvPr/>
        </p:nvSpPr>
        <p:spPr>
          <a:xfrm>
            <a:off x="3012707" y="0"/>
            <a:ext cx="2111046" cy="18562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E1E2B44-6970-21EF-D5EA-FD92DBEF204F}"/>
              </a:ext>
            </a:extLst>
          </p:cNvPr>
          <p:cNvSpPr/>
          <p:nvPr/>
        </p:nvSpPr>
        <p:spPr>
          <a:xfrm>
            <a:off x="6458539" y="2990940"/>
            <a:ext cx="1106424" cy="3566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4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以色列</a:t>
            </a:r>
            <a:endParaRPr lang="en-US" sz="2400" b="1" dirty="0">
              <a:solidFill>
                <a:srgbClr val="FFFF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6" name="Parallelogram 15">
            <a:extLst>
              <a:ext uri="{FF2B5EF4-FFF2-40B4-BE49-F238E27FC236}">
                <a16:creationId xmlns:a16="http://schemas.microsoft.com/office/drawing/2014/main" id="{31B5A777-6484-6C8E-EDBB-6642225E0EC9}"/>
              </a:ext>
            </a:extLst>
          </p:cNvPr>
          <p:cNvSpPr/>
          <p:nvPr/>
        </p:nvSpPr>
        <p:spPr>
          <a:xfrm>
            <a:off x="4959136" y="3083707"/>
            <a:ext cx="596610" cy="216836"/>
          </a:xfrm>
          <a:prstGeom prst="parallelogram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Parallelogram 16">
            <a:extLst>
              <a:ext uri="{FF2B5EF4-FFF2-40B4-BE49-F238E27FC236}">
                <a16:creationId xmlns:a16="http://schemas.microsoft.com/office/drawing/2014/main" id="{2B4B0557-3433-AD33-0320-A73212D84434}"/>
              </a:ext>
            </a:extLst>
          </p:cNvPr>
          <p:cNvSpPr/>
          <p:nvPr/>
        </p:nvSpPr>
        <p:spPr>
          <a:xfrm>
            <a:off x="5480587" y="3071576"/>
            <a:ext cx="307707" cy="228967"/>
          </a:xfrm>
          <a:prstGeom prst="parallelogram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arallelogram 17">
            <a:extLst>
              <a:ext uri="{FF2B5EF4-FFF2-40B4-BE49-F238E27FC236}">
                <a16:creationId xmlns:a16="http://schemas.microsoft.com/office/drawing/2014/main" id="{5DA14981-EEE9-2013-BD2B-1F5A7A657BE3}"/>
              </a:ext>
            </a:extLst>
          </p:cNvPr>
          <p:cNvSpPr/>
          <p:nvPr/>
        </p:nvSpPr>
        <p:spPr>
          <a:xfrm>
            <a:off x="4864223" y="3072716"/>
            <a:ext cx="259530" cy="271402"/>
          </a:xfrm>
          <a:prstGeom prst="parallelogram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lowchart: Connector 19">
            <a:extLst>
              <a:ext uri="{FF2B5EF4-FFF2-40B4-BE49-F238E27FC236}">
                <a16:creationId xmlns:a16="http://schemas.microsoft.com/office/drawing/2014/main" id="{343B9938-E41D-4F4C-EB63-BE66424D3D97}"/>
              </a:ext>
            </a:extLst>
          </p:cNvPr>
          <p:cNvSpPr/>
          <p:nvPr/>
        </p:nvSpPr>
        <p:spPr>
          <a:xfrm>
            <a:off x="6824273" y="3744383"/>
            <a:ext cx="54166" cy="50130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lowchart: Connector 21">
            <a:extLst>
              <a:ext uri="{FF2B5EF4-FFF2-40B4-BE49-F238E27FC236}">
                <a16:creationId xmlns:a16="http://schemas.microsoft.com/office/drawing/2014/main" id="{F32FD215-F168-0240-FC63-22AB3DC871E5}"/>
              </a:ext>
            </a:extLst>
          </p:cNvPr>
          <p:cNvSpPr/>
          <p:nvPr/>
        </p:nvSpPr>
        <p:spPr>
          <a:xfrm flipV="1">
            <a:off x="6563370" y="2541956"/>
            <a:ext cx="62282" cy="47617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E8F101E-DAFA-0CE2-53D1-A90B31B34520}"/>
              </a:ext>
            </a:extLst>
          </p:cNvPr>
          <p:cNvSpPr/>
          <p:nvPr/>
        </p:nvSpPr>
        <p:spPr>
          <a:xfrm>
            <a:off x="6293475" y="2001716"/>
            <a:ext cx="718276" cy="216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2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他泊山</a:t>
            </a:r>
            <a:endParaRPr lang="en-US" sz="12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4" name="Isosceles Triangle 23">
            <a:extLst>
              <a:ext uri="{FF2B5EF4-FFF2-40B4-BE49-F238E27FC236}">
                <a16:creationId xmlns:a16="http://schemas.microsoft.com/office/drawing/2014/main" id="{5271526D-F0A0-2232-CDEC-CA841527B731}"/>
              </a:ext>
            </a:extLst>
          </p:cNvPr>
          <p:cNvSpPr/>
          <p:nvPr/>
        </p:nvSpPr>
        <p:spPr>
          <a:xfrm>
            <a:off x="6652613" y="2202287"/>
            <a:ext cx="86620" cy="98194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D3D2FEDE-2BA0-E7FF-95FC-9DD1628CB998}"/>
              </a:ext>
            </a:extLst>
          </p:cNvPr>
          <p:cNvSpPr/>
          <p:nvPr/>
        </p:nvSpPr>
        <p:spPr>
          <a:xfrm>
            <a:off x="6390045" y="3923628"/>
            <a:ext cx="736301" cy="281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2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基比亞</a:t>
            </a:r>
            <a:endParaRPr lang="en-US" sz="12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4798A82E-82DC-31ED-CE89-C9204DCB59FC}"/>
              </a:ext>
            </a:extLst>
          </p:cNvPr>
          <p:cNvSpPr/>
          <p:nvPr/>
        </p:nvSpPr>
        <p:spPr>
          <a:xfrm>
            <a:off x="5810353" y="4053383"/>
            <a:ext cx="538649" cy="216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2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拉瑪</a:t>
            </a:r>
            <a:endParaRPr lang="en-US" sz="12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7" name="Flowchart: Connector 26">
            <a:extLst>
              <a:ext uri="{FF2B5EF4-FFF2-40B4-BE49-F238E27FC236}">
                <a16:creationId xmlns:a16="http://schemas.microsoft.com/office/drawing/2014/main" id="{A5E0AE86-7E4F-8BEB-F31A-F95AB1FA0812}"/>
              </a:ext>
            </a:extLst>
          </p:cNvPr>
          <p:cNvSpPr/>
          <p:nvPr/>
        </p:nvSpPr>
        <p:spPr>
          <a:xfrm>
            <a:off x="6251630" y="4007411"/>
            <a:ext cx="111072" cy="99377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lowchart: Connector 28">
            <a:extLst>
              <a:ext uri="{FF2B5EF4-FFF2-40B4-BE49-F238E27FC236}">
                <a16:creationId xmlns:a16="http://schemas.microsoft.com/office/drawing/2014/main" id="{AF305F26-9FC3-22BF-29EB-AD3E04E4CC52}"/>
              </a:ext>
            </a:extLst>
          </p:cNvPr>
          <p:cNvSpPr/>
          <p:nvPr/>
        </p:nvSpPr>
        <p:spPr>
          <a:xfrm>
            <a:off x="6399602" y="3939254"/>
            <a:ext cx="111072" cy="99377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lowchart: Connector 29">
            <a:extLst>
              <a:ext uri="{FF2B5EF4-FFF2-40B4-BE49-F238E27FC236}">
                <a16:creationId xmlns:a16="http://schemas.microsoft.com/office/drawing/2014/main" id="{C0A0D71A-3517-55F1-7AF4-346B023647D2}"/>
              </a:ext>
            </a:extLst>
          </p:cNvPr>
          <p:cNvSpPr/>
          <p:nvPr/>
        </p:nvSpPr>
        <p:spPr>
          <a:xfrm>
            <a:off x="6821629" y="3749094"/>
            <a:ext cx="111072" cy="99377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lowchart: Connector 30">
            <a:extLst>
              <a:ext uri="{FF2B5EF4-FFF2-40B4-BE49-F238E27FC236}">
                <a16:creationId xmlns:a16="http://schemas.microsoft.com/office/drawing/2014/main" id="{01B01B19-EFBA-F93E-B1C0-8FFA684DDF88}"/>
              </a:ext>
            </a:extLst>
          </p:cNvPr>
          <p:cNvSpPr/>
          <p:nvPr/>
        </p:nvSpPr>
        <p:spPr>
          <a:xfrm>
            <a:off x="6563370" y="2534008"/>
            <a:ext cx="111072" cy="99377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3F73D072-FDFF-ACD4-2F5A-4BD4B11D53C0}"/>
              </a:ext>
            </a:extLst>
          </p:cNvPr>
          <p:cNvSpPr/>
          <p:nvPr/>
        </p:nvSpPr>
        <p:spPr>
          <a:xfrm>
            <a:off x="6134521" y="2975519"/>
            <a:ext cx="228181" cy="216377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lowchart: Connector 32">
            <a:extLst>
              <a:ext uri="{FF2B5EF4-FFF2-40B4-BE49-F238E27FC236}">
                <a16:creationId xmlns:a16="http://schemas.microsoft.com/office/drawing/2014/main" id="{764A9115-F7D3-5D8A-7AD1-C0B8E90B93E6}"/>
              </a:ext>
            </a:extLst>
          </p:cNvPr>
          <p:cNvSpPr/>
          <p:nvPr/>
        </p:nvSpPr>
        <p:spPr>
          <a:xfrm>
            <a:off x="6998208" y="2785573"/>
            <a:ext cx="111072" cy="99377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4BCC3999-38C3-5C29-4FD7-86B7930FE9F6}"/>
              </a:ext>
            </a:extLst>
          </p:cNvPr>
          <p:cNvSpPr/>
          <p:nvPr/>
        </p:nvSpPr>
        <p:spPr>
          <a:xfrm>
            <a:off x="5967601" y="3298523"/>
            <a:ext cx="515560" cy="216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2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示劍</a:t>
            </a:r>
            <a:endParaRPr lang="en-US" sz="12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8CAC9B43-7F79-212A-AD35-CC8560CC83C7}"/>
              </a:ext>
            </a:extLst>
          </p:cNvPr>
          <p:cNvSpPr/>
          <p:nvPr/>
        </p:nvSpPr>
        <p:spPr>
          <a:xfrm>
            <a:off x="6998208" y="2594676"/>
            <a:ext cx="515560" cy="216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2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基列</a:t>
            </a:r>
            <a:endParaRPr lang="en-US" sz="12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7" name="Flowchart: Connector 36">
            <a:extLst>
              <a:ext uri="{FF2B5EF4-FFF2-40B4-BE49-F238E27FC236}">
                <a16:creationId xmlns:a16="http://schemas.microsoft.com/office/drawing/2014/main" id="{09D48FFC-B5C7-2251-72A0-403436595BD7}"/>
              </a:ext>
            </a:extLst>
          </p:cNvPr>
          <p:cNvSpPr/>
          <p:nvPr/>
        </p:nvSpPr>
        <p:spPr>
          <a:xfrm>
            <a:off x="6348172" y="3244741"/>
            <a:ext cx="111072" cy="99377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Flowchart: Connector 37">
            <a:extLst>
              <a:ext uri="{FF2B5EF4-FFF2-40B4-BE49-F238E27FC236}">
                <a16:creationId xmlns:a16="http://schemas.microsoft.com/office/drawing/2014/main" id="{4E9FC8A4-10A4-8E35-0685-856F797C6AC2}"/>
              </a:ext>
            </a:extLst>
          </p:cNvPr>
          <p:cNvSpPr/>
          <p:nvPr/>
        </p:nvSpPr>
        <p:spPr>
          <a:xfrm>
            <a:off x="6436595" y="3774183"/>
            <a:ext cx="111072" cy="99377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7A24C869-7ED8-4DB8-09B1-3AA2058E955A}"/>
              </a:ext>
            </a:extLst>
          </p:cNvPr>
          <p:cNvSpPr/>
          <p:nvPr/>
        </p:nvSpPr>
        <p:spPr>
          <a:xfrm>
            <a:off x="5861400" y="3628624"/>
            <a:ext cx="666836" cy="216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2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伯亞文</a:t>
            </a:r>
            <a:endParaRPr lang="en-US" sz="12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368B0065-81F0-C6B3-77E3-5DCF0BA47122}"/>
              </a:ext>
            </a:extLst>
          </p:cNvPr>
          <p:cNvSpPr/>
          <p:nvPr/>
        </p:nvSpPr>
        <p:spPr>
          <a:xfrm>
            <a:off x="6849598" y="3736452"/>
            <a:ext cx="538649" cy="216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2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吉甲</a:t>
            </a:r>
            <a:endParaRPr lang="en-US" sz="12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5907056" y="881883"/>
            <a:ext cx="80021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TW" altLang="en-US" sz="2000" b="1" dirty="0">
                <a:ln w="10160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推羅</a:t>
            </a:r>
            <a:endParaRPr lang="en-US" altLang="zh-TW" sz="2000" b="1" dirty="0">
              <a:ln w="10160">
                <a:solidFill>
                  <a:schemeClr val="tx1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8256441" y="978208"/>
            <a:ext cx="697627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TW" altLang="en-US" sz="2000" b="1" dirty="0">
                <a:ln w="10160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亞蘭</a:t>
            </a:r>
            <a:endParaRPr lang="en-US" altLang="zh-TW" sz="2000" b="1" dirty="0">
              <a:ln w="10160">
                <a:solidFill>
                  <a:schemeClr val="tx1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7691163" y="3736452"/>
            <a:ext cx="697627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TW" altLang="en-US" sz="2000" b="1" dirty="0">
                <a:ln w="10160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亞捫</a:t>
            </a:r>
            <a:endParaRPr lang="en-US" altLang="zh-TW" sz="2000" b="1" dirty="0">
              <a:ln w="10160">
                <a:solidFill>
                  <a:schemeClr val="tx1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7053744" y="5268239"/>
            <a:ext cx="80021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TW" altLang="en-US" sz="2000" b="1" dirty="0">
                <a:ln w="10160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摩押</a:t>
            </a:r>
            <a:endParaRPr lang="en-US" altLang="zh-TW" sz="2000" b="1" dirty="0">
              <a:ln w="10160">
                <a:solidFill>
                  <a:schemeClr val="tx1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4307520" y="4757744"/>
            <a:ext cx="954107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TW" altLang="en-US" sz="2000" b="1" dirty="0">
                <a:ln w="10160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非利士</a:t>
            </a:r>
            <a:endParaRPr lang="en-US" altLang="zh-TW" sz="2000" b="1" dirty="0">
              <a:ln w="10160">
                <a:solidFill>
                  <a:schemeClr val="tx1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6598098" y="6241943"/>
            <a:ext cx="80021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TW" altLang="en-US" sz="2000" b="1" dirty="0">
                <a:ln w="10160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以東</a:t>
            </a:r>
            <a:endParaRPr lang="en-US" altLang="zh-TW" sz="2000" b="1" dirty="0">
              <a:ln w="10160">
                <a:solidFill>
                  <a:schemeClr val="tx1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-21135" y="-11324"/>
            <a:ext cx="12194384" cy="6858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/>
              <a:t>八  </a:t>
            </a:r>
          </a:p>
        </p:txBody>
      </p:sp>
      <p:graphicFrame>
        <p:nvGraphicFramePr>
          <p:cNvPr id="43" name="Table 4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4849976"/>
              </p:ext>
            </p:extLst>
          </p:nvPr>
        </p:nvGraphicFramePr>
        <p:xfrm>
          <a:off x="1103258" y="2796955"/>
          <a:ext cx="10479144" cy="8293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9321">
                  <a:extLst>
                    <a:ext uri="{9D8B030D-6E8A-4147-A177-3AD203B41FA5}">
                      <a16:colId xmlns:a16="http://schemas.microsoft.com/office/drawing/2014/main" val="1647213143"/>
                    </a:ext>
                  </a:extLst>
                </a:gridCol>
                <a:gridCol w="861849">
                  <a:extLst>
                    <a:ext uri="{9D8B030D-6E8A-4147-A177-3AD203B41FA5}">
                      <a16:colId xmlns:a16="http://schemas.microsoft.com/office/drawing/2014/main" val="1078052182"/>
                    </a:ext>
                  </a:extLst>
                </a:gridCol>
                <a:gridCol w="748616">
                  <a:extLst>
                    <a:ext uri="{9D8B030D-6E8A-4147-A177-3AD203B41FA5}">
                      <a16:colId xmlns:a16="http://schemas.microsoft.com/office/drawing/2014/main" val="1576900188"/>
                    </a:ext>
                  </a:extLst>
                </a:gridCol>
                <a:gridCol w="1353453">
                  <a:extLst>
                    <a:ext uri="{9D8B030D-6E8A-4147-A177-3AD203B41FA5}">
                      <a16:colId xmlns:a16="http://schemas.microsoft.com/office/drawing/2014/main" val="3962294471"/>
                    </a:ext>
                  </a:extLst>
                </a:gridCol>
                <a:gridCol w="536027">
                  <a:extLst>
                    <a:ext uri="{9D8B030D-6E8A-4147-A177-3AD203B41FA5}">
                      <a16:colId xmlns:a16="http://schemas.microsoft.com/office/drawing/2014/main" val="2802535197"/>
                    </a:ext>
                  </a:extLst>
                </a:gridCol>
                <a:gridCol w="1208690">
                  <a:extLst>
                    <a:ext uri="{9D8B030D-6E8A-4147-A177-3AD203B41FA5}">
                      <a16:colId xmlns:a16="http://schemas.microsoft.com/office/drawing/2014/main" val="66563306"/>
                    </a:ext>
                  </a:extLst>
                </a:gridCol>
                <a:gridCol w="777765">
                  <a:extLst>
                    <a:ext uri="{9D8B030D-6E8A-4147-A177-3AD203B41FA5}">
                      <a16:colId xmlns:a16="http://schemas.microsoft.com/office/drawing/2014/main" val="477486116"/>
                    </a:ext>
                  </a:extLst>
                </a:gridCol>
                <a:gridCol w="851338">
                  <a:extLst>
                    <a:ext uri="{9D8B030D-6E8A-4147-A177-3AD203B41FA5}">
                      <a16:colId xmlns:a16="http://schemas.microsoft.com/office/drawing/2014/main" val="3497038250"/>
                    </a:ext>
                  </a:extLst>
                </a:gridCol>
                <a:gridCol w="1614433">
                  <a:extLst>
                    <a:ext uri="{9D8B030D-6E8A-4147-A177-3AD203B41FA5}">
                      <a16:colId xmlns:a16="http://schemas.microsoft.com/office/drawing/2014/main" val="2523599117"/>
                    </a:ext>
                  </a:extLst>
                </a:gridCol>
                <a:gridCol w="508657">
                  <a:extLst>
                    <a:ext uri="{9D8B030D-6E8A-4147-A177-3AD203B41FA5}">
                      <a16:colId xmlns:a16="http://schemas.microsoft.com/office/drawing/2014/main" val="2195607756"/>
                    </a:ext>
                  </a:extLst>
                </a:gridCol>
                <a:gridCol w="578069">
                  <a:extLst>
                    <a:ext uri="{9D8B030D-6E8A-4147-A177-3AD203B41FA5}">
                      <a16:colId xmlns:a16="http://schemas.microsoft.com/office/drawing/2014/main" val="921214577"/>
                    </a:ext>
                  </a:extLst>
                </a:gridCol>
                <a:gridCol w="430926">
                  <a:extLst>
                    <a:ext uri="{9D8B030D-6E8A-4147-A177-3AD203B41FA5}">
                      <a16:colId xmlns:a16="http://schemas.microsoft.com/office/drawing/2014/main" val="1878605624"/>
                    </a:ext>
                  </a:extLst>
                </a:gridCol>
              </a:tblGrid>
              <a:tr h="829311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zh-TW" altLang="en-US" sz="1600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zh-TW" altLang="en-US" sz="1600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zh-TW" altLang="en-US" sz="1600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zh-TW" altLang="en-US" sz="1600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zh-TW" altLang="en-US" sz="1600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zh-TW" altLang="en-US" sz="1600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zh-TW" altLang="en-US" sz="1600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zh-TW" altLang="en-US" sz="1600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zh-TW" altLang="en-US" sz="1600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zh-TW" altLang="en-US" sz="1600" dirty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米拿現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zh-TW" altLang="en-US" sz="1600" dirty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比加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zh-TW" altLang="en-US" sz="1600" dirty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何細亞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7237284"/>
                  </a:ext>
                </a:extLst>
              </a:tr>
            </a:tbl>
          </a:graphicData>
        </a:graphic>
      </p:graphicFrame>
      <p:sp>
        <p:nvSpPr>
          <p:cNvPr id="55" name="Rectangle 54"/>
          <p:cNvSpPr/>
          <p:nvPr/>
        </p:nvSpPr>
        <p:spPr>
          <a:xfrm>
            <a:off x="180190" y="2796233"/>
            <a:ext cx="625643" cy="1423451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32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北國</a:t>
            </a:r>
          </a:p>
        </p:txBody>
      </p:sp>
      <p:sp>
        <p:nvSpPr>
          <p:cNvPr id="56" name="Rectangle 55"/>
          <p:cNvSpPr/>
          <p:nvPr/>
        </p:nvSpPr>
        <p:spPr>
          <a:xfrm>
            <a:off x="180189" y="4915786"/>
            <a:ext cx="625643" cy="1483731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32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南國</a:t>
            </a:r>
          </a:p>
        </p:txBody>
      </p:sp>
      <p:sp>
        <p:nvSpPr>
          <p:cNvPr id="58" name="Rectangle 57"/>
          <p:cNvSpPr/>
          <p:nvPr/>
        </p:nvSpPr>
        <p:spPr>
          <a:xfrm>
            <a:off x="9696264" y="970684"/>
            <a:ext cx="2148892" cy="61300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8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何西阿</a:t>
            </a:r>
          </a:p>
        </p:txBody>
      </p:sp>
      <p:sp>
        <p:nvSpPr>
          <p:cNvPr id="59" name="Rectangle 58"/>
          <p:cNvSpPr/>
          <p:nvPr/>
        </p:nvSpPr>
        <p:spPr>
          <a:xfrm>
            <a:off x="840779" y="2329112"/>
            <a:ext cx="11004377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TW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932   920   910   90</a:t>
            </a:r>
            <a:r>
              <a:rPr lang="en-US" altLang="zh-TW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0   890   880   870   860   850   840   830   </a:t>
            </a:r>
            <a:r>
              <a:rPr lang="en-US" altLang="zh-TW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82</a:t>
            </a:r>
            <a:r>
              <a:rPr lang="en-US" altLang="zh-TW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0   810   800   790   780   770   760   750   740   730  722</a:t>
            </a:r>
          </a:p>
        </p:txBody>
      </p:sp>
      <p:sp>
        <p:nvSpPr>
          <p:cNvPr id="60" name="Rectangle 59"/>
          <p:cNvSpPr/>
          <p:nvPr/>
        </p:nvSpPr>
        <p:spPr>
          <a:xfrm>
            <a:off x="18751" y="2374104"/>
            <a:ext cx="882886" cy="31980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公元前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322AF73C-29EC-7EE0-1118-F4D75A686DB9}"/>
              </a:ext>
            </a:extLst>
          </p:cNvPr>
          <p:cNvSpPr/>
          <p:nvPr/>
        </p:nvSpPr>
        <p:spPr>
          <a:xfrm>
            <a:off x="303222" y="681316"/>
            <a:ext cx="5089410" cy="1120766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4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南、北國諸王對照表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8808CA4-F19D-B4BC-D801-2B51139F7466}"/>
              </a:ext>
            </a:extLst>
          </p:cNvPr>
          <p:cNvCxnSpPr>
            <a:cxnSpLocks/>
          </p:cNvCxnSpPr>
          <p:nvPr/>
        </p:nvCxnSpPr>
        <p:spPr>
          <a:xfrm flipV="1">
            <a:off x="10510344" y="2795752"/>
            <a:ext cx="0" cy="731098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4220BB6E-ADF6-34A8-5413-5521F989344F}"/>
              </a:ext>
            </a:extLst>
          </p:cNvPr>
          <p:cNvCxnSpPr>
            <a:cxnSpLocks/>
          </p:cNvCxnSpPr>
          <p:nvPr/>
        </p:nvCxnSpPr>
        <p:spPr>
          <a:xfrm flipV="1">
            <a:off x="9969061" y="2795752"/>
            <a:ext cx="0" cy="731098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2AA6506B-25C3-CB17-C432-C17434555BC8}"/>
              </a:ext>
            </a:extLst>
          </p:cNvPr>
          <p:cNvCxnSpPr>
            <a:cxnSpLocks/>
          </p:cNvCxnSpPr>
          <p:nvPr/>
        </p:nvCxnSpPr>
        <p:spPr>
          <a:xfrm flipV="1">
            <a:off x="5018540" y="2783521"/>
            <a:ext cx="0" cy="731098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>
            <a:extLst>
              <a:ext uri="{FF2B5EF4-FFF2-40B4-BE49-F238E27FC236}">
                <a16:creationId xmlns:a16="http://schemas.microsoft.com/office/drawing/2014/main" id="{3469A72A-4EBF-63A9-085B-9CB1168E28B9}"/>
              </a:ext>
            </a:extLst>
          </p:cNvPr>
          <p:cNvSpPr/>
          <p:nvPr/>
        </p:nvSpPr>
        <p:spPr>
          <a:xfrm>
            <a:off x="3329616" y="2797860"/>
            <a:ext cx="6688416" cy="82960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dirty="0"/>
              <a:t>                                            </a:t>
            </a:r>
            <a:r>
              <a:rPr lang="zh-TW" altLang="en-US" b="1" dirty="0">
                <a:solidFill>
                  <a:schemeClr val="tx1"/>
                </a:solidFill>
                <a:latin typeface="+mj-ea"/>
                <a:ea typeface="+mj-ea"/>
              </a:rPr>
              <a:t>耶戶       約哈斯  約阿施    耶羅波安 </a:t>
            </a:r>
            <a:r>
              <a:rPr lang="en-US" altLang="zh-TW" b="1" dirty="0">
                <a:solidFill>
                  <a:schemeClr val="tx1"/>
                </a:solidFill>
                <a:latin typeface="+mj-ea"/>
                <a:ea typeface="+mj-ea"/>
              </a:rPr>
              <a:t>II</a:t>
            </a:r>
            <a:r>
              <a:rPr lang="zh-TW" altLang="en-US" b="1" dirty="0">
                <a:solidFill>
                  <a:schemeClr val="tx1"/>
                </a:solidFill>
                <a:latin typeface="+mj-ea"/>
                <a:ea typeface="+mj-ea"/>
              </a:rPr>
              <a:t>   </a:t>
            </a:r>
            <a:endParaRPr lang="en-US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233C13F4-FEB4-8186-2F9A-61307CB49CDD}"/>
              </a:ext>
            </a:extLst>
          </p:cNvPr>
          <p:cNvSpPr/>
          <p:nvPr/>
        </p:nvSpPr>
        <p:spPr>
          <a:xfrm>
            <a:off x="3346746" y="2800334"/>
            <a:ext cx="2300912" cy="82331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sz="18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暗利      亞哈       約蘭</a:t>
            </a:r>
            <a:endParaRPr lang="en-US" dirty="0"/>
          </a:p>
        </p:txBody>
      </p: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70517C97-3DFC-3F7B-256D-3ED1CD52D8CF}"/>
              </a:ext>
            </a:extLst>
          </p:cNvPr>
          <p:cNvCxnSpPr>
            <a:cxnSpLocks/>
          </p:cNvCxnSpPr>
          <p:nvPr/>
        </p:nvCxnSpPr>
        <p:spPr>
          <a:xfrm flipV="1">
            <a:off x="9905561" y="2795752"/>
            <a:ext cx="0" cy="731098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5F518BD9-B5BE-8FC4-695C-31385243178A}"/>
              </a:ext>
            </a:extLst>
          </p:cNvPr>
          <p:cNvCxnSpPr>
            <a:cxnSpLocks/>
          </p:cNvCxnSpPr>
          <p:nvPr/>
        </p:nvCxnSpPr>
        <p:spPr>
          <a:xfrm flipV="1">
            <a:off x="6739233" y="2794036"/>
            <a:ext cx="0" cy="731098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DD761CA8-AE16-9C1E-4C80-28ADA1E50565}"/>
              </a:ext>
            </a:extLst>
          </p:cNvPr>
          <p:cNvCxnSpPr>
            <a:cxnSpLocks/>
          </p:cNvCxnSpPr>
          <p:nvPr/>
        </p:nvCxnSpPr>
        <p:spPr>
          <a:xfrm flipV="1">
            <a:off x="7569910" y="2780603"/>
            <a:ext cx="0" cy="731098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0D431CDF-7232-950A-0AFF-BE8EA1E58860}"/>
              </a:ext>
            </a:extLst>
          </p:cNvPr>
          <p:cNvCxnSpPr>
            <a:cxnSpLocks/>
          </p:cNvCxnSpPr>
          <p:nvPr/>
        </p:nvCxnSpPr>
        <p:spPr>
          <a:xfrm flipV="1">
            <a:off x="8338463" y="2802159"/>
            <a:ext cx="0" cy="731098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CB3D71BA-B88D-37F9-D8C6-B9E584B127B2}"/>
              </a:ext>
            </a:extLst>
          </p:cNvPr>
          <p:cNvCxnSpPr>
            <a:cxnSpLocks/>
          </p:cNvCxnSpPr>
          <p:nvPr/>
        </p:nvCxnSpPr>
        <p:spPr>
          <a:xfrm flipV="1">
            <a:off x="3919770" y="2808567"/>
            <a:ext cx="0" cy="831439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C425CD59-8146-E8BF-BDF4-7CCD3737BFF8}"/>
              </a:ext>
            </a:extLst>
          </p:cNvPr>
          <p:cNvCxnSpPr>
            <a:cxnSpLocks/>
          </p:cNvCxnSpPr>
          <p:nvPr/>
        </p:nvCxnSpPr>
        <p:spPr>
          <a:xfrm flipV="1">
            <a:off x="4966399" y="2795752"/>
            <a:ext cx="0" cy="829609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5819CDB8-EA4A-A24E-1145-22C3F323C07B}"/>
              </a:ext>
            </a:extLst>
          </p:cNvPr>
          <p:cNvCxnSpPr>
            <a:cxnSpLocks/>
          </p:cNvCxnSpPr>
          <p:nvPr/>
        </p:nvCxnSpPr>
        <p:spPr>
          <a:xfrm flipV="1">
            <a:off x="5018540" y="2808567"/>
            <a:ext cx="0" cy="816794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>
            <a:extLst>
              <a:ext uri="{FF2B5EF4-FFF2-40B4-BE49-F238E27FC236}">
                <a16:creationId xmlns:a16="http://schemas.microsoft.com/office/drawing/2014/main" id="{CD85A10F-062F-CA35-34B9-D6777D6DFAC0}"/>
              </a:ext>
            </a:extLst>
          </p:cNvPr>
          <p:cNvSpPr/>
          <p:nvPr/>
        </p:nvSpPr>
        <p:spPr>
          <a:xfrm>
            <a:off x="1097851" y="2796954"/>
            <a:ext cx="2239034" cy="82295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73A3B249-FF36-5C70-B438-659F40A579D2}"/>
              </a:ext>
            </a:extLst>
          </p:cNvPr>
          <p:cNvSpPr/>
          <p:nvPr/>
        </p:nvSpPr>
        <p:spPr>
          <a:xfrm>
            <a:off x="2059551" y="2795750"/>
            <a:ext cx="1180411" cy="82931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TW" altLang="en-US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    巴沙</a:t>
            </a:r>
            <a:endParaRPr lang="en-US" altLang="zh-TW" sz="18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A32890EF-7309-971E-E144-FFC5062F1A84}"/>
              </a:ext>
            </a:extLst>
          </p:cNvPr>
          <p:cNvSpPr/>
          <p:nvPr/>
        </p:nvSpPr>
        <p:spPr>
          <a:xfrm>
            <a:off x="1095402" y="2794036"/>
            <a:ext cx="1186293" cy="82931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TW" altLang="en-US" sz="18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耶羅波安</a:t>
            </a:r>
            <a:endParaRPr lang="en-US" altLang="zh-TW" sz="18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4C868999-CDB8-03F8-C274-7A5F6B5836A1}"/>
              </a:ext>
            </a:extLst>
          </p:cNvPr>
          <p:cNvCxnSpPr>
            <a:cxnSpLocks/>
          </p:cNvCxnSpPr>
          <p:nvPr/>
        </p:nvCxnSpPr>
        <p:spPr>
          <a:xfrm flipV="1">
            <a:off x="2177368" y="2795752"/>
            <a:ext cx="0" cy="829609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0C78544E-3092-7EE1-1212-EA04EB736CA9}"/>
              </a:ext>
            </a:extLst>
          </p:cNvPr>
          <p:cNvCxnSpPr>
            <a:cxnSpLocks/>
          </p:cNvCxnSpPr>
          <p:nvPr/>
        </p:nvCxnSpPr>
        <p:spPr>
          <a:xfrm flipV="1">
            <a:off x="3239962" y="2802403"/>
            <a:ext cx="0" cy="822958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CE2BB39D-07AA-D420-6F9F-8FE7226A62BE}"/>
              </a:ext>
            </a:extLst>
          </p:cNvPr>
          <p:cNvCxnSpPr>
            <a:cxnSpLocks/>
          </p:cNvCxnSpPr>
          <p:nvPr/>
        </p:nvCxnSpPr>
        <p:spPr>
          <a:xfrm flipV="1">
            <a:off x="6739233" y="2794036"/>
            <a:ext cx="0" cy="829609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2457363A-E34E-6E01-C6C3-D25C25948DCD}"/>
              </a:ext>
            </a:extLst>
          </p:cNvPr>
          <p:cNvCxnSpPr>
            <a:cxnSpLocks/>
          </p:cNvCxnSpPr>
          <p:nvPr/>
        </p:nvCxnSpPr>
        <p:spPr>
          <a:xfrm flipV="1">
            <a:off x="7564963" y="2799015"/>
            <a:ext cx="0" cy="829609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3E7A8E2A-1055-7188-D0C1-BED69685A87A}"/>
              </a:ext>
            </a:extLst>
          </p:cNvPr>
          <p:cNvCxnSpPr>
            <a:cxnSpLocks/>
          </p:cNvCxnSpPr>
          <p:nvPr/>
        </p:nvCxnSpPr>
        <p:spPr>
          <a:xfrm flipV="1">
            <a:off x="8338463" y="2794036"/>
            <a:ext cx="0" cy="829609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AFC5B5A5-CBD6-59B6-2DB4-F9F6D66DF814}"/>
              </a:ext>
            </a:extLst>
          </p:cNvPr>
          <p:cNvCxnSpPr>
            <a:cxnSpLocks/>
          </p:cNvCxnSpPr>
          <p:nvPr/>
        </p:nvCxnSpPr>
        <p:spPr>
          <a:xfrm flipV="1">
            <a:off x="10510344" y="2794036"/>
            <a:ext cx="0" cy="829609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AF7A719F-0D0C-D622-6844-80012114FE41}"/>
              </a:ext>
            </a:extLst>
          </p:cNvPr>
          <p:cNvCxnSpPr>
            <a:cxnSpLocks/>
          </p:cNvCxnSpPr>
          <p:nvPr/>
        </p:nvCxnSpPr>
        <p:spPr>
          <a:xfrm flipV="1">
            <a:off x="9905561" y="2815889"/>
            <a:ext cx="0" cy="816794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Rectangle 92">
            <a:extLst>
              <a:ext uri="{FF2B5EF4-FFF2-40B4-BE49-F238E27FC236}">
                <a16:creationId xmlns:a16="http://schemas.microsoft.com/office/drawing/2014/main" id="{43BD7720-6E05-AEE5-1722-98B524EE1F9F}"/>
              </a:ext>
            </a:extLst>
          </p:cNvPr>
          <p:cNvSpPr/>
          <p:nvPr/>
        </p:nvSpPr>
        <p:spPr>
          <a:xfrm>
            <a:off x="10071099" y="2807817"/>
            <a:ext cx="503415" cy="81844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tx1"/>
                </a:solidFill>
                <a:latin typeface="+mj-ea"/>
                <a:ea typeface="+mj-ea"/>
              </a:rPr>
              <a:t>米拿現</a:t>
            </a:r>
            <a:endParaRPr lang="en-US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123B7D9F-6ABD-F48F-F4E2-9FE4F527DCD6}"/>
              </a:ext>
            </a:extLst>
          </p:cNvPr>
          <p:cNvSpPr/>
          <p:nvPr/>
        </p:nvSpPr>
        <p:spPr>
          <a:xfrm>
            <a:off x="10559314" y="2796481"/>
            <a:ext cx="594586" cy="82633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tx1"/>
                </a:solidFill>
                <a:latin typeface="+mj-ea"/>
                <a:ea typeface="+mj-ea"/>
              </a:rPr>
              <a:t>比加</a:t>
            </a:r>
            <a:endParaRPr lang="en-US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7511613A-C2A8-9A08-9952-B7F9951C072D}"/>
              </a:ext>
            </a:extLst>
          </p:cNvPr>
          <p:cNvSpPr/>
          <p:nvPr/>
        </p:nvSpPr>
        <p:spPr>
          <a:xfrm>
            <a:off x="11153900" y="2799929"/>
            <a:ext cx="435765" cy="82633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tx1"/>
                </a:solidFill>
                <a:latin typeface="+mj-ea"/>
                <a:ea typeface="+mj-ea"/>
              </a:rPr>
              <a:t>何細亞</a:t>
            </a:r>
            <a:endParaRPr lang="en-US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779FC76C-75D1-3750-CE6E-4859D275CAFA}"/>
              </a:ext>
            </a:extLst>
          </p:cNvPr>
          <p:cNvCxnSpPr>
            <a:cxnSpLocks/>
          </p:cNvCxnSpPr>
          <p:nvPr/>
        </p:nvCxnSpPr>
        <p:spPr>
          <a:xfrm flipV="1">
            <a:off x="10510344" y="2788473"/>
            <a:ext cx="0" cy="831439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Rectangle 96">
            <a:extLst>
              <a:ext uri="{FF2B5EF4-FFF2-40B4-BE49-F238E27FC236}">
                <a16:creationId xmlns:a16="http://schemas.microsoft.com/office/drawing/2014/main" id="{068FE173-B14E-D634-23A2-4E32783FB24E}"/>
              </a:ext>
            </a:extLst>
          </p:cNvPr>
          <p:cNvSpPr/>
          <p:nvPr/>
        </p:nvSpPr>
        <p:spPr>
          <a:xfrm>
            <a:off x="8360759" y="3906574"/>
            <a:ext cx="1335505" cy="34032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撒迦利雅</a:t>
            </a:r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BB356287-5224-E5EB-A7ED-584D64762245}"/>
              </a:ext>
            </a:extLst>
          </p:cNvPr>
          <p:cNvSpPr/>
          <p:nvPr/>
        </p:nvSpPr>
        <p:spPr>
          <a:xfrm>
            <a:off x="9862109" y="3916531"/>
            <a:ext cx="665426" cy="34032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沙龍</a:t>
            </a: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6774B2ED-F238-937A-B73D-DFE6C3B14A92}"/>
              </a:ext>
            </a:extLst>
          </p:cNvPr>
          <p:cNvSpPr/>
          <p:nvPr/>
        </p:nvSpPr>
        <p:spPr>
          <a:xfrm>
            <a:off x="10693381" y="3906605"/>
            <a:ext cx="886570" cy="34032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比加轄</a:t>
            </a:r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610D4788-2C75-CD1C-3270-20362372FD3A}"/>
              </a:ext>
            </a:extLst>
          </p:cNvPr>
          <p:cNvSpPr/>
          <p:nvPr/>
        </p:nvSpPr>
        <p:spPr>
          <a:xfrm>
            <a:off x="3421584" y="3892260"/>
            <a:ext cx="724277" cy="34032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心利</a:t>
            </a:r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EA0547BA-35AF-1ADC-2882-BFC2A1E8023A}"/>
              </a:ext>
            </a:extLst>
          </p:cNvPr>
          <p:cNvSpPr/>
          <p:nvPr/>
        </p:nvSpPr>
        <p:spPr>
          <a:xfrm>
            <a:off x="2392528" y="3887847"/>
            <a:ext cx="724277" cy="33183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以拉</a:t>
            </a:r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DB5076B2-4FC5-EE40-FA01-354244315AEA}"/>
              </a:ext>
            </a:extLst>
          </p:cNvPr>
          <p:cNvSpPr/>
          <p:nvPr/>
        </p:nvSpPr>
        <p:spPr>
          <a:xfrm>
            <a:off x="1456184" y="3870994"/>
            <a:ext cx="724277" cy="34032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拿答</a:t>
            </a:r>
          </a:p>
        </p:txBody>
      </p:sp>
      <p:cxnSp>
        <p:nvCxnSpPr>
          <p:cNvPr id="103" name="Straight Arrow Connector 102">
            <a:extLst>
              <a:ext uri="{FF2B5EF4-FFF2-40B4-BE49-F238E27FC236}">
                <a16:creationId xmlns:a16="http://schemas.microsoft.com/office/drawing/2014/main" id="{B7CAAAC5-8392-E1C7-A934-511A628FE2C5}"/>
              </a:ext>
            </a:extLst>
          </p:cNvPr>
          <p:cNvCxnSpPr>
            <a:cxnSpLocks/>
          </p:cNvCxnSpPr>
          <p:nvPr/>
        </p:nvCxnSpPr>
        <p:spPr>
          <a:xfrm flipV="1">
            <a:off x="2150384" y="3619943"/>
            <a:ext cx="65238" cy="2510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Arrow Connector 104">
            <a:extLst>
              <a:ext uri="{FF2B5EF4-FFF2-40B4-BE49-F238E27FC236}">
                <a16:creationId xmlns:a16="http://schemas.microsoft.com/office/drawing/2014/main" id="{193AA807-845F-F725-7B23-BCF6334EE42C}"/>
              </a:ext>
            </a:extLst>
          </p:cNvPr>
          <p:cNvCxnSpPr>
            <a:cxnSpLocks/>
          </p:cNvCxnSpPr>
          <p:nvPr/>
        </p:nvCxnSpPr>
        <p:spPr>
          <a:xfrm flipH="1" flipV="1">
            <a:off x="3326612" y="3629387"/>
            <a:ext cx="161976" cy="2950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Arrow Connector 105">
            <a:extLst>
              <a:ext uri="{FF2B5EF4-FFF2-40B4-BE49-F238E27FC236}">
                <a16:creationId xmlns:a16="http://schemas.microsoft.com/office/drawing/2014/main" id="{57ABEC53-360C-675B-FC9E-BA0C6F83F379}"/>
              </a:ext>
            </a:extLst>
          </p:cNvPr>
          <p:cNvCxnSpPr>
            <a:cxnSpLocks/>
          </p:cNvCxnSpPr>
          <p:nvPr/>
        </p:nvCxnSpPr>
        <p:spPr>
          <a:xfrm flipV="1">
            <a:off x="9677844" y="3621977"/>
            <a:ext cx="268640" cy="2806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Arrow Connector 106">
            <a:extLst>
              <a:ext uri="{FF2B5EF4-FFF2-40B4-BE49-F238E27FC236}">
                <a16:creationId xmlns:a16="http://schemas.microsoft.com/office/drawing/2014/main" id="{04F66B72-644E-2932-CC06-424E07940A64}"/>
              </a:ext>
            </a:extLst>
          </p:cNvPr>
          <p:cNvCxnSpPr>
            <a:cxnSpLocks/>
            <a:stCxn id="98" idx="0"/>
          </p:cNvCxnSpPr>
          <p:nvPr/>
        </p:nvCxnSpPr>
        <p:spPr>
          <a:xfrm flipH="1" flipV="1">
            <a:off x="10070799" y="3632683"/>
            <a:ext cx="124023" cy="2838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Arrow Connector 107">
            <a:extLst>
              <a:ext uri="{FF2B5EF4-FFF2-40B4-BE49-F238E27FC236}">
                <a16:creationId xmlns:a16="http://schemas.microsoft.com/office/drawing/2014/main" id="{AF696C08-41E2-A78D-EE1C-1A5ED1978FFC}"/>
              </a:ext>
            </a:extLst>
          </p:cNvPr>
          <p:cNvCxnSpPr>
            <a:cxnSpLocks/>
          </p:cNvCxnSpPr>
          <p:nvPr/>
        </p:nvCxnSpPr>
        <p:spPr>
          <a:xfrm flipH="1" flipV="1">
            <a:off x="10571128" y="3637633"/>
            <a:ext cx="178129" cy="2649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Arrow Connector 108">
            <a:extLst>
              <a:ext uri="{FF2B5EF4-FFF2-40B4-BE49-F238E27FC236}">
                <a16:creationId xmlns:a16="http://schemas.microsoft.com/office/drawing/2014/main" id="{B9576433-FCB3-1879-1D30-6EE438C7B338}"/>
              </a:ext>
            </a:extLst>
          </p:cNvPr>
          <p:cNvCxnSpPr>
            <a:cxnSpLocks/>
          </p:cNvCxnSpPr>
          <p:nvPr/>
        </p:nvCxnSpPr>
        <p:spPr>
          <a:xfrm flipV="1">
            <a:off x="3047868" y="3597538"/>
            <a:ext cx="66073" cy="3189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>
            <a:extLst>
              <a:ext uri="{FF2B5EF4-FFF2-40B4-BE49-F238E27FC236}">
                <a16:creationId xmlns:a16="http://schemas.microsoft.com/office/drawing/2014/main" id="{E697D5DD-8ED9-010C-C964-BB38B1606F29}"/>
              </a:ext>
            </a:extLst>
          </p:cNvPr>
          <p:cNvCxnSpPr>
            <a:cxnSpLocks/>
          </p:cNvCxnSpPr>
          <p:nvPr/>
        </p:nvCxnSpPr>
        <p:spPr>
          <a:xfrm flipV="1">
            <a:off x="3171997" y="2803308"/>
            <a:ext cx="0" cy="822958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Rectangle 126">
            <a:extLst>
              <a:ext uri="{FF2B5EF4-FFF2-40B4-BE49-F238E27FC236}">
                <a16:creationId xmlns:a16="http://schemas.microsoft.com/office/drawing/2014/main" id="{E4B925A9-62C9-DCD0-6CB1-F6E43FFD32B7}"/>
              </a:ext>
            </a:extLst>
          </p:cNvPr>
          <p:cNvSpPr/>
          <p:nvPr/>
        </p:nvSpPr>
        <p:spPr>
          <a:xfrm>
            <a:off x="4540190" y="3909595"/>
            <a:ext cx="1008262" cy="34032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亞哈謝</a:t>
            </a:r>
          </a:p>
        </p:txBody>
      </p:sp>
      <p:cxnSp>
        <p:nvCxnSpPr>
          <p:cNvPr id="128" name="Straight Arrow Connector 127">
            <a:extLst>
              <a:ext uri="{FF2B5EF4-FFF2-40B4-BE49-F238E27FC236}">
                <a16:creationId xmlns:a16="http://schemas.microsoft.com/office/drawing/2014/main" id="{C6C26E56-35B3-303F-F3B1-F96A0B7C2290}"/>
              </a:ext>
            </a:extLst>
          </p:cNvPr>
          <p:cNvCxnSpPr>
            <a:cxnSpLocks/>
          </p:cNvCxnSpPr>
          <p:nvPr/>
        </p:nvCxnSpPr>
        <p:spPr>
          <a:xfrm flipH="1" flipV="1">
            <a:off x="5002597" y="3603211"/>
            <a:ext cx="161976" cy="2950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A48FC90B-4830-FF38-739D-2E1E956E78BF}"/>
              </a:ext>
            </a:extLst>
          </p:cNvPr>
          <p:cNvSpPr/>
          <p:nvPr/>
        </p:nvSpPr>
        <p:spPr>
          <a:xfrm>
            <a:off x="1073096" y="4925054"/>
            <a:ext cx="11004378" cy="829311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b="1" dirty="0">
                <a:solidFill>
                  <a:schemeClr val="tx1"/>
                </a:solidFill>
                <a:latin typeface="+mj-ea"/>
                <a:ea typeface="+mj-ea"/>
              </a:rPr>
              <a:t>羅波安               亞撒                 約沙法                            約阿施                   亞瑪謝            烏西雅            亞哈斯</a:t>
            </a:r>
            <a:endParaRPr lang="en-US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031C6A2-7DD8-B074-37FA-283E9437AF74}"/>
              </a:ext>
            </a:extLst>
          </p:cNvPr>
          <p:cNvCxnSpPr>
            <a:cxnSpLocks/>
          </p:cNvCxnSpPr>
          <p:nvPr/>
        </p:nvCxnSpPr>
        <p:spPr>
          <a:xfrm flipV="1">
            <a:off x="1963037" y="4925054"/>
            <a:ext cx="0" cy="829609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53B16C4-540D-E67C-4503-70519955BE7A}"/>
              </a:ext>
            </a:extLst>
          </p:cNvPr>
          <p:cNvCxnSpPr>
            <a:cxnSpLocks/>
          </p:cNvCxnSpPr>
          <p:nvPr/>
        </p:nvCxnSpPr>
        <p:spPr>
          <a:xfrm flipV="1">
            <a:off x="2039637" y="4925054"/>
            <a:ext cx="0" cy="829609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8F41C19E-AB53-CD33-51E4-55F8357D62C6}"/>
              </a:ext>
            </a:extLst>
          </p:cNvPr>
          <p:cNvCxnSpPr>
            <a:cxnSpLocks/>
          </p:cNvCxnSpPr>
          <p:nvPr/>
        </p:nvCxnSpPr>
        <p:spPr>
          <a:xfrm flipV="1">
            <a:off x="3895745" y="4925054"/>
            <a:ext cx="0" cy="829609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B6225CE1-C202-CDBA-6B4C-2D8E0B7F8110}"/>
              </a:ext>
            </a:extLst>
          </p:cNvPr>
          <p:cNvCxnSpPr>
            <a:cxnSpLocks/>
          </p:cNvCxnSpPr>
          <p:nvPr/>
        </p:nvCxnSpPr>
        <p:spPr>
          <a:xfrm flipV="1">
            <a:off x="7754237" y="4924756"/>
            <a:ext cx="0" cy="829609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522D88AE-A479-73D7-A9C3-2541A48956A1}"/>
              </a:ext>
            </a:extLst>
          </p:cNvPr>
          <p:cNvCxnSpPr>
            <a:cxnSpLocks/>
          </p:cNvCxnSpPr>
          <p:nvPr/>
        </p:nvCxnSpPr>
        <p:spPr>
          <a:xfrm flipV="1">
            <a:off x="5720283" y="4924756"/>
            <a:ext cx="0" cy="829609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3A862BEF-9410-FA20-8299-C46041055A03}"/>
              </a:ext>
            </a:extLst>
          </p:cNvPr>
          <p:cNvCxnSpPr>
            <a:cxnSpLocks/>
          </p:cNvCxnSpPr>
          <p:nvPr/>
        </p:nvCxnSpPr>
        <p:spPr>
          <a:xfrm flipV="1">
            <a:off x="5528442" y="4924756"/>
            <a:ext cx="0" cy="829609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A40183F3-ABB0-689A-09C4-4251BFCDD42F}"/>
              </a:ext>
            </a:extLst>
          </p:cNvPr>
          <p:cNvCxnSpPr>
            <a:cxnSpLocks/>
          </p:cNvCxnSpPr>
          <p:nvPr/>
        </p:nvCxnSpPr>
        <p:spPr>
          <a:xfrm flipV="1">
            <a:off x="5480587" y="4925054"/>
            <a:ext cx="0" cy="829609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C18F0274-FA4C-1ADC-47D5-15CF0B1CD2B6}"/>
              </a:ext>
            </a:extLst>
          </p:cNvPr>
          <p:cNvCxnSpPr>
            <a:cxnSpLocks/>
          </p:cNvCxnSpPr>
          <p:nvPr/>
        </p:nvCxnSpPr>
        <p:spPr>
          <a:xfrm flipV="1">
            <a:off x="5117313" y="4925054"/>
            <a:ext cx="0" cy="829609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1AE15446-3B56-1C0C-E4AD-2A0B869B2EA9}"/>
              </a:ext>
            </a:extLst>
          </p:cNvPr>
          <p:cNvCxnSpPr>
            <a:cxnSpLocks/>
          </p:cNvCxnSpPr>
          <p:nvPr/>
        </p:nvCxnSpPr>
        <p:spPr>
          <a:xfrm flipV="1">
            <a:off x="10870817" y="4924756"/>
            <a:ext cx="0" cy="829609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6B2EE050-F540-114D-07BC-5BD2418873FA}"/>
              </a:ext>
            </a:extLst>
          </p:cNvPr>
          <p:cNvCxnSpPr>
            <a:cxnSpLocks/>
          </p:cNvCxnSpPr>
          <p:nvPr/>
        </p:nvCxnSpPr>
        <p:spPr>
          <a:xfrm flipV="1">
            <a:off x="10510344" y="4915786"/>
            <a:ext cx="0" cy="829609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441CCE9E-6B0C-3847-AA23-C5A8046FE604}"/>
              </a:ext>
            </a:extLst>
          </p:cNvPr>
          <p:cNvCxnSpPr>
            <a:cxnSpLocks/>
          </p:cNvCxnSpPr>
          <p:nvPr/>
        </p:nvCxnSpPr>
        <p:spPr>
          <a:xfrm flipV="1">
            <a:off x="9247757" y="4924756"/>
            <a:ext cx="0" cy="829609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2633D570-66A1-25B9-A26A-C3D822DA75AA}"/>
              </a:ext>
            </a:extLst>
          </p:cNvPr>
          <p:cNvCxnSpPr>
            <a:cxnSpLocks/>
          </p:cNvCxnSpPr>
          <p:nvPr/>
        </p:nvCxnSpPr>
        <p:spPr>
          <a:xfrm flipV="1">
            <a:off x="11747185" y="4932689"/>
            <a:ext cx="0" cy="829609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Rectangle 77">
            <a:extLst>
              <a:ext uri="{FF2B5EF4-FFF2-40B4-BE49-F238E27FC236}">
                <a16:creationId xmlns:a16="http://schemas.microsoft.com/office/drawing/2014/main" id="{82A291BD-4C34-C4B2-0CE2-A0888F50DCCF}"/>
              </a:ext>
            </a:extLst>
          </p:cNvPr>
          <p:cNvSpPr/>
          <p:nvPr/>
        </p:nvSpPr>
        <p:spPr>
          <a:xfrm>
            <a:off x="5118685" y="4922520"/>
            <a:ext cx="359102" cy="831845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tx1"/>
                </a:solidFill>
                <a:latin typeface="+mj-ea"/>
                <a:ea typeface="+mj-ea"/>
              </a:rPr>
              <a:t>約蘭</a:t>
            </a:r>
            <a:endParaRPr lang="en-US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3B98A677-E990-BC04-0952-93D5DE2D0937}"/>
              </a:ext>
            </a:extLst>
          </p:cNvPr>
          <p:cNvSpPr/>
          <p:nvPr/>
        </p:nvSpPr>
        <p:spPr>
          <a:xfrm>
            <a:off x="10497504" y="4927600"/>
            <a:ext cx="391475" cy="826765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tx1"/>
                </a:solidFill>
                <a:latin typeface="+mj-ea"/>
                <a:ea typeface="+mj-ea"/>
              </a:rPr>
              <a:t>約坦</a:t>
            </a:r>
            <a:endParaRPr lang="en-US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9C58685D-E081-5723-87DF-149F023F22AA}"/>
              </a:ext>
            </a:extLst>
          </p:cNvPr>
          <p:cNvSpPr/>
          <p:nvPr/>
        </p:nvSpPr>
        <p:spPr>
          <a:xfrm>
            <a:off x="5788085" y="6021123"/>
            <a:ext cx="1110284" cy="340323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雅他利亞</a:t>
            </a: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FB746780-022F-9AE8-BF73-5E023905C353}"/>
              </a:ext>
            </a:extLst>
          </p:cNvPr>
          <p:cNvSpPr/>
          <p:nvPr/>
        </p:nvSpPr>
        <p:spPr>
          <a:xfrm>
            <a:off x="4332912" y="6011684"/>
            <a:ext cx="902986" cy="340323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亞哈謝</a:t>
            </a: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D5E381DE-F456-F9E2-27B4-FE9D4DB95DA6}"/>
              </a:ext>
            </a:extLst>
          </p:cNvPr>
          <p:cNvSpPr/>
          <p:nvPr/>
        </p:nvSpPr>
        <p:spPr>
          <a:xfrm>
            <a:off x="2191470" y="6059194"/>
            <a:ext cx="883146" cy="340323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亞比央</a:t>
            </a: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7145CD70-B61E-41B4-BA49-F6ED03670B1E}"/>
              </a:ext>
            </a:extLst>
          </p:cNvPr>
          <p:cNvSpPr/>
          <p:nvPr/>
        </p:nvSpPr>
        <p:spPr>
          <a:xfrm>
            <a:off x="11701234" y="4927600"/>
            <a:ext cx="376237" cy="82849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tx1"/>
                </a:solidFill>
                <a:latin typeface="+mj-ea"/>
                <a:ea typeface="+mj-ea"/>
              </a:rPr>
              <a:t>西希家</a:t>
            </a:r>
            <a:endParaRPr lang="en-US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6D9B49B8-30A7-B8AD-12D8-94CF01AB8B1D}"/>
              </a:ext>
            </a:extLst>
          </p:cNvPr>
          <p:cNvCxnSpPr>
            <a:cxnSpLocks/>
          </p:cNvCxnSpPr>
          <p:nvPr/>
        </p:nvCxnSpPr>
        <p:spPr>
          <a:xfrm flipH="1" flipV="1">
            <a:off x="5634440" y="5734324"/>
            <a:ext cx="161976" cy="2950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D2AEAB1D-08DB-ED76-26B2-74FCF8EE1D56}"/>
              </a:ext>
            </a:extLst>
          </p:cNvPr>
          <p:cNvCxnSpPr>
            <a:cxnSpLocks/>
          </p:cNvCxnSpPr>
          <p:nvPr/>
        </p:nvCxnSpPr>
        <p:spPr>
          <a:xfrm flipH="1" flipV="1">
            <a:off x="2015392" y="5753074"/>
            <a:ext cx="161976" cy="2950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Arrow Connector 103">
            <a:extLst>
              <a:ext uri="{FF2B5EF4-FFF2-40B4-BE49-F238E27FC236}">
                <a16:creationId xmlns:a16="http://schemas.microsoft.com/office/drawing/2014/main" id="{26AB242A-4B3A-33A0-5B46-3B9BA8F4F860}"/>
              </a:ext>
            </a:extLst>
          </p:cNvPr>
          <p:cNvCxnSpPr>
            <a:cxnSpLocks/>
          </p:cNvCxnSpPr>
          <p:nvPr/>
        </p:nvCxnSpPr>
        <p:spPr>
          <a:xfrm flipV="1">
            <a:off x="5232487" y="5762298"/>
            <a:ext cx="230995" cy="2493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Rectangle 112">
            <a:extLst>
              <a:ext uri="{FF2B5EF4-FFF2-40B4-BE49-F238E27FC236}">
                <a16:creationId xmlns:a16="http://schemas.microsoft.com/office/drawing/2014/main" id="{4B8D6616-7B22-5CD8-01B3-97B3910E3388}"/>
              </a:ext>
            </a:extLst>
          </p:cNvPr>
          <p:cNvSpPr/>
          <p:nvPr/>
        </p:nvSpPr>
        <p:spPr>
          <a:xfrm>
            <a:off x="5841907" y="708043"/>
            <a:ext cx="3505241" cy="11207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sz="16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當烏西雅、約坦、亞哈斯、希西家作猶大王，約阿施的兒子耶羅波安作以色列王的時候，耶和華的話臨到備利的兒子何西阿。</a:t>
            </a:r>
            <a:r>
              <a:rPr lang="en-US" altLang="zh-TW" sz="16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16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何西阿書</a:t>
            </a:r>
            <a:r>
              <a:rPr lang="en-US" altLang="zh-TW" sz="16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1:1)</a:t>
            </a:r>
            <a:endParaRPr lang="zh-TW" altLang="en-US" sz="16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FBE77FB5-0001-6CCB-DD0D-35BC29B805E5}"/>
              </a:ext>
            </a:extLst>
          </p:cNvPr>
          <p:cNvSpPr/>
          <p:nvPr/>
        </p:nvSpPr>
        <p:spPr>
          <a:xfrm>
            <a:off x="10102114" y="1652904"/>
            <a:ext cx="1412838" cy="3693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+mj-ea"/>
                <a:ea typeface="+mj-ea"/>
              </a:rPr>
              <a:t>~ 50</a:t>
            </a:r>
            <a:r>
              <a:rPr lang="zh-TW" altLang="en-US" b="1" dirty="0">
                <a:solidFill>
                  <a:schemeClr val="tx1"/>
                </a:solidFill>
                <a:latin typeface="+mj-ea"/>
                <a:ea typeface="+mj-ea"/>
              </a:rPr>
              <a:t>年</a:t>
            </a:r>
            <a:endParaRPr lang="en-US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92887325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8270</TotalTime>
  <Words>2177</Words>
  <Application>Microsoft Office PowerPoint</Application>
  <PresentationFormat>Widescreen</PresentationFormat>
  <Paragraphs>83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微軟正黑體</vt:lpstr>
      <vt:lpstr>新細明體</vt:lpstr>
      <vt:lpstr>Arial</vt:lpstr>
      <vt:lpstr>Garamond</vt:lpstr>
      <vt:lpstr>Times New Roman</vt:lpstr>
      <vt:lpstr>Organic</vt:lpstr>
      <vt:lpstr>何西阿書 (13)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tedhuang98@gmail.com</dc:creator>
  <cp:lastModifiedBy>Imin Huang</cp:lastModifiedBy>
  <cp:revision>28</cp:revision>
  <dcterms:created xsi:type="dcterms:W3CDTF">2023-05-31T10:18:55Z</dcterms:created>
  <dcterms:modified xsi:type="dcterms:W3CDTF">2023-10-31T04:59:51Z</dcterms:modified>
</cp:coreProperties>
</file>