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58" r:id="rId2"/>
    <p:sldId id="375" r:id="rId3"/>
    <p:sldId id="372" r:id="rId4"/>
    <p:sldId id="357" r:id="rId5"/>
    <p:sldId id="363" r:id="rId6"/>
    <p:sldId id="37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 smtClean="0">
                <a:solidFill>
                  <a:schemeClr val="tx1"/>
                </a:solidFill>
                <a:latin typeface="+mj-ea"/>
                <a:ea typeface="+mj-ea"/>
              </a:rPr>
              <a:t>11:1-4】</a:t>
            </a:r>
            <a:endParaRPr lang="en-US" altLang="zh-TW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以色列年幼的時候，我愛他，就從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埃及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召出我的兒子來。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先知越發招呼他們，他們越發走開，向諸巴力獻祭，給雕刻的偶像燒香。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我原教導以法蓮行走，用膀臂抱着他們，他們卻不知道是我醫治他們。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我用慈繩愛索牽引他們；我待他們如人放鬆牛的兩腮夾板，把糧食放在他們面前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211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 smtClean="0">
                <a:solidFill>
                  <a:schemeClr val="tx1"/>
                </a:solidFill>
                <a:latin typeface="+mj-ea"/>
                <a:ea typeface="+mj-ea"/>
              </a:rPr>
              <a:t>11:5-7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他們必不歸回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埃及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地，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亞述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人卻要作他們的王，因他們不肯歸向我。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刀劍必臨到他們的城邑，毀壞門閂，把人吞滅，都因他們隨從自己的計謀。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我的民偏要背道離開我；眾先知雖然招呼他們歸向至上的主，卻無人尊崇主。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78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25591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5340919" y="259926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51034" y="2866243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5618640" y="287504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7596" y="3481648"/>
            <a:ext cx="652848" cy="246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9459" y="4060421"/>
            <a:ext cx="903172" cy="3165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431551" y="825400"/>
            <a:ext cx="3439885" cy="171384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基列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是作孽之人的城，被血沾染。 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2:15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31551" y="3063832"/>
            <a:ext cx="3439885" cy="192649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強盜成羣，怎樣埋伏殺人，祭司結黨，也照樣在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示劍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的路上殺戮，行了邪惡。 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2:22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4251984" y="323636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4251984" y="3267925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A02DCA-D888-0026-955A-08A8746C3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06" y="-21771"/>
            <a:ext cx="12279923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1B044E5-21AD-9452-913C-1AD6AD6407D2}"/>
              </a:ext>
            </a:extLst>
          </p:cNvPr>
          <p:cNvSpPr/>
          <p:nvPr/>
        </p:nvSpPr>
        <p:spPr>
          <a:xfrm>
            <a:off x="4903045" y="4693493"/>
            <a:ext cx="1553414" cy="48098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亞述帝國的版圖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300" b="1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世紀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CBE3C-6B8B-CCAC-EC8E-743BFA43C622}"/>
              </a:ext>
            </a:extLst>
          </p:cNvPr>
          <p:cNvSpPr/>
          <p:nvPr/>
        </p:nvSpPr>
        <p:spPr>
          <a:xfrm>
            <a:off x="4915690" y="5339125"/>
            <a:ext cx="1796395" cy="67210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提格拉昆列色王征服之地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300" b="1" dirty="0">
                <a:solidFill>
                  <a:schemeClr val="tx1"/>
                </a:solidFill>
                <a:latin typeface="+mj-ea"/>
                <a:ea typeface="+mj-ea"/>
              </a:rPr>
              <a:t>745-727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48D57E-FA36-1DE3-A4CE-59C2671F9846}"/>
              </a:ext>
            </a:extLst>
          </p:cNvPr>
          <p:cNvSpPr/>
          <p:nvPr/>
        </p:nvSpPr>
        <p:spPr>
          <a:xfrm>
            <a:off x="7696358" y="4629244"/>
            <a:ext cx="1458379" cy="69230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提格拉昆列色之遷徙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400" b="1" dirty="0">
                <a:solidFill>
                  <a:schemeClr val="tx1"/>
                </a:solidFill>
                <a:latin typeface="+mj-ea"/>
                <a:ea typeface="+mj-ea"/>
              </a:rPr>
              <a:t>734-732</a:t>
            </a:r>
            <a:endParaRPr 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4C77DD-A506-1441-96CD-E5E08F5917AE}"/>
              </a:ext>
            </a:extLst>
          </p:cNvPr>
          <p:cNvSpPr/>
          <p:nvPr/>
        </p:nvSpPr>
        <p:spPr>
          <a:xfrm>
            <a:off x="7687308" y="5456043"/>
            <a:ext cx="1458379" cy="56151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撒縵以色之遷徙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300" b="1" dirty="0">
                <a:solidFill>
                  <a:schemeClr val="tx1"/>
                </a:solidFill>
                <a:latin typeface="+mj-ea"/>
                <a:ea typeface="+mj-ea"/>
              </a:rPr>
              <a:t>727-722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3232E3-5379-F294-89A9-7956E6E5F99D}"/>
              </a:ext>
            </a:extLst>
          </p:cNvPr>
          <p:cNvSpPr/>
          <p:nvPr/>
        </p:nvSpPr>
        <p:spPr>
          <a:xfrm>
            <a:off x="5781017" y="6115133"/>
            <a:ext cx="3373720" cy="6235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+mj-ea"/>
                <a:ea typeface="+mj-ea"/>
              </a:rPr>
              <a:t>亞述王陸續將外族人遷至</a:t>
            </a:r>
            <a:r>
              <a:rPr lang="zh-TW" altLang="en-US" sz="1600" b="1" dirty="0">
                <a:solidFill>
                  <a:srgbClr val="FF0000"/>
                </a:solidFill>
                <a:latin typeface="+mj-ea"/>
                <a:ea typeface="+mj-ea"/>
              </a:rPr>
              <a:t>撒馬利亞</a:t>
            </a:r>
            <a:endParaRPr lang="en-US" altLang="zh-TW" sz="16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 主前</a:t>
            </a:r>
            <a:r>
              <a:rPr lang="en-US" altLang="zh-TW" sz="1400" b="1" dirty="0">
                <a:solidFill>
                  <a:schemeClr val="tx1"/>
                </a:solidFill>
                <a:latin typeface="+mj-ea"/>
                <a:ea typeface="+mj-ea"/>
              </a:rPr>
              <a:t>722-768</a:t>
            </a:r>
            <a:endParaRPr 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2236D2-2153-BE07-62BC-84D20DBAF4A2}"/>
              </a:ext>
            </a:extLst>
          </p:cNvPr>
          <p:cNvSpPr/>
          <p:nvPr/>
        </p:nvSpPr>
        <p:spPr>
          <a:xfrm>
            <a:off x="9154737" y="5526222"/>
            <a:ext cx="999079" cy="38423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28EA0E-B698-D8E2-28FB-B9D93B05C584}"/>
              </a:ext>
            </a:extLst>
          </p:cNvPr>
          <p:cNvSpPr/>
          <p:nvPr/>
        </p:nvSpPr>
        <p:spPr>
          <a:xfrm>
            <a:off x="1549459" y="4693493"/>
            <a:ext cx="915284" cy="356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rgbClr val="FF0000"/>
                </a:solidFill>
                <a:latin typeface="+mj-ea"/>
                <a:ea typeface="+mj-ea"/>
              </a:rPr>
              <a:t>撒馬利亞</a:t>
            </a:r>
            <a:endParaRPr lang="en-US" sz="1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B73E9C-B180-D94A-7BB1-C74044CFFD23}"/>
              </a:ext>
            </a:extLst>
          </p:cNvPr>
          <p:cNvSpPr/>
          <p:nvPr/>
        </p:nvSpPr>
        <p:spPr>
          <a:xfrm>
            <a:off x="1662020" y="5118156"/>
            <a:ext cx="902428" cy="3036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耶路撒冷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55A0AC-4CC0-23AF-22C2-7C9AF07246EE}"/>
              </a:ext>
            </a:extLst>
          </p:cNvPr>
          <p:cNvSpPr/>
          <p:nvPr/>
        </p:nvSpPr>
        <p:spPr>
          <a:xfrm>
            <a:off x="9260910" y="3902164"/>
            <a:ext cx="797490" cy="3949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巴比倫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B3A3B5E-2C1E-18C8-F249-98F5A114AA2A}"/>
              </a:ext>
            </a:extLst>
          </p:cNvPr>
          <p:cNvSpPr/>
          <p:nvPr/>
        </p:nvSpPr>
        <p:spPr>
          <a:xfrm>
            <a:off x="7918292" y="1336397"/>
            <a:ext cx="689161" cy="3165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尼尼微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F2E395D-E8AA-1ADB-DFC2-DDF670D34F7A}"/>
              </a:ext>
            </a:extLst>
          </p:cNvPr>
          <p:cNvSpPr/>
          <p:nvPr/>
        </p:nvSpPr>
        <p:spPr>
          <a:xfrm>
            <a:off x="5750041" y="1178140"/>
            <a:ext cx="618308" cy="3165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歌散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C2E01DA-0C01-08A8-0302-7BEE6F911EE1}"/>
              </a:ext>
            </a:extLst>
          </p:cNvPr>
          <p:cNvSpPr/>
          <p:nvPr/>
        </p:nvSpPr>
        <p:spPr>
          <a:xfrm>
            <a:off x="10843698" y="1094275"/>
            <a:ext cx="689161" cy="3165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米底亞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1B8E1B-FC7B-9F45-FB87-C0D3F95E8F4B}"/>
              </a:ext>
            </a:extLst>
          </p:cNvPr>
          <p:cNvSpPr/>
          <p:nvPr/>
        </p:nvSpPr>
        <p:spPr>
          <a:xfrm>
            <a:off x="5692333" y="1993407"/>
            <a:ext cx="1186105" cy="3964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伯．伊甸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EC27F5A-9342-FEB7-97DA-AD023AA2CC1C}"/>
              </a:ext>
            </a:extLst>
          </p:cNvPr>
          <p:cNvSpPr/>
          <p:nvPr/>
        </p:nvSpPr>
        <p:spPr>
          <a:xfrm>
            <a:off x="2979449" y="2422010"/>
            <a:ext cx="662248" cy="3949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哈馬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D053DFC8-7DB0-269E-16B1-E6D706ED9FB1}"/>
              </a:ext>
            </a:extLst>
          </p:cNvPr>
          <p:cNvSpPr/>
          <p:nvPr/>
        </p:nvSpPr>
        <p:spPr>
          <a:xfrm>
            <a:off x="2539609" y="4870848"/>
            <a:ext cx="154604" cy="13574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87308" y="1744632"/>
            <a:ext cx="1371425" cy="4187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亞述</a:t>
            </a:r>
          </a:p>
        </p:txBody>
      </p:sp>
      <p:cxnSp>
        <p:nvCxnSpPr>
          <p:cNvPr id="48" name="Curved Connector 47"/>
          <p:cNvCxnSpPr/>
          <p:nvPr/>
        </p:nvCxnSpPr>
        <p:spPr>
          <a:xfrm rot="16200000" flipH="1">
            <a:off x="7710282" y="1873011"/>
            <a:ext cx="421330" cy="173710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2007" y="5910459"/>
            <a:ext cx="955590" cy="5320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埃及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67895" y="239079"/>
            <a:ext cx="2900575" cy="108614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latin typeface="+mj-ea"/>
                <a:ea typeface="+mj-ea"/>
              </a:rPr>
              <a:t>以色列民被擄到亞述</a:t>
            </a:r>
          </a:p>
        </p:txBody>
      </p:sp>
    </p:spTree>
    <p:extLst>
      <p:ext uri="{BB962C8B-B14F-4D97-AF65-F5344CB8AC3E}">
        <p14:creationId xmlns:p14="http://schemas.microsoft.com/office/powerpoint/2010/main" val="245213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11:8-12】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以法蓮哪，我怎能捨棄你？以色列啊，我怎能棄絕你？我怎能使你如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押瑪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？怎能使你如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洗扁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？我回心轉意，我的憐愛大大發動。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我必不發猛烈的怒氣，也不再毀滅以法蓮。因我是神，並非世人，是你們中間的聖者；我必不在怒中臨到你們。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耶和華必如獅子吼叫，子民必跟隨他。他一吼叫，他們就從西方急速而來。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他們必如雀鳥從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埃及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急速而來，又如鴿子從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亞述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地來到。我必使他們住自己的房屋。這是耶和華說的。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12 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以法蓮用謊話，以色列家用詭計圍繞我；猶大卻靠神掌權，向聖者有忠心。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21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02774" y="3151782"/>
            <a:ext cx="3311969" cy="3324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 smtClean="0">
                <a:solidFill>
                  <a:srgbClr val="FF0000"/>
                </a:solidFill>
                <a:latin typeface="+mj-ea"/>
                <a:ea typeface="+mj-ea"/>
              </a:rPr>
              <a:t>押</a:t>
            </a:r>
            <a:r>
              <a:rPr lang="zh-TW" altLang="en-US" sz="2000" b="1" dirty="0">
                <a:solidFill>
                  <a:srgbClr val="FF0000"/>
                </a:solidFill>
                <a:latin typeface="+mj-ea"/>
                <a:ea typeface="+mj-ea"/>
              </a:rPr>
              <a:t>瑪</a:t>
            </a:r>
            <a:r>
              <a:rPr lang="en-US" altLang="zh-TW" sz="2000" b="1" dirty="0">
                <a:solidFill>
                  <a:srgbClr val="FF0000"/>
                </a:solidFill>
                <a:latin typeface="+mj-ea"/>
                <a:ea typeface="+mj-ea"/>
              </a:rPr>
              <a:t> </a:t>
            </a:r>
            <a:r>
              <a:rPr lang="he-IL" sz="2000" b="1" i="0" u="none" strike="noStrike" dirty="0">
                <a:solidFill>
                  <a:srgbClr val="0066AA"/>
                </a:solidFill>
                <a:effectLst/>
                <a:latin typeface="+mj-ea"/>
                <a:ea typeface="+mj-ea"/>
              </a:rPr>
              <a:t> </a:t>
            </a:r>
            <a:r>
              <a:rPr lang="he-IL" sz="2000" b="0" i="0" u="none" strike="noStrike" dirty="0">
                <a:solidFill>
                  <a:srgbClr val="001320"/>
                </a:solidFill>
                <a:effectLst/>
                <a:latin typeface="+mj-ea"/>
                <a:ea typeface="+mj-ea"/>
              </a:rPr>
              <a:t>אַדָמָה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土地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endParaRPr lang="en-US" altLang="zh-TW" sz="20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2000" b="1" dirty="0">
                <a:solidFill>
                  <a:srgbClr val="FF0000"/>
                </a:solidFill>
                <a:latin typeface="+mj-ea"/>
                <a:ea typeface="+mj-ea"/>
              </a:rPr>
              <a:t>洗扁</a:t>
            </a:r>
            <a:r>
              <a:rPr lang="en-US" altLang="zh-TW" sz="2000" b="1" dirty="0">
                <a:solidFill>
                  <a:srgbClr val="FF0000"/>
                </a:solidFill>
                <a:latin typeface="+mj-ea"/>
                <a:ea typeface="+mj-ea"/>
              </a:rPr>
              <a:t> </a:t>
            </a:r>
            <a:r>
              <a:rPr lang="he-IL" altLang="zh-TW" sz="2000" dirty="0">
                <a:solidFill>
                  <a:srgbClr val="001320"/>
                </a:solidFill>
                <a:latin typeface="+mj-ea"/>
                <a:ea typeface="+mj-ea"/>
              </a:rPr>
              <a:t>צְבֹאִים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羚羊</a:t>
            </a:r>
            <a:r>
              <a:rPr lang="zh-TW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endParaRPr lang="en-US" altLang="zh-TW" sz="20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與所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多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瑪、蛾摩拉同為含的後裔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10:19)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，又與瑣珥 同為五王聯盟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14:2-3)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，在約但河平原，死海附近。後與所多瑪、蛾摩拉同被火燒滅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19:24-25)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，押瑪和洗扁表明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神的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震怒和毀滅的審判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申</a:t>
            </a:r>
            <a:r>
              <a:rPr lang="en-US" altLang="zh-TW" sz="2000" b="1" dirty="0">
                <a:solidFill>
                  <a:schemeClr val="tx1"/>
                </a:solidFill>
                <a:latin typeface="+mj-ea"/>
                <a:ea typeface="+mj-ea"/>
              </a:rPr>
              <a:t>29:23</a:t>
            </a:r>
            <a:r>
              <a:rPr lang="en-US" altLang="zh-TW" sz="20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zh-TW" altLang="en-US" sz="2000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543214" y="515749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0FFAAA9C-8CCE-75A3-F695-CA86EA7C5EB8}"/>
              </a:ext>
            </a:extLst>
          </p:cNvPr>
          <p:cNvSpPr/>
          <p:nvPr/>
        </p:nvSpPr>
        <p:spPr>
          <a:xfrm>
            <a:off x="4516032" y="544392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466974" y="442491"/>
            <a:ext cx="3439885" cy="220460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以法蓮哪，我怎能捨棄你？以色列啊，我怎能棄絕你？我怎能使你如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押瑪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？怎能使你如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洗扁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？我回心轉意，我的憐愛大大發動。 </a:t>
            </a:r>
            <a:endParaRPr lang="en-US" altLang="zh-TW" sz="2000" b="1" kern="100" dirty="0" smtClean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何西阿書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11:8)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784830" y="5119017"/>
            <a:ext cx="723968" cy="176340"/>
          </a:xfrm>
          <a:prstGeom prst="wedgeRoundRectCallout">
            <a:avLst>
              <a:gd name="adj1" fmla="val -43004"/>
              <a:gd name="adj2" fmla="val 8326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 smtClean="0">
                <a:solidFill>
                  <a:srgbClr val="FF0000"/>
                </a:solidFill>
                <a:latin typeface="+mj-ea"/>
                <a:ea typeface="+mj-ea"/>
              </a:rPr>
              <a:t>押瑪 </a:t>
            </a:r>
            <a:r>
              <a:rPr lang="en-US" altLang="zh-TW" sz="1300" b="1" dirty="0" smtClean="0">
                <a:solidFill>
                  <a:srgbClr val="FF0000"/>
                </a:solidFill>
                <a:latin typeface="+mj-ea"/>
                <a:ea typeface="+mj-ea"/>
              </a:rPr>
              <a:t>?</a:t>
            </a:r>
            <a:endParaRPr lang="zh-TW" altLang="en-US" sz="13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97533" y="3513428"/>
            <a:ext cx="624953" cy="205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Rounded Rectangular Callout 37"/>
          <p:cNvSpPr/>
          <p:nvPr/>
        </p:nvSpPr>
        <p:spPr>
          <a:xfrm>
            <a:off x="4466341" y="5657347"/>
            <a:ext cx="723968" cy="176340"/>
          </a:xfrm>
          <a:prstGeom prst="wedgeRoundRectCallout">
            <a:avLst>
              <a:gd name="adj1" fmla="val -43004"/>
              <a:gd name="adj2" fmla="val 8326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 smtClean="0">
                <a:solidFill>
                  <a:srgbClr val="FF0000"/>
                </a:solidFill>
                <a:latin typeface="+mj-ea"/>
                <a:ea typeface="+mj-ea"/>
              </a:rPr>
              <a:t>洗扁 </a:t>
            </a:r>
            <a:r>
              <a:rPr lang="en-US" altLang="zh-TW" sz="1300" b="1" dirty="0" smtClean="0">
                <a:solidFill>
                  <a:srgbClr val="FF0000"/>
                </a:solidFill>
                <a:latin typeface="+mj-ea"/>
                <a:ea typeface="+mj-ea"/>
              </a:rPr>
              <a:t>?</a:t>
            </a:r>
            <a:endParaRPr lang="zh-TW" altLang="en-US" sz="13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78688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3012707" y="3998"/>
            <a:ext cx="6391175" cy="687923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3012707" y="0"/>
            <a:ext cx="2111046" cy="185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703837"/>
              </p:ext>
            </p:extLst>
          </p:nvPr>
        </p:nvGraphicFramePr>
        <p:xfrm>
          <a:off x="1794397" y="2849342"/>
          <a:ext cx="5677612" cy="112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920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0933564"/>
                    </a:ext>
                  </a:extLst>
                </a:gridCol>
                <a:gridCol w="902141">
                  <a:extLst>
                    <a:ext uri="{9D8B030D-6E8A-4147-A177-3AD203B41FA5}">
                      <a16:colId xmlns:a16="http://schemas.microsoft.com/office/drawing/2014/main" val="1347495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0871724"/>
                    </a:ext>
                  </a:extLst>
                </a:gridCol>
                <a:gridCol w="892933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993058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</a:tblGrid>
              <a:tr h="11275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耶羅波安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(784-753)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751-742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741-730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730-722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216551"/>
              </p:ext>
            </p:extLst>
          </p:nvPr>
        </p:nvGraphicFramePr>
        <p:xfrm>
          <a:off x="1794397" y="4954715"/>
          <a:ext cx="10217932" cy="132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942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175309">
                  <a:extLst>
                    <a:ext uri="{9D8B030D-6E8A-4147-A177-3AD203B41FA5}">
                      <a16:colId xmlns:a16="http://schemas.microsoft.com/office/drawing/2014/main" val="64827780"/>
                    </a:ext>
                  </a:extLst>
                </a:gridCol>
                <a:gridCol w="1078030">
                  <a:extLst>
                    <a:ext uri="{9D8B030D-6E8A-4147-A177-3AD203B41FA5}">
                      <a16:colId xmlns:a16="http://schemas.microsoft.com/office/drawing/2014/main" val="2615133311"/>
                    </a:ext>
                  </a:extLst>
                </a:gridCol>
                <a:gridCol w="1218830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1659124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  <a:gridCol w="2627697">
                  <a:extLst>
                    <a:ext uri="{9D8B030D-6E8A-4147-A177-3AD203B41FA5}">
                      <a16:colId xmlns:a16="http://schemas.microsoft.com/office/drawing/2014/main" val="4146169106"/>
                    </a:ext>
                  </a:extLst>
                </a:gridCol>
              </a:tblGrid>
              <a:tr h="94880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亞瑪謝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(797-769)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烏西雅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(769-741)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約坦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(741-734)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亞哈斯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(734-715)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希西家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(715-697)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瑪拿西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(697-642)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  <a:tr h="3733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22504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5749618" y="4188864"/>
            <a:ext cx="962526" cy="337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89008" y="4008205"/>
            <a:ext cx="231555" cy="261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877650" y="4165522"/>
            <a:ext cx="1335505" cy="34032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671773" y="4150829"/>
            <a:ext cx="693534" cy="369710"/>
          </a:xfrm>
          <a:prstGeom prst="rect">
            <a:avLst/>
          </a:prstGeom>
          <a:solidFill>
            <a:schemeClr val="bg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4439891" y="3976872"/>
            <a:ext cx="231882" cy="17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16190" y="3977001"/>
            <a:ext cx="166710" cy="1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59604" y="2849342"/>
            <a:ext cx="625643" cy="11275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59603" y="4954715"/>
            <a:ext cx="625643" cy="13221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55291"/>
              </p:ext>
            </p:extLst>
          </p:nvPr>
        </p:nvGraphicFramePr>
        <p:xfrm>
          <a:off x="4862945" y="654567"/>
          <a:ext cx="7217185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668175746"/>
                    </a:ext>
                  </a:extLst>
                </a:gridCol>
                <a:gridCol w="1764762">
                  <a:extLst>
                    <a:ext uri="{9D8B030D-6E8A-4147-A177-3AD203B41FA5}">
                      <a16:colId xmlns:a16="http://schemas.microsoft.com/office/drawing/2014/main" val="2280400816"/>
                    </a:ext>
                  </a:extLst>
                </a:gridCol>
                <a:gridCol w="570653">
                  <a:extLst>
                    <a:ext uri="{9D8B030D-6E8A-4147-A177-3AD203B41FA5}">
                      <a16:colId xmlns:a16="http://schemas.microsoft.com/office/drawing/2014/main" val="3830530814"/>
                    </a:ext>
                  </a:extLst>
                </a:gridCol>
                <a:gridCol w="1204843">
                  <a:extLst>
                    <a:ext uri="{9D8B030D-6E8A-4147-A177-3AD203B41FA5}">
                      <a16:colId xmlns:a16="http://schemas.microsoft.com/office/drawing/2014/main" val="2348706613"/>
                    </a:ext>
                  </a:extLst>
                </a:gridCol>
                <a:gridCol w="2077993">
                  <a:extLst>
                    <a:ext uri="{9D8B030D-6E8A-4147-A177-3AD203B41FA5}">
                      <a16:colId xmlns:a16="http://schemas.microsoft.com/office/drawing/2014/main" val="3573820998"/>
                    </a:ext>
                  </a:extLst>
                </a:gridCol>
                <a:gridCol w="1171003">
                  <a:extLst>
                    <a:ext uri="{9D8B030D-6E8A-4147-A177-3AD203B41FA5}">
                      <a16:colId xmlns:a16="http://schemas.microsoft.com/office/drawing/2014/main" val="859446594"/>
                    </a:ext>
                  </a:extLst>
                </a:gridCol>
                <a:gridCol w="219651">
                  <a:extLst>
                    <a:ext uri="{9D8B030D-6E8A-4147-A177-3AD203B41FA5}">
                      <a16:colId xmlns:a16="http://schemas.microsoft.com/office/drawing/2014/main" val="2915372744"/>
                    </a:ext>
                  </a:extLst>
                </a:gridCol>
              </a:tblGrid>
              <a:tr h="1070436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提革拉毗列色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普勒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(745-727)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王下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15:29)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撒縵以色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撒珥根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(722-705)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賽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20:1)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西拿基利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(705-681)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賽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36:1)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以撒哈頓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(681-668)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拉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4:2)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206054"/>
                  </a:ext>
                </a:extLst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4127069" y="639531"/>
            <a:ext cx="625643" cy="128016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亞述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08665" y="2329607"/>
            <a:ext cx="1137146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790          78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0           770          760          750          740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0          720          710          700          69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0          680          670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</p:txBody>
      </p:sp>
      <p:sp>
        <p:nvSpPr>
          <p:cNvPr id="60" name="Rectangle 59"/>
          <p:cNvSpPr/>
          <p:nvPr/>
        </p:nvSpPr>
        <p:spPr>
          <a:xfrm>
            <a:off x="0" y="2373976"/>
            <a:ext cx="89033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0188200-49CB-F685-2E6E-F55289CB5221}"/>
              </a:ext>
            </a:extLst>
          </p:cNvPr>
          <p:cNvSpPr/>
          <p:nvPr/>
        </p:nvSpPr>
        <p:spPr>
          <a:xfrm>
            <a:off x="7883816" y="2738613"/>
            <a:ext cx="4128513" cy="1636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提革拉毗列色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：約但河東的人擄到亞述。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撒縵以色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：滅以色列國。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17:3-6)</a:t>
            </a: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撒珥根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：征服亞實突。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西拿基利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：圍攻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耶路撒冷，失敗而返。</a:t>
            </a:r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以撒哈頓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：將外族人遷到撒馬利亞。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445168" y="746638"/>
            <a:ext cx="3316887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何西阿書背景</a:t>
            </a:r>
          </a:p>
        </p:txBody>
      </p:sp>
    </p:spTree>
    <p:extLst>
      <p:ext uri="{BB962C8B-B14F-4D97-AF65-F5344CB8AC3E}">
        <p14:creationId xmlns:p14="http://schemas.microsoft.com/office/powerpoint/2010/main" val="2204657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7741</TotalTime>
  <Words>521</Words>
  <Application>Microsoft Office PowerPoint</Application>
  <PresentationFormat>Widescreen</PresentationFormat>
  <Paragraphs>125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26</cp:revision>
  <dcterms:created xsi:type="dcterms:W3CDTF">2023-05-31T10:18:55Z</dcterms:created>
  <dcterms:modified xsi:type="dcterms:W3CDTF">2023-10-07T04:59:33Z</dcterms:modified>
</cp:coreProperties>
</file>