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56" r:id="rId2"/>
    <p:sldId id="362" r:id="rId3"/>
    <p:sldId id="366" r:id="rId4"/>
    <p:sldId id="357" r:id="rId5"/>
    <p:sldId id="369" r:id="rId6"/>
    <p:sldId id="367" r:id="rId7"/>
    <p:sldId id="358" r:id="rId8"/>
    <p:sldId id="361" r:id="rId9"/>
    <p:sldId id="370" r:id="rId10"/>
    <p:sldId id="3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6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10:1-6】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以色列是茂盛的葡萄樹，結果繁多。果子越多，就越增添祭壇；地土越肥美，就越造美麗的柱像。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他們心懷二意，現今要定為有罪。耶和華必拆毀他們的祭壇，毀壞他們的柱像。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他們必說：我們沒有王，因為我們不敬畏耶和華。王能為我們做甚麼呢？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他們為立約說謊言，起假誓；因此，災罰如苦菜滋生在田間的犂溝中。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撒馬利亞的居民必因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的牛犢驚恐；崇拜牛犢的民和喜愛牛犢的祭司都必因榮耀離開它，為它悲哀。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人必將牛犢帶到亞述當作禮物，獻給</a:t>
            </a:r>
            <a:r>
              <a:rPr lang="zh-TW" sz="2800" b="1" kern="100" dirty="0">
                <a:solidFill>
                  <a:srgbClr val="C0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耶雷布王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。以法蓮必蒙羞；以色列必因自己的計謀慚愧。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94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1794397" y="2849342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794398" y="4954715"/>
          <a:ext cx="5896766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677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84260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290364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49618" y="4188864"/>
            <a:ext cx="962526" cy="3377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89008" y="4008205"/>
            <a:ext cx="231555" cy="26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877650" y="4165522"/>
            <a:ext cx="1335505" cy="340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71773" y="4150829"/>
            <a:ext cx="693534" cy="3697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39891" y="3976872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16190" y="397700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59604" y="2849342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59603" y="4954715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74100"/>
              </p:ext>
            </p:extLst>
          </p:nvPr>
        </p:nvGraphicFramePr>
        <p:xfrm>
          <a:off x="4864223" y="731905"/>
          <a:ext cx="721718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645006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300020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499455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891199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(745-727)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代上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5:26)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色</a:t>
                      </a:r>
                      <a:r>
                        <a:rPr lang="en-US" altLang="zh-TW" sz="18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(727-722)</a:t>
                      </a:r>
                      <a:endParaRPr lang="zh-TW" altLang="en-US" sz="2400" u="none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127069" y="731905"/>
            <a:ext cx="625643" cy="11877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56458" y="2329607"/>
            <a:ext cx="1143554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0          720          710          700          69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endParaRPr lang="en-US" altLang="zh-TW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56458" y="2374104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908662" y="2217812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445168" y="746638"/>
            <a:ext cx="3316887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沙勒幔</a:t>
            </a:r>
            <a:endParaRPr lang="en-US" alt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撒縵以色）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08663" y="651102"/>
            <a:ext cx="3999043" cy="562580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1"/>
          <p:cNvSpPr/>
          <p:nvPr/>
        </p:nvSpPr>
        <p:spPr>
          <a:xfrm>
            <a:off x="8070728" y="828771"/>
            <a:ext cx="3685273" cy="32817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3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撒縵以色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上來攻擊何細亞，何細亞就服事他，給他進貢。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4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何細亞背叛，差人去見埃及王梭，不照往年所行的與亞述王進貢。亞述王知道了，就把他鎖禁，囚在監裡。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5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亞述王上來攻擊以色列遍地，上到撒瑪利亞，圍困三年。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6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何細亞第九年亞述王攻取了撒瑪利亞，將以色列人擄到亞述，把他們安置在哈臘與歌散的哈博河邊，並瑪代人的城邑。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</a:t>
            </a:r>
            <a:r>
              <a:rPr lang="zh-TW" altLang="en-US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列王記下</a:t>
            </a:r>
            <a:r>
              <a:rPr lang="en-US" altLang="zh-TW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17:3-6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009486" y="4269479"/>
            <a:ext cx="3685273" cy="17636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根據史料和考古記錄，證實亞述是一個凶狠殘暴的民族，對殺戮和酷刑對待被征服的國家人民，把母子一同摔死是許多戰爭的暴行之一。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王下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8:12; 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137:8-9)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3668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443927" y="2555766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55759" y="4785725"/>
            <a:ext cx="3311969" cy="1750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אָוֶן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孽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之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家〕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，在伯特利東邊，靠近艾城附近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7:2)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，為古戰場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5:9)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。何西阿書中四次提到伯亞文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5:8; 10:5, 8)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93429" y="37924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387903" y="37839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723968" cy="207735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3572472" y="3516640"/>
            <a:ext cx="713600" cy="215755"/>
          </a:xfrm>
          <a:prstGeom prst="wedgeRoundRectCallout">
            <a:avLst>
              <a:gd name="adj1" fmla="val 37282"/>
              <a:gd name="adj2" fmla="val 8233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伯特利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542505" y="2949162"/>
            <a:ext cx="3274295" cy="1590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ית־אֵל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神的殿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，雅各遇見神的地方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28:19)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，北國以色列第一個王耶羅波安造金牛犢，安在那裡，使百姓陷在罪裡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12:28-30)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伯亞比勒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529034" y="303621"/>
            <a:ext cx="3274296" cy="24026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撒馬利亞的居民必因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的牛犢驚恐；崇拜牛犢的民和喜愛牛犢的祭司都必因榮耀離開它，為它悲哀。</a:t>
            </a:r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人必將牛犢帶到亞述當作禮物，獻給</a:t>
            </a:r>
            <a:r>
              <a:rPr lang="zh-TW" altLang="zh-TW" sz="2000" b="1" kern="100" dirty="0">
                <a:solidFill>
                  <a:srgbClr val="C00000"/>
                </a:solidFill>
                <a:latin typeface="+mj-ea"/>
                <a:ea typeface="+mj-ea"/>
                <a:cs typeface="Times New Roman" panose="02020603050405020304" pitchFamily="18" charset="0"/>
              </a:rPr>
              <a:t>耶雷布王</a:t>
            </a:r>
            <a:r>
              <a:rPr lang="zh-TW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altLang="zh-TW" sz="2000" b="1" kern="100" dirty="0" smtClean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10:5-6)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5483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1794397" y="2849342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794398" y="4954715"/>
          <a:ext cx="5896766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677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84260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290364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49618" y="4188864"/>
            <a:ext cx="962526" cy="3377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89008" y="4008205"/>
            <a:ext cx="231555" cy="26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877650" y="4165522"/>
            <a:ext cx="1335505" cy="340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71773" y="4150829"/>
            <a:ext cx="693534" cy="3697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39891" y="3976872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16190" y="397700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59604" y="2849342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59603" y="4954715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66574"/>
              </p:ext>
            </p:extLst>
          </p:nvPr>
        </p:nvGraphicFramePr>
        <p:xfrm>
          <a:off x="4864223" y="731905"/>
          <a:ext cx="721718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645006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300020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499455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891199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(745-727)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代上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5:26)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色</a:t>
                      </a:r>
                      <a:r>
                        <a:rPr lang="en-US" altLang="zh-TW" sz="18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(727-722)</a:t>
                      </a:r>
                      <a:endParaRPr lang="zh-TW" altLang="en-US" sz="2400" u="none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127069" y="731905"/>
            <a:ext cx="625643" cy="11877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56458" y="2329607"/>
            <a:ext cx="1143554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0          720          710          700          69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endParaRPr lang="en-US" altLang="zh-TW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56458" y="2374104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908662" y="2217812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508884" y="746638"/>
            <a:ext cx="3333892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耶雷布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endParaRPr lang="en-US" altLang="zh-TW" sz="4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（普勒、提革拉毗列色）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08663" y="651102"/>
            <a:ext cx="3999043" cy="562580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1"/>
          <p:cNvSpPr/>
          <p:nvPr/>
        </p:nvSpPr>
        <p:spPr>
          <a:xfrm>
            <a:off x="8067628" y="883734"/>
            <a:ext cx="3685273" cy="23714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19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普勒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來攻擊以色列國，米拿現給他一千他連得銀子，請普勒幫助他堅定國位。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 20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米拿現向以色列一切大富戶索要銀子，使他們各出五十舍客勒，就給了亞述王。於是亞述王回去，不在國中停留。</a:t>
            </a:r>
            <a:r>
              <a:rPr lang="zh-TW" altLang="en-US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（列王記下</a:t>
            </a:r>
            <a:r>
              <a:rPr lang="en-US" altLang="zh-TW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15:19-20</a:t>
            </a:r>
            <a:r>
              <a:rPr lang="zh-TW" altLang="en-US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088966" y="3495487"/>
            <a:ext cx="3685273" cy="26341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25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他們得罪了他們列祖的神，隨從那地之民的神行邪淫；這民就是神在他們面前所除滅的。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 26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故此，以色列的神激動亞述王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普勒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和亞述王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提革拉毗列色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的心，他們就把呂便人、迦得人、瑪拿西半支派的人擄到哈臘、哈博、哈拉與歌散河邊，直到今日還在那裏。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（歷代志下</a:t>
            </a:r>
            <a:r>
              <a:rPr lang="en-US" altLang="zh-TW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5:25-26</a:t>
            </a:r>
            <a:r>
              <a:rPr lang="zh-TW" altLang="en-US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0317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smtClean="0">
                <a:solidFill>
                  <a:schemeClr val="tx1"/>
                </a:solidFill>
                <a:latin typeface="+mj-ea"/>
                <a:ea typeface="+mj-ea"/>
              </a:rPr>
              <a:t>10:7-11】</a:t>
            </a:r>
            <a:endParaRPr lang="en-US" altLang="zh-TW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至於撒馬利亞，她的王必滅沒，如水面的沫子一樣。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的邱壇－就是以色列取罪的地方必被毀滅；荊棘和蒺藜必長在他們的祭壇上。他們必對大山說：遮蓋我們！對小山說：倒在我們身上！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9 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以色列啊，你從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的日子以來時常犯罪。你們的先人曾站在那裏，現今住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的人以為攻擊罪孽之輩的戰事臨不到自己。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我必隨意懲罰他們。他們為兩樣的罪所纏；列邦的民必聚集攻擊他們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</a:rPr>
              <a:t> 11 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以法蓮是馴良的母牛犢，喜愛踹穀，我卻將軛加在牠肥美的頸項上，我要使以法蓮拉套。猶大必耕田；雅各必耙地。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7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443927" y="2555766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55759" y="4785725"/>
            <a:ext cx="3311969" cy="1750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אָוֶן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孽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之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家〕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，在伯特利東邊，靠近艾城附近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7:2)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，為古戰場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5:9)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。何西阿書中四次提到伯亞文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5:8; 10:5, 8)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93429" y="37924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387903" y="37839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723968" cy="207735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3572472" y="3516640"/>
            <a:ext cx="713600" cy="215755"/>
          </a:xfrm>
          <a:prstGeom prst="wedgeRoundRectCallout">
            <a:avLst>
              <a:gd name="adj1" fmla="val 37282"/>
              <a:gd name="adj2" fmla="val 8233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伯特利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542505" y="2949162"/>
            <a:ext cx="3274295" cy="1590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ית־אֵל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神的殿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，雅各遇見神的地方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28:19)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，北國以色列第一個王耶羅波安造金牛犢，安在那裡，使百姓陷在罪裡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12:28-30)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伯亞比勒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529034" y="303621"/>
            <a:ext cx="3274296" cy="24026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的邱壇－就是以色列取罪的地方必被毀滅；荊棘和蒺藜必長在他們的祭壇上。他們必對大山說：遮蓋我們！對小山說：倒在我們身上！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10:8)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7972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44402" y="2916917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55157" y="333675"/>
            <a:ext cx="3221772" cy="234061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</a:rPr>
              <a:t>9 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以色列啊，你從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的日子以來時常犯罪。你們的先人曾站在那裏，現今住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的人以為攻擊罪孽之輩的戰事臨不到自己。 </a:t>
            </a:r>
            <a:endParaRPr lang="en-US" altLang="zh-TW" sz="2000" b="1" kern="100" dirty="0" smtClean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西阿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10:9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)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42420" y="3019288"/>
            <a:ext cx="3447247" cy="34229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基比亞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גִּ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בְעָה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小山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，屬便雅憫支派，有重要的歷史事件。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基比亞的匪徒行凶，使以色列全地被玷污。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士師記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19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章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marL="342900" indent="-342900">
              <a:buAutoNum type="arabicParenR"/>
            </a:pP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便雅憫支派包庇基比亞的匪徒，引發內戰，傷亡數萬人，便雅憫支派僅存六百人，險些滅族。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士師記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20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章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掃羅的家鄉，並在那裡作王，治理以色列。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14:2; 15:34)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206266" y="3936815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406098" y="3491089"/>
            <a:ext cx="619698" cy="22201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4931544" y="3491089"/>
            <a:ext cx="94252" cy="2220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827598" y="3977542"/>
            <a:ext cx="923043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570223" y="3631256"/>
            <a:ext cx="841187" cy="2726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基比亞</a:t>
            </a:r>
          </a:p>
        </p:txBody>
      </p:sp>
    </p:spTree>
    <p:extLst>
      <p:ext uri="{BB962C8B-B14F-4D97-AF65-F5344CB8AC3E}">
        <p14:creationId xmlns:p14="http://schemas.microsoft.com/office/powerpoint/2010/main" val="1812141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10:12-15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</a:rPr>
              <a:t>12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你們要為自己栽種公義，就能收割慈愛。現今正是尋求耶和華的時候；你們要開墾荒地，等他臨到，使公義如雨降在你們身上。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你們耕種的是奸惡，收割的是罪孽，吃的是謊話的果子。因你倚靠自己的行為，仰賴勇士眾多，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所以在這民中必有鬨嚷之聲，你一切的保障必被拆毀，就如</a:t>
            </a:r>
            <a:r>
              <a:rPr lang="zh-TW" sz="2800" b="1" kern="100" dirty="0">
                <a:solidFill>
                  <a:srgbClr val="C0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沙勒幔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在爭戰的日子拆毀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伯亞比勒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，將其中的母子一同摔死。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因他們的大惡，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伯特利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必使你們遭遇如此。到了黎明，以色列的王必全然滅絕。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61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07" y="-21028"/>
            <a:ext cx="12192000" cy="6847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443927" y="2555766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26977" y="450769"/>
            <a:ext cx="3311969" cy="15957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伯亞比勒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ארְב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אל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神埋伏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之家〕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，在約但河東的小城，後被亞述摧毀，成為廢墟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（王下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15:29)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218413" y="3947190"/>
            <a:ext cx="111072" cy="99377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93429" y="3792463"/>
            <a:ext cx="111072" cy="99377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387903" y="3783941"/>
            <a:ext cx="111072" cy="99377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ular Callout 43"/>
          <p:cNvSpPr/>
          <p:nvPr/>
        </p:nvSpPr>
        <p:spPr>
          <a:xfrm>
            <a:off x="4438685" y="3891840"/>
            <a:ext cx="746870" cy="189413"/>
          </a:xfrm>
          <a:prstGeom prst="wedgeRoundRectCallout">
            <a:avLst>
              <a:gd name="adj1" fmla="val -63790"/>
              <a:gd name="adj2" fmla="val 132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基比亞</a:t>
            </a:r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723968" cy="207735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伯亞文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3572472" y="3516640"/>
            <a:ext cx="713600" cy="215755"/>
          </a:xfrm>
          <a:prstGeom prst="wedgeRoundRectCallout">
            <a:avLst>
              <a:gd name="adj1" fmla="val 37282"/>
              <a:gd name="adj2" fmla="val 8233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伯特利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伯亞比勒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891" r="17887" b="-1953"/>
          <a:stretch/>
        </p:blipFill>
        <p:spPr>
          <a:xfrm>
            <a:off x="8430867" y="2331539"/>
            <a:ext cx="1972772" cy="15327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2" r="559"/>
          <a:stretch/>
        </p:blipFill>
        <p:spPr>
          <a:xfrm>
            <a:off x="9723051" y="3423338"/>
            <a:ext cx="2362913" cy="13561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5" r="1473"/>
          <a:stretch/>
        </p:blipFill>
        <p:spPr>
          <a:xfrm>
            <a:off x="8847572" y="4509102"/>
            <a:ext cx="2416152" cy="1889605"/>
          </a:xfrm>
          <a:prstGeom prst="rect">
            <a:avLst/>
          </a:prstGeom>
        </p:spPr>
      </p:pic>
      <p:sp>
        <p:nvSpPr>
          <p:cNvPr id="3" name="Rounded Rectangular Callout 45">
            <a:extLst>
              <a:ext uri="{FF2B5EF4-FFF2-40B4-BE49-F238E27FC236}">
                <a16:creationId xmlns:a16="http://schemas.microsoft.com/office/drawing/2014/main" id="{F37BEBDE-7C0A-5091-6A6C-F79CCF85D7AC}"/>
              </a:ext>
            </a:extLst>
          </p:cNvPr>
          <p:cNvSpPr/>
          <p:nvPr/>
        </p:nvSpPr>
        <p:spPr>
          <a:xfrm>
            <a:off x="5139059" y="2320690"/>
            <a:ext cx="903172" cy="207735"/>
          </a:xfrm>
          <a:prstGeom prst="wedgeRoundRectCallout">
            <a:avLst>
              <a:gd name="adj1" fmla="val 5676"/>
              <a:gd name="adj2" fmla="val 1678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rgbClr val="FF0000"/>
                </a:solidFill>
                <a:latin typeface="+mj-ea"/>
                <a:ea typeface="+mj-ea"/>
              </a:rPr>
              <a:t>伯亞比勒</a:t>
            </a:r>
          </a:p>
        </p:txBody>
      </p:sp>
    </p:spTree>
    <p:extLst>
      <p:ext uri="{BB962C8B-B14F-4D97-AF65-F5344CB8AC3E}">
        <p14:creationId xmlns:p14="http://schemas.microsoft.com/office/powerpoint/2010/main" val="88214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07" y="10447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443927" y="2555766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40123" y="4916964"/>
            <a:ext cx="3197010" cy="16241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אָוֶן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孽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之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家〕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，在伯特利東邊，靠近艾城附近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7:2)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，為古戰場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5:9)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。何西阿書中四次提到伯亞文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5:8; 10:5, 8)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93429" y="37924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387903" y="37839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723968" cy="207735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伯亞文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3572472" y="3516640"/>
            <a:ext cx="713600" cy="215755"/>
          </a:xfrm>
          <a:prstGeom prst="wedgeRoundRectCallout">
            <a:avLst>
              <a:gd name="adj1" fmla="val 37282"/>
              <a:gd name="adj2" fmla="val 8233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513807" y="3172540"/>
            <a:ext cx="3162192" cy="15204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ית־אֵל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神的殿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，雅各遇見神的地方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28:19)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，北國以色列第一個王耶羅波安造金牛犢，安在那裡，使百姓陷在罪裡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12:28-30)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伯亞比勒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374089" y="303621"/>
            <a:ext cx="3429241" cy="26350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</a:rPr>
              <a:t>14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所以在這民中必有鬨嚷之聲，你一切的保障必被拆毀，就如沙勒幔在爭戰的日子拆毀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伯亞比勒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，將其中的母子一同摔死。</a:t>
            </a:r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因他們的大惡，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伯特利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必使你們遭遇如此。到了黎明，以色列的王必全然滅絕</a:t>
            </a:r>
            <a:r>
              <a:rPr lang="zh-TW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10:14-15)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12892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9951</TotalTime>
  <Words>1087</Words>
  <Application>Microsoft Office PowerPoint</Application>
  <PresentationFormat>Widescreen</PresentationFormat>
  <Paragraphs>197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46</cp:revision>
  <dcterms:created xsi:type="dcterms:W3CDTF">2023-05-31T10:18:55Z</dcterms:created>
  <dcterms:modified xsi:type="dcterms:W3CDTF">2023-10-03T02:53:59Z</dcterms:modified>
</cp:coreProperties>
</file>