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56" r:id="rId2"/>
    <p:sldId id="358" r:id="rId3"/>
    <p:sldId id="357" r:id="rId4"/>
    <p:sldId id="3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5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8:1-6】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你用口吹角吧！敵人如鷹來攻打耶和華的家；因為這民違背我的約，干犯我的律法。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他們必呼叫我說：我的神啊，我們以色列認識你了。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3 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以色列丟棄良善；仇敵必追逼他。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4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他們立君王，卻不由我；他們立首領，我卻不認。他們用金銀為自己製造偶像，以致被剪除。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5 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撒馬利亞啊，耶和華已經丟棄你的牛犢；我的怒氣向拜牛犢的人發作。他們到幾時方能無罪呢？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這牛犢出於以色列，是匠人所造的，並不是神。撒馬利亞的牛犢必被打碎。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827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8:7-10】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7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他們所種的是風，所收的是暴風；所種的不成禾稼，就是發苗也不結實；即便結實，外邦人必吞吃。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8 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以色列被吞吃；現今在列國中，好像人不喜悅的器皿。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9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他們投奔亞述，如同獨行的野驢；以法蓮賄買朋黨。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10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他們雖在列邦中賄買人，現在我卻要聚集懲罰他們；他們因君王和首領所加的重擔日漸衰微。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078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82591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+mj-ea"/>
                <a:ea typeface="+mj-ea"/>
              </a:rPr>
              <a:t>何西阿書 </a:t>
            </a:r>
            <a:r>
              <a:rPr lang="en-US" altLang="zh-TW" sz="2800" b="1" dirty="0">
                <a:solidFill>
                  <a:schemeClr val="tx1"/>
                </a:solidFill>
                <a:latin typeface="+mj-ea"/>
                <a:ea typeface="+mj-ea"/>
              </a:rPr>
              <a:t>8:11-14】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11 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以法蓮增添祭壇取罪；因此，祭壇使他犯罪。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12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我為他寫了律法萬條，他卻以為與他毫無關涉。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13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至於獻給我的祭物，他們自食其肉，耶和華卻不悅納他們。現在必記念他們的罪孽，追討他們的罪惡；他們必歸回埃及。</a:t>
            </a:r>
            <a:r>
              <a:rPr lang="en-US" sz="2800" kern="100" baseline="300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14 </a:t>
            </a:r>
            <a:r>
              <a:rPr lang="zh-TW" sz="2800" kern="100" dirty="0">
                <a:solidFill>
                  <a:schemeClr val="tx1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以色列忘記造他的主，建造宮殿；猶大多造堅固城，我卻要降火焚燒他的城邑，燒滅其中的宮殿。</a:t>
            </a:r>
            <a:endParaRPr lang="en-US" sz="2800" kern="100" dirty="0">
              <a:solidFill>
                <a:schemeClr val="tx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805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324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F9DC1A-4AE3-6E87-C713-C37133D71F04}"/>
              </a:ext>
            </a:extLst>
          </p:cNvPr>
          <p:cNvSpPr/>
          <p:nvPr/>
        </p:nvSpPr>
        <p:spPr>
          <a:xfrm>
            <a:off x="5500758" y="2740122"/>
            <a:ext cx="993457" cy="32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撒馬利亞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151618-7426-D471-03FD-87C605C470EF}"/>
              </a:ext>
            </a:extLst>
          </p:cNvPr>
          <p:cNvSpPr/>
          <p:nvPr/>
        </p:nvSpPr>
        <p:spPr>
          <a:xfrm>
            <a:off x="5338572" y="4786884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猶大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57E61B-2A61-1E6C-894C-61FA27FDA33F}"/>
              </a:ext>
            </a:extLst>
          </p:cNvPr>
          <p:cNvSpPr/>
          <p:nvPr/>
        </p:nvSpPr>
        <p:spPr>
          <a:xfrm>
            <a:off x="6279932" y="2325860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耶斯列</a:t>
            </a:r>
            <a:endParaRPr lang="en-US" sz="1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E2B44-6970-21EF-D5EA-FD92DBEF204F}"/>
              </a:ext>
            </a:extLst>
          </p:cNvPr>
          <p:cNvSpPr/>
          <p:nvPr/>
        </p:nvSpPr>
        <p:spPr>
          <a:xfrm>
            <a:off x="6458539" y="2990940"/>
            <a:ext cx="1106424" cy="356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</a:t>
            </a:r>
            <a:endParaRPr 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1B5A777-6484-6C8E-EDBB-6642225E0EC9}"/>
              </a:ext>
            </a:extLst>
          </p:cNvPr>
          <p:cNvSpPr/>
          <p:nvPr/>
        </p:nvSpPr>
        <p:spPr>
          <a:xfrm>
            <a:off x="4959136" y="3083707"/>
            <a:ext cx="596610" cy="216836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B4B0557-3433-AD33-0320-A73212D84434}"/>
              </a:ext>
            </a:extLst>
          </p:cNvPr>
          <p:cNvSpPr/>
          <p:nvPr/>
        </p:nvSpPr>
        <p:spPr>
          <a:xfrm>
            <a:off x="5480587" y="3071576"/>
            <a:ext cx="307707" cy="228967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DA14981-EEE9-2013-BD2B-1F5A7A657BE3}"/>
              </a:ext>
            </a:extLst>
          </p:cNvPr>
          <p:cNvSpPr/>
          <p:nvPr/>
        </p:nvSpPr>
        <p:spPr>
          <a:xfrm>
            <a:off x="4864223" y="3072716"/>
            <a:ext cx="259530" cy="271402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343B9938-E41D-4F4C-EB63-BE66424D3D97}"/>
              </a:ext>
            </a:extLst>
          </p:cNvPr>
          <p:cNvSpPr/>
          <p:nvPr/>
        </p:nvSpPr>
        <p:spPr>
          <a:xfrm>
            <a:off x="6824273" y="3744383"/>
            <a:ext cx="54166" cy="5013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32FD215-F168-0240-FC63-22AB3DC871E5}"/>
              </a:ext>
            </a:extLst>
          </p:cNvPr>
          <p:cNvSpPr/>
          <p:nvPr/>
        </p:nvSpPr>
        <p:spPr>
          <a:xfrm flipV="1">
            <a:off x="6563370" y="2541956"/>
            <a:ext cx="62282" cy="476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8F101E-DAFA-0CE2-53D1-A90B31B34520}"/>
              </a:ext>
            </a:extLst>
          </p:cNvPr>
          <p:cNvSpPr/>
          <p:nvPr/>
        </p:nvSpPr>
        <p:spPr>
          <a:xfrm>
            <a:off x="6293475" y="2001716"/>
            <a:ext cx="71827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他泊山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5271526D-F0A0-2232-CDEC-CA841527B731}"/>
              </a:ext>
            </a:extLst>
          </p:cNvPr>
          <p:cNvSpPr/>
          <p:nvPr/>
        </p:nvSpPr>
        <p:spPr>
          <a:xfrm>
            <a:off x="6652613" y="2202287"/>
            <a:ext cx="86620" cy="981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D2FEDE-2BA0-E7FF-95FC-9DD1628CB998}"/>
              </a:ext>
            </a:extLst>
          </p:cNvPr>
          <p:cNvSpPr/>
          <p:nvPr/>
        </p:nvSpPr>
        <p:spPr>
          <a:xfrm>
            <a:off x="6390045" y="3923628"/>
            <a:ext cx="736301" cy="281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基比亞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98A82E-82DC-31ED-CE89-C9204DCB59FC}"/>
              </a:ext>
            </a:extLst>
          </p:cNvPr>
          <p:cNvSpPr/>
          <p:nvPr/>
        </p:nvSpPr>
        <p:spPr>
          <a:xfrm>
            <a:off x="5810353" y="4053383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拉瑪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A5E0AE86-7E4F-8BEB-F31A-F95AB1FA0812}"/>
              </a:ext>
            </a:extLst>
          </p:cNvPr>
          <p:cNvSpPr/>
          <p:nvPr/>
        </p:nvSpPr>
        <p:spPr>
          <a:xfrm>
            <a:off x="6251630" y="400741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AF305F26-9FC3-22BF-29EB-AD3E04E4CC52}"/>
              </a:ext>
            </a:extLst>
          </p:cNvPr>
          <p:cNvSpPr/>
          <p:nvPr/>
        </p:nvSpPr>
        <p:spPr>
          <a:xfrm>
            <a:off x="6399602" y="393925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C0A0D71A-3517-55F1-7AF4-346B023647D2}"/>
              </a:ext>
            </a:extLst>
          </p:cNvPr>
          <p:cNvSpPr/>
          <p:nvPr/>
        </p:nvSpPr>
        <p:spPr>
          <a:xfrm>
            <a:off x="6821629" y="3749094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1B01B19-EFBA-F93E-B1C0-8FFA684DDF88}"/>
              </a:ext>
            </a:extLst>
          </p:cNvPr>
          <p:cNvSpPr/>
          <p:nvPr/>
        </p:nvSpPr>
        <p:spPr>
          <a:xfrm>
            <a:off x="6563370" y="2534008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3F73D072-FDFF-ACD4-2F5A-4BD4B11D53C0}"/>
              </a:ext>
            </a:extLst>
          </p:cNvPr>
          <p:cNvSpPr/>
          <p:nvPr/>
        </p:nvSpPr>
        <p:spPr>
          <a:xfrm>
            <a:off x="6134521" y="2975519"/>
            <a:ext cx="228181" cy="21637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764A9115-F7D3-5D8A-7AD1-C0B8E90B93E6}"/>
              </a:ext>
            </a:extLst>
          </p:cNvPr>
          <p:cNvSpPr/>
          <p:nvPr/>
        </p:nvSpPr>
        <p:spPr>
          <a:xfrm>
            <a:off x="6998208" y="278557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CC3999-38C3-5C29-4FD7-86B7930FE9F6}"/>
              </a:ext>
            </a:extLst>
          </p:cNvPr>
          <p:cNvSpPr/>
          <p:nvPr/>
        </p:nvSpPr>
        <p:spPr>
          <a:xfrm>
            <a:off x="5967601" y="3298523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示劍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AC9B43-7F79-212A-AD35-CC8560CC83C7}"/>
              </a:ext>
            </a:extLst>
          </p:cNvPr>
          <p:cNvSpPr/>
          <p:nvPr/>
        </p:nvSpPr>
        <p:spPr>
          <a:xfrm>
            <a:off x="6998208" y="2594676"/>
            <a:ext cx="515560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基列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09D48FFC-B5C7-2251-72A0-403436595BD7}"/>
              </a:ext>
            </a:extLst>
          </p:cNvPr>
          <p:cNvSpPr/>
          <p:nvPr/>
        </p:nvSpPr>
        <p:spPr>
          <a:xfrm>
            <a:off x="6348172" y="3244741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4E9FC8A4-10A4-8E35-0685-856F797C6AC2}"/>
              </a:ext>
            </a:extLst>
          </p:cNvPr>
          <p:cNvSpPr/>
          <p:nvPr/>
        </p:nvSpPr>
        <p:spPr>
          <a:xfrm>
            <a:off x="6436595" y="3774183"/>
            <a:ext cx="111072" cy="993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24C869-7ED8-4DB8-09B1-3AA2058E955A}"/>
              </a:ext>
            </a:extLst>
          </p:cNvPr>
          <p:cNvSpPr/>
          <p:nvPr/>
        </p:nvSpPr>
        <p:spPr>
          <a:xfrm>
            <a:off x="5861400" y="3628624"/>
            <a:ext cx="666836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伯亞文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8B0065-81F0-C6B3-77E3-5DCF0BA47122}"/>
              </a:ext>
            </a:extLst>
          </p:cNvPr>
          <p:cNvSpPr/>
          <p:nvPr/>
        </p:nvSpPr>
        <p:spPr>
          <a:xfrm>
            <a:off x="6849598" y="3736452"/>
            <a:ext cx="538649" cy="21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吉甲</a:t>
            </a:r>
            <a:endParaRPr lang="en-US" sz="1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07056" y="88188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推羅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256441" y="978208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亞蘭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91163" y="3736452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亞捫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53744" y="5268239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摩押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307520" y="4757744"/>
            <a:ext cx="9541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非利士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98098" y="6241943"/>
            <a:ext cx="8002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以東</a:t>
            </a:r>
            <a:endParaRPr lang="en-US" altLang="zh-TW" sz="2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90555" y="-58983"/>
            <a:ext cx="12381515" cy="69311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733191"/>
              </p:ext>
            </p:extLst>
          </p:nvPr>
        </p:nvGraphicFramePr>
        <p:xfrm>
          <a:off x="1768199" y="2647265"/>
          <a:ext cx="5677612" cy="1127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920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70933564"/>
                    </a:ext>
                  </a:extLst>
                </a:gridCol>
                <a:gridCol w="902141">
                  <a:extLst>
                    <a:ext uri="{9D8B030D-6E8A-4147-A177-3AD203B41FA5}">
                      <a16:colId xmlns:a16="http://schemas.microsoft.com/office/drawing/2014/main" val="13474950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20871724"/>
                    </a:ext>
                  </a:extLst>
                </a:gridCol>
                <a:gridCol w="892933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  <a:gridCol w="993058">
                  <a:extLst>
                    <a:ext uri="{9D8B030D-6E8A-4147-A177-3AD203B41FA5}">
                      <a16:colId xmlns:a16="http://schemas.microsoft.com/office/drawing/2014/main" val="2441685488"/>
                    </a:ext>
                  </a:extLst>
                </a:gridCol>
              </a:tblGrid>
              <a:tr h="112753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耶羅波安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(784-753)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米拿現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751-742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比加</a:t>
                      </a:r>
                      <a:endParaRPr lang="en-US" altLang="zh-TW" sz="180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741-730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何細亞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730-722</a:t>
                      </a:r>
                      <a:endParaRPr lang="zh-TW" altLang="en-US" sz="16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960050"/>
              </p:ext>
            </p:extLst>
          </p:nvPr>
        </p:nvGraphicFramePr>
        <p:xfrm>
          <a:off x="1768199" y="4966587"/>
          <a:ext cx="10217932" cy="1322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942">
                  <a:extLst>
                    <a:ext uri="{9D8B030D-6E8A-4147-A177-3AD203B41FA5}">
                      <a16:colId xmlns:a16="http://schemas.microsoft.com/office/drawing/2014/main" val="1647213143"/>
                    </a:ext>
                  </a:extLst>
                </a:gridCol>
                <a:gridCol w="2175309">
                  <a:extLst>
                    <a:ext uri="{9D8B030D-6E8A-4147-A177-3AD203B41FA5}">
                      <a16:colId xmlns:a16="http://schemas.microsoft.com/office/drawing/2014/main" val="64827780"/>
                    </a:ext>
                  </a:extLst>
                </a:gridCol>
                <a:gridCol w="1078030">
                  <a:extLst>
                    <a:ext uri="{9D8B030D-6E8A-4147-A177-3AD203B41FA5}">
                      <a16:colId xmlns:a16="http://schemas.microsoft.com/office/drawing/2014/main" val="2615133311"/>
                    </a:ext>
                  </a:extLst>
                </a:gridCol>
                <a:gridCol w="1434164">
                  <a:extLst>
                    <a:ext uri="{9D8B030D-6E8A-4147-A177-3AD203B41FA5}">
                      <a16:colId xmlns:a16="http://schemas.microsoft.com/office/drawing/2014/main" val="1566674040"/>
                    </a:ext>
                  </a:extLst>
                </a:gridCol>
                <a:gridCol w="1443790">
                  <a:extLst>
                    <a:ext uri="{9D8B030D-6E8A-4147-A177-3AD203B41FA5}">
                      <a16:colId xmlns:a16="http://schemas.microsoft.com/office/drawing/2014/main" val="2441685488"/>
                    </a:ext>
                  </a:extLst>
                </a:gridCol>
                <a:gridCol w="2627697">
                  <a:extLst>
                    <a:ext uri="{9D8B030D-6E8A-4147-A177-3AD203B41FA5}">
                      <a16:colId xmlns:a16="http://schemas.microsoft.com/office/drawing/2014/main" val="4146169106"/>
                    </a:ext>
                  </a:extLst>
                </a:gridCol>
              </a:tblGrid>
              <a:tr h="94880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亞瑪謝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(797-769)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烏西雅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(769-741)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約坦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(741-734)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亞哈斯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(734-715)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u="none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希西家</a:t>
                      </a:r>
                      <a:endParaRPr lang="en-US" altLang="zh-TW" sz="1800" u="none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(715-697)</a:t>
                      </a:r>
                      <a:endParaRPr lang="zh-TW" altLang="en-US" sz="18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瑪拿西</a:t>
                      </a:r>
                      <a:endParaRPr lang="en-US" altLang="zh-TW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(697-642)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237284"/>
                  </a:ext>
                </a:extLst>
              </a:tr>
              <a:tr h="37339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22504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>
            <a:off x="5737260" y="3927963"/>
            <a:ext cx="962526" cy="3377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比加轄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5555746" y="3806396"/>
            <a:ext cx="232548" cy="186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903713" y="3868469"/>
            <a:ext cx="1335505" cy="3403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撒迦利雅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624587" y="3892688"/>
            <a:ext cx="693534" cy="3697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沙龍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4425680" y="3799069"/>
            <a:ext cx="231882" cy="173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4203458" y="3753931"/>
            <a:ext cx="166710" cy="19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88031" y="2622294"/>
            <a:ext cx="625643" cy="112753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北國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88030" y="4932538"/>
            <a:ext cx="625643" cy="13221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南國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686851"/>
              </p:ext>
            </p:extLst>
          </p:nvPr>
        </p:nvGraphicFramePr>
        <p:xfrm>
          <a:off x="4780197" y="417156"/>
          <a:ext cx="7217185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668175746"/>
                    </a:ext>
                  </a:extLst>
                </a:gridCol>
                <a:gridCol w="1764762">
                  <a:extLst>
                    <a:ext uri="{9D8B030D-6E8A-4147-A177-3AD203B41FA5}">
                      <a16:colId xmlns:a16="http://schemas.microsoft.com/office/drawing/2014/main" val="2280400816"/>
                    </a:ext>
                  </a:extLst>
                </a:gridCol>
                <a:gridCol w="570653">
                  <a:extLst>
                    <a:ext uri="{9D8B030D-6E8A-4147-A177-3AD203B41FA5}">
                      <a16:colId xmlns:a16="http://schemas.microsoft.com/office/drawing/2014/main" val="3830530814"/>
                    </a:ext>
                  </a:extLst>
                </a:gridCol>
                <a:gridCol w="1204843">
                  <a:extLst>
                    <a:ext uri="{9D8B030D-6E8A-4147-A177-3AD203B41FA5}">
                      <a16:colId xmlns:a16="http://schemas.microsoft.com/office/drawing/2014/main" val="2348706613"/>
                    </a:ext>
                  </a:extLst>
                </a:gridCol>
                <a:gridCol w="2077993">
                  <a:extLst>
                    <a:ext uri="{9D8B030D-6E8A-4147-A177-3AD203B41FA5}">
                      <a16:colId xmlns:a16="http://schemas.microsoft.com/office/drawing/2014/main" val="3573820998"/>
                    </a:ext>
                  </a:extLst>
                </a:gridCol>
                <a:gridCol w="1171003">
                  <a:extLst>
                    <a:ext uri="{9D8B030D-6E8A-4147-A177-3AD203B41FA5}">
                      <a16:colId xmlns:a16="http://schemas.microsoft.com/office/drawing/2014/main" val="859446594"/>
                    </a:ext>
                  </a:extLst>
                </a:gridCol>
                <a:gridCol w="219651">
                  <a:extLst>
                    <a:ext uri="{9D8B030D-6E8A-4147-A177-3AD203B41FA5}">
                      <a16:colId xmlns:a16="http://schemas.microsoft.com/office/drawing/2014/main" val="2915372744"/>
                    </a:ext>
                  </a:extLst>
                </a:gridCol>
              </a:tblGrid>
              <a:tr h="1070436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提革拉毗列色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普勒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(745-727)</a:t>
                      </a: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王下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15:29)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撒縵以色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撒珥根</a:t>
                      </a:r>
                      <a:endParaRPr lang="en-US" altLang="zh-TW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(722-705)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賽</a:t>
                      </a: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20:1)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西拿基利</a:t>
                      </a:r>
                      <a:endParaRPr lang="en-US" altLang="zh-TW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(705-681)</a:t>
                      </a:r>
                      <a:endParaRPr lang="zh-TW" altLang="en-US" sz="2400" u="non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賽</a:t>
                      </a:r>
                      <a:r>
                        <a:rPr lang="en-US" altLang="zh-TW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36:1)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以撒哈頓</a:t>
                      </a:r>
                      <a:endParaRPr lang="en-US" altLang="zh-TW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(681-668)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拉</a:t>
                      </a: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4:2)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206054"/>
                  </a:ext>
                </a:extLst>
              </a:tr>
            </a:tbl>
          </a:graphicData>
        </a:graphic>
      </p:graphicFrame>
      <p:sp>
        <p:nvSpPr>
          <p:cNvPr id="58" name="Rectangle 57"/>
          <p:cNvSpPr/>
          <p:nvPr/>
        </p:nvSpPr>
        <p:spPr>
          <a:xfrm>
            <a:off x="4017561" y="417156"/>
            <a:ext cx="625643" cy="128016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亞述</a:t>
            </a:r>
          </a:p>
        </p:txBody>
      </p:sp>
      <p:sp>
        <p:nvSpPr>
          <p:cNvPr id="59" name="Rectangle 58"/>
          <p:cNvSpPr/>
          <p:nvPr/>
        </p:nvSpPr>
        <p:spPr>
          <a:xfrm>
            <a:off x="769405" y="2139619"/>
            <a:ext cx="1137146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790          78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0           770          760          750          740          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73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0          720          710          700          69</a:t>
            </a:r>
            <a:r>
              <a:rPr lang="en-US" altLang="zh-TW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0          680          670</a:t>
            </a:r>
            <a:r>
              <a:rPr lang="en-US" altLang="zh-TW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</a:p>
        </p:txBody>
      </p:sp>
      <p:sp>
        <p:nvSpPr>
          <p:cNvPr id="60" name="Rectangle 59"/>
          <p:cNvSpPr/>
          <p:nvPr/>
        </p:nvSpPr>
        <p:spPr>
          <a:xfrm>
            <a:off x="-14710" y="2173990"/>
            <a:ext cx="890336" cy="319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公元前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0188200-49CB-F685-2E6E-F55289CB5221}"/>
              </a:ext>
            </a:extLst>
          </p:cNvPr>
          <p:cNvSpPr/>
          <p:nvPr/>
        </p:nvSpPr>
        <p:spPr>
          <a:xfrm>
            <a:off x="7762251" y="2553251"/>
            <a:ext cx="4128513" cy="1636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撒迦利雅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被沙龍所殺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王下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15:10)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沙龍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：被米拿現所殺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王下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15:14)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比加轄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：被比加所殺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王下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15:25) 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比加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：被何細亞所殺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王下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15:30) 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何細亞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：被擄到亞述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王下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17:3-6) 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22AF73C-29EC-7EE0-1118-F4D75A686DB9}"/>
              </a:ext>
            </a:extLst>
          </p:cNvPr>
          <p:cNvSpPr/>
          <p:nvPr/>
        </p:nvSpPr>
        <p:spPr>
          <a:xfrm>
            <a:off x="98612" y="513350"/>
            <a:ext cx="3781956" cy="112076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以色列末代諸王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02995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9808</TotalTime>
  <Words>362</Words>
  <Application>Microsoft Office PowerPoint</Application>
  <PresentationFormat>Widescreen</PresentationFormat>
  <Paragraphs>70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微軟正黑體</vt:lpstr>
      <vt:lpstr>新細明體</vt:lpstr>
      <vt:lpstr>Arial</vt:lpstr>
      <vt:lpstr>Garamond</vt:lpstr>
      <vt:lpstr>Times New Roman</vt:lpstr>
      <vt:lpstr>Organic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tedhuang98@gmail.com</dc:creator>
  <cp:lastModifiedBy>Imin Huang</cp:lastModifiedBy>
  <cp:revision>21</cp:revision>
  <dcterms:created xsi:type="dcterms:W3CDTF">2023-05-31T10:18:55Z</dcterms:created>
  <dcterms:modified xsi:type="dcterms:W3CDTF">2023-09-10T00:09:30Z</dcterms:modified>
</cp:coreProperties>
</file>