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365" r:id="rId2"/>
    <p:sldId id="373" r:id="rId3"/>
    <p:sldId id="378" r:id="rId4"/>
    <p:sldId id="384" r:id="rId5"/>
    <p:sldId id="421" r:id="rId6"/>
    <p:sldId id="355" r:id="rId7"/>
    <p:sldId id="400" r:id="rId8"/>
    <p:sldId id="426" r:id="rId9"/>
    <p:sldId id="398" r:id="rId10"/>
    <p:sldId id="427" r:id="rId11"/>
    <p:sldId id="374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240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11/28/23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11/28/23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11/28/23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11/28/23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72954" y="956266"/>
            <a:ext cx="3973355" cy="1303867"/>
          </a:xfrm>
        </p:spPr>
        <p:txBody>
          <a:bodyPr>
            <a:normAutofit/>
          </a:bodyPr>
          <a:lstStyle/>
          <a:p>
            <a:r>
              <a:rPr lang="zh-TW" altLang="en-US" sz="5400" b="1" dirty="0">
                <a:latin typeface="+mj-ea"/>
              </a:rPr>
              <a:t>基督降生</a:t>
            </a:r>
            <a:r>
              <a:rPr lang="en-US" altLang="zh-TW" sz="5400" b="1" dirty="0">
                <a:latin typeface="+mj-ea"/>
              </a:rPr>
              <a:t>(</a:t>
            </a:r>
            <a:r>
              <a:rPr lang="zh-TW" altLang="en-US" sz="5400" b="1" dirty="0">
                <a:latin typeface="+mj-ea"/>
              </a:rPr>
              <a:t>一</a:t>
            </a:r>
            <a:r>
              <a:rPr lang="en-US" altLang="zh-TW" sz="5400" b="1" dirty="0">
                <a:latin typeface="+mj-ea"/>
              </a:rPr>
              <a:t>)</a:t>
            </a:r>
            <a:endParaRPr lang="zh-TW" altLang="en-US" sz="5400" b="1" dirty="0">
              <a:latin typeface="+mj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04760" y="2982524"/>
            <a:ext cx="4909744" cy="195146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6600" b="1" kern="100" dirty="0">
                <a:solidFill>
                  <a:srgbClr val="FF0000"/>
                </a:solidFill>
                <a:effectLst/>
                <a:latin typeface="+mj-ea"/>
                <a:ea typeface="+mj-ea"/>
                <a:cs typeface="Times New Roman" panose="02020603050405020304" pitchFamily="18" charset="0"/>
              </a:rPr>
              <a:t>天使報信</a:t>
            </a:r>
            <a:endParaRPr lang="zh-TW" altLang="en-US" sz="66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095" y="855777"/>
            <a:ext cx="4411619" cy="504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648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Rectangle 3"/>
          <p:cNvSpPr/>
          <p:nvPr/>
        </p:nvSpPr>
        <p:spPr>
          <a:xfrm>
            <a:off x="472964" y="457200"/>
            <a:ext cx="11246069" cy="59817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耶穌基督降生的事，記載在馬太和路加福音，耶穌是神在舊約聖經中所應許要來的救主彌賽亞，降生在約瑟和馬利亞的家庭；他們都是大衛的後裔：約瑟屬王室家族，大衛的兒子所羅門的後代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太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1:6)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；而馬利亞則屬平民家族，大衛的兒子拿單的後代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路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3:31)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。按肉體說，基督是大衛的後裔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詩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89:36; 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羅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1:3)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，按聖靈說，祂的母親從聖靈感孕生子，所生的就被稱為神的兒子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羅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1:4)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。基督降生是一個奧秘，童女懷孕更是不可思議的事，卻都符合聖經的預言。所以，神差遣天使傳達奇妙的信息，不僅關乎以色列民，也關乎萬國萬民。藉著童女馬利亞把耶穌基督接到世上，成為以色列的彌賽亞和萬人的救主。</a:t>
            </a:r>
            <a:endParaRPr lang="en-US" sz="2800" kern="100" dirty="0">
              <a:solidFill>
                <a:schemeClr val="tx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162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Rectangle 4"/>
          <p:cNvSpPr/>
          <p:nvPr/>
        </p:nvSpPr>
        <p:spPr>
          <a:xfrm>
            <a:off x="881061" y="825910"/>
            <a:ext cx="10429875" cy="520617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3600" b="1" dirty="0">
                <a:solidFill>
                  <a:schemeClr val="tx1"/>
                </a:solidFill>
                <a:latin typeface="+mj-ea"/>
                <a:ea typeface="+mj-ea"/>
              </a:rPr>
              <a:t>【</a:t>
            </a:r>
            <a:r>
              <a:rPr lang="zh-TW" altLang="en-US" sz="3600" b="1" dirty="0">
                <a:solidFill>
                  <a:schemeClr val="tx1"/>
                </a:solidFill>
                <a:latin typeface="+mj-ea"/>
                <a:ea typeface="+mj-ea"/>
              </a:rPr>
              <a:t>路加福音</a:t>
            </a:r>
            <a:r>
              <a:rPr lang="en-US" sz="3600" b="1" kern="100" dirty="0">
                <a:solidFill>
                  <a:srgbClr val="C00000"/>
                </a:solidFill>
                <a:effectLst/>
                <a:latin typeface="+mj-ea"/>
                <a:ea typeface="+mj-ea"/>
                <a:cs typeface="Times New Roman" panose="02020603050405020304" pitchFamily="18" charset="0"/>
              </a:rPr>
              <a:t>1:26-30</a:t>
            </a:r>
            <a:r>
              <a:rPr lang="en-US" altLang="zh-TW" sz="3600" b="1" dirty="0">
                <a:solidFill>
                  <a:schemeClr val="tx1"/>
                </a:solidFill>
                <a:latin typeface="+mj-ea"/>
                <a:ea typeface="+mj-ea"/>
              </a:rPr>
              <a:t>】</a:t>
            </a:r>
          </a:p>
          <a:p>
            <a:r>
              <a:rPr lang="en-US" altLang="zh-TW" sz="3200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26</a:t>
            </a:r>
            <a:r>
              <a:rPr lang="en-US" altLang="zh-TW" sz="3200" baseline="30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zh-TW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到了第六個月，天使加百列奉神的差遣往加利利的一座城去，這城名叫拿撒勒，</a:t>
            </a:r>
            <a:r>
              <a:rPr lang="en-US" altLang="zh-TW" sz="3200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27</a:t>
            </a:r>
            <a:r>
              <a:rPr lang="en-US" altLang="zh-TW" sz="3200" baseline="30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zh-TW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到一個童女那裡，是已經許配大衛家的一個人，名叫約瑟。童女的名字叫馬利亞；</a:t>
            </a:r>
            <a:r>
              <a:rPr lang="en-US" altLang="zh-TW" sz="3200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28</a:t>
            </a:r>
            <a:r>
              <a:rPr lang="en-US" altLang="zh-TW" sz="3200" baseline="30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zh-TW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天使進去，對他說：蒙大恩的女子，我問你安，主和你同在了！</a:t>
            </a:r>
            <a:r>
              <a:rPr lang="en-US" altLang="zh-TW" sz="3200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29</a:t>
            </a:r>
            <a:r>
              <a:rPr lang="en-US" altLang="zh-TW" sz="3200" baseline="30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zh-TW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馬利亞因這話就很驚慌，又反復思想這樣問安是甚麼意思。</a:t>
            </a:r>
            <a:r>
              <a:rPr lang="en-US" altLang="zh-TW" sz="3200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30</a:t>
            </a:r>
            <a:r>
              <a:rPr lang="en-US" altLang="zh-TW" sz="3200" baseline="30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zh-TW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天使對他說：馬利亞，不要怕！你在神面前已經蒙恩了。</a:t>
            </a:r>
            <a:endParaRPr lang="en-US" sz="3200" kern="1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8138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Rectangle 3"/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zh-TW" sz="3600" b="1" dirty="0">
                <a:solidFill>
                  <a:schemeClr val="tx1"/>
                </a:solidFill>
                <a:latin typeface="+mj-ea"/>
                <a:ea typeface="+mj-ea"/>
              </a:rPr>
              <a:t>一</a:t>
            </a:r>
            <a:r>
              <a:rPr lang="en-US" altLang="zh-TW" sz="3600" b="1" dirty="0">
                <a:solidFill>
                  <a:schemeClr val="tx1"/>
                </a:solidFill>
                <a:latin typeface="+mj-ea"/>
                <a:ea typeface="+mj-ea"/>
              </a:rPr>
              <a:t>. </a:t>
            </a:r>
            <a:r>
              <a:rPr lang="zh-TW" altLang="zh-TW" sz="3600" b="1" dirty="0">
                <a:solidFill>
                  <a:schemeClr val="tx1"/>
                </a:solidFill>
                <a:latin typeface="+mj-ea"/>
                <a:ea typeface="+mj-ea"/>
              </a:rPr>
              <a:t>蒙大恩的女子</a:t>
            </a:r>
            <a:endParaRPr lang="zh-TW" altLang="zh-TW" sz="3600" dirty="0"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天使加百列預言約翰要誕生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路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1:19)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，六個月之後，到加利利的拿撒勒，向馬利亞傳達童女懷孕的信息。這是神救恩的信息，不只是關乎馬利亞個人，也關乎以色列和神的國。</a:t>
            </a:r>
          </a:p>
          <a:p>
            <a:r>
              <a:rPr lang="en-US" altLang="zh-TW" sz="1200" kern="100" dirty="0">
                <a:solidFill>
                  <a:schemeClr val="tx1"/>
                </a:solidFill>
                <a:latin typeface="+mj-ea"/>
                <a:ea typeface="+mj-ea"/>
                <a:cs typeface="Times New Roman" panose="02020603050405020304" pitchFamily="18" charset="0"/>
              </a:rPr>
              <a:t> </a:t>
            </a:r>
            <a:endParaRPr lang="en-US" altLang="zh-TW" sz="1200" kern="100" dirty="0">
              <a:solidFill>
                <a:schemeClr val="tx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  <a:p>
            <a:pPr marL="342900" indent="-342900">
              <a:buFont typeface="新細明體" panose="02020500000000000000" pitchFamily="18" charset="-120"/>
              <a:buChar char="＊"/>
            </a:pPr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加百列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：加百列是侍立在神面前的天使。神創造無數的天使，聖經中有記名的天使只有兩位：加百列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但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8:16; 9:21)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，和米迦勒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但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10:13; 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啟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12:7)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，或稱天使長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猶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1:9)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。</a:t>
            </a:r>
            <a:endParaRPr lang="en-US" altLang="zh-TW" sz="2800" dirty="0">
              <a:solidFill>
                <a:schemeClr val="tx1"/>
              </a:solidFill>
              <a:latin typeface="+mj-ea"/>
              <a:ea typeface="+mj-ea"/>
            </a:endParaRPr>
          </a:p>
          <a:p>
            <a:pPr marL="342900" lvl="0" indent="-342900">
              <a:buFont typeface="新細明體" panose="02020500000000000000" pitchFamily="18" charset="-120"/>
              <a:buChar char="＊"/>
            </a:pPr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拿撒勒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：拿撒勒在以色列北部，原屬西布倫、拿弗他利支派。以色列人從被擄之地歸回後，有些大衛的後裔住在那裡，他們以耶西根生的「枝子</a:t>
            </a:r>
            <a:r>
              <a:rPr lang="en-US" altLang="zh-TW" sz="2800" dirty="0" err="1">
                <a:solidFill>
                  <a:schemeClr val="tx1"/>
                </a:solidFill>
                <a:latin typeface="+mj-ea"/>
                <a:ea typeface="+mj-ea"/>
              </a:rPr>
              <a:t>netser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 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賽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11:1)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」自居，那地的名後來演變為「拿撒勒</a:t>
            </a:r>
            <a:r>
              <a:rPr lang="en-US" altLang="zh-TW" sz="2800" dirty="0" err="1">
                <a:solidFill>
                  <a:schemeClr val="tx1"/>
                </a:solidFill>
                <a:latin typeface="+mj-ea"/>
                <a:ea typeface="+mj-ea"/>
              </a:rPr>
              <a:t>nazareth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」。一般人稱耶穌為拿撒勒人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約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19:19; 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徒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3:6) </a:t>
            </a:r>
            <a:r>
              <a:rPr lang="zh-TW" sz="2800" kern="100" dirty="0">
                <a:solidFill>
                  <a:schemeClr val="tx1"/>
                </a:solidFill>
                <a:effectLst/>
                <a:latin typeface="+mj-ea"/>
                <a:ea typeface="+mj-ea"/>
                <a:cs typeface="Times New Roman" panose="02020603050405020304" pitchFamily="18" charset="0"/>
              </a:rPr>
              <a:t>。</a:t>
            </a:r>
            <a:endParaRPr lang="en-US" altLang="zh-TW" sz="2800" kern="100" dirty="0">
              <a:solidFill>
                <a:schemeClr val="tx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  <a:p>
            <a:pPr marL="342900" lvl="0" indent="-342900">
              <a:buFont typeface="新細明體" panose="02020500000000000000" pitchFamily="18" charset="-120"/>
              <a:buChar char="＊"/>
            </a:pPr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大衛家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：約瑟是大衛王室的後代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太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1:6-16)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，但被擄之後，失去王權，只作尋常百姓</a:t>
            </a:r>
            <a:r>
              <a:rPr lang="zh-TW" altLang="en-US" sz="2800" dirty="0">
                <a:solidFill>
                  <a:schemeClr val="tx1"/>
                </a:solidFill>
                <a:latin typeface="+mj-ea"/>
                <a:ea typeface="+mj-ea"/>
              </a:rPr>
              <a:t>。</a:t>
            </a:r>
            <a:endParaRPr lang="en-US" sz="2800" kern="100" dirty="0">
              <a:solidFill>
                <a:schemeClr val="tx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265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buFont typeface="新細明體" panose="02020500000000000000" pitchFamily="18" charset="-120"/>
              <a:buChar char="＊"/>
            </a:pPr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馬利亞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：馬利亞就是舊約的米利暗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出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15:20)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，是「苦」的意思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得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1:20)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。童女就是童貞女，沒有與男人發生肉體關係。她許配給約瑟，表示已經訂親，但尚未成婚</a:t>
            </a:r>
            <a:r>
              <a:rPr lang="zh-TW" sz="2800" kern="100" dirty="0">
                <a:solidFill>
                  <a:schemeClr val="tx1"/>
                </a:solidFill>
                <a:effectLst/>
                <a:latin typeface="+mj-ea"/>
                <a:ea typeface="+mj-ea"/>
                <a:cs typeface="Times New Roman" panose="02020603050405020304" pitchFamily="18" charset="0"/>
              </a:rPr>
              <a:t>。</a:t>
            </a:r>
            <a:endParaRPr lang="en-US" sz="2800" kern="100" dirty="0">
              <a:solidFill>
                <a:schemeClr val="tx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  <a:p>
            <a:pPr marL="342900" lvl="0" indent="-342900">
              <a:buFont typeface="新細明體" panose="02020500000000000000" pitchFamily="18" charset="-120"/>
              <a:buChar char="＊"/>
            </a:pPr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蒙大恩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χα</a:t>
            </a:r>
            <a:r>
              <a:rPr lang="en-US" altLang="zh-TW" sz="2800" dirty="0" err="1">
                <a:solidFill>
                  <a:schemeClr val="tx1"/>
                </a:solidFill>
                <a:latin typeface="+mj-ea"/>
                <a:ea typeface="+mj-ea"/>
              </a:rPr>
              <a:t>ριτόω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：，這字在新約只出兩次，另一次指神在基督裡所賜的恩典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弗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1:6)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。馬利亞蒙神揀選作基督的母親，身分地位不同了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路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1:41-45)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，主也與她同在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得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2:4) </a:t>
            </a:r>
            <a:r>
              <a:rPr lang="zh-TW" sz="2800" kern="100" dirty="0">
                <a:solidFill>
                  <a:schemeClr val="tx1"/>
                </a:solidFill>
                <a:effectLst/>
                <a:latin typeface="+mj-ea"/>
                <a:ea typeface="+mj-ea"/>
                <a:cs typeface="Times New Roman" panose="02020603050405020304" pitchFamily="18" charset="0"/>
              </a:rPr>
              <a:t>。</a:t>
            </a:r>
            <a:endParaRPr lang="en-US" sz="2800" kern="100" dirty="0">
              <a:solidFill>
                <a:schemeClr val="tx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  <a:p>
            <a:pPr marL="342900" lvl="0" indent="-342900">
              <a:buFont typeface="新細明體" panose="02020500000000000000" pitchFamily="18" charset="-120"/>
              <a:buChar char="＊"/>
            </a:pPr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反復思想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：馬利亞見天使對她說話，感到驚慌，這是不尋常的事，又因天使所傳的信息，太不可思議。馬利亞遇到不明白的奧秘，就存在心中，反覆思想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路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2:19, 51) </a:t>
            </a:r>
            <a:r>
              <a:rPr lang="zh-TW" sz="2800" kern="100" dirty="0">
                <a:solidFill>
                  <a:schemeClr val="tx1"/>
                </a:solidFill>
                <a:effectLst/>
                <a:latin typeface="+mj-ea"/>
                <a:ea typeface="+mj-ea"/>
                <a:cs typeface="Times New Roman" panose="02020603050405020304" pitchFamily="18" charset="0"/>
              </a:rPr>
              <a:t>。</a:t>
            </a:r>
            <a:endParaRPr lang="en-US" altLang="zh-TW" sz="2800" kern="100" dirty="0">
              <a:solidFill>
                <a:schemeClr val="tx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  <a:p>
            <a:pPr lvl="0"/>
            <a:r>
              <a:rPr lang="en-US" altLang="zh-TW" sz="2800" kern="100" dirty="0">
                <a:solidFill>
                  <a:schemeClr val="tx1"/>
                </a:solidFill>
                <a:latin typeface="+mj-ea"/>
                <a:ea typeface="+mj-ea"/>
                <a:cs typeface="Times New Roman" panose="02020603050405020304" pitchFamily="18" charset="0"/>
              </a:rPr>
              <a:t> </a:t>
            </a:r>
          </a:p>
          <a:p>
            <a:pPr lvl="0"/>
            <a:r>
              <a:rPr lang="zh-TW" altLang="zh-TW" sz="3200" dirty="0">
                <a:solidFill>
                  <a:schemeClr val="tx1"/>
                </a:solidFill>
                <a:latin typeface="+mj-ea"/>
                <a:ea typeface="+mj-ea"/>
              </a:rPr>
              <a:t>【</a:t>
            </a:r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討論題</a:t>
            </a:r>
            <a:r>
              <a:rPr lang="en-US" altLang="zh-TW" sz="3200" b="1" dirty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en-US" altLang="zh-TW" sz="3200" b="1" dirty="0">
                <a:solidFill>
                  <a:srgbClr val="C00000"/>
                </a:solidFill>
                <a:latin typeface="+mj-ea"/>
                <a:ea typeface="+mj-ea"/>
              </a:rPr>
              <a:t>1</a:t>
            </a:r>
            <a:r>
              <a:rPr lang="zh-TW" altLang="zh-TW" sz="3200" dirty="0">
                <a:solidFill>
                  <a:schemeClr val="tx1"/>
                </a:solidFill>
                <a:latin typeface="+mj-ea"/>
                <a:ea typeface="+mj-ea"/>
              </a:rPr>
              <a:t>】</a:t>
            </a:r>
            <a:endParaRPr lang="en-US" altLang="zh-TW" sz="3200" dirty="0">
              <a:solidFill>
                <a:schemeClr val="tx1"/>
              </a:solidFill>
              <a:latin typeface="+mj-ea"/>
              <a:ea typeface="+mj-ea"/>
            </a:endParaRPr>
          </a:p>
          <a:p>
            <a:pPr lvl="0"/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馬利亞是什麼樣的人？她如何蒙恩？她的經歷有何與眾不同？</a:t>
            </a:r>
            <a:endParaRPr lang="en-US" altLang="zh-TW" sz="3200" b="1" kern="100" dirty="0">
              <a:solidFill>
                <a:schemeClr val="tx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5478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Rectangle 4"/>
          <p:cNvSpPr/>
          <p:nvPr/>
        </p:nvSpPr>
        <p:spPr>
          <a:xfrm>
            <a:off x="881061" y="825910"/>
            <a:ext cx="10429875" cy="520617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3600" b="1" dirty="0">
                <a:solidFill>
                  <a:schemeClr val="tx1"/>
                </a:solidFill>
                <a:latin typeface="+mj-ea"/>
                <a:ea typeface="+mj-ea"/>
              </a:rPr>
              <a:t>【</a:t>
            </a:r>
            <a:r>
              <a:rPr lang="zh-TW" altLang="en-US" sz="3600" b="1" dirty="0">
                <a:solidFill>
                  <a:schemeClr val="tx1"/>
                </a:solidFill>
                <a:latin typeface="+mj-ea"/>
                <a:ea typeface="+mj-ea"/>
              </a:rPr>
              <a:t>路加福音</a:t>
            </a:r>
            <a:r>
              <a:rPr lang="en-US" sz="3600" b="1" kern="100" dirty="0">
                <a:solidFill>
                  <a:srgbClr val="C00000"/>
                </a:solidFill>
                <a:effectLst/>
                <a:latin typeface="+mj-ea"/>
                <a:ea typeface="+mj-ea"/>
                <a:cs typeface="Times New Roman" panose="02020603050405020304" pitchFamily="18" charset="0"/>
              </a:rPr>
              <a:t>1:31-35</a:t>
            </a:r>
            <a:r>
              <a:rPr lang="en-US" altLang="zh-TW" sz="3600" b="1" dirty="0">
                <a:solidFill>
                  <a:schemeClr val="tx1"/>
                </a:solidFill>
                <a:latin typeface="+mj-ea"/>
                <a:ea typeface="+mj-ea"/>
              </a:rPr>
              <a:t>】</a:t>
            </a:r>
          </a:p>
          <a:p>
            <a:r>
              <a:rPr lang="en-US" altLang="zh-TW" sz="3200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31 </a:t>
            </a:r>
            <a:r>
              <a:rPr lang="zh-TW" altLang="zh-TW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你要懷孕生子，可以給他起名叫耶穌。</a:t>
            </a:r>
            <a:r>
              <a:rPr lang="en-US" altLang="zh-TW" sz="3200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32</a:t>
            </a:r>
            <a:r>
              <a:rPr lang="en-US" altLang="zh-TW" sz="3200" baseline="30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zh-TW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他要為大，稱為至高者的兒子；主神要把他祖大衛的位給他。</a:t>
            </a:r>
            <a:r>
              <a:rPr lang="en-US" altLang="zh-TW" sz="3200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33</a:t>
            </a:r>
            <a:r>
              <a:rPr lang="en-US" altLang="zh-TW" sz="3200" baseline="30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zh-TW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他要作雅各家的王，直到永遠；他的國也沒有窮盡。</a:t>
            </a:r>
            <a:r>
              <a:rPr lang="en-US" altLang="zh-TW" sz="3200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34</a:t>
            </a:r>
            <a:r>
              <a:rPr lang="en-US" altLang="zh-TW" sz="3200" baseline="30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zh-TW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馬利亞對天使說：我沒有出嫁，怎麼有這事呢？</a:t>
            </a:r>
            <a:r>
              <a:rPr lang="en-US" altLang="zh-TW" sz="3200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35</a:t>
            </a:r>
            <a:r>
              <a:rPr lang="en-US" altLang="zh-TW" sz="3200" baseline="30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zh-TW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天使回答說：聖靈要臨到你身上，至高者的能力要蔭庇你，因此所要生的聖者必稱為神的兒子。</a:t>
            </a:r>
            <a:endParaRPr lang="en-US" altLang="zh-TW" sz="3200" kern="1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65543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zh-TW" sz="3600" b="1" dirty="0">
                <a:solidFill>
                  <a:schemeClr val="tx1"/>
                </a:solidFill>
                <a:latin typeface="+mj-ea"/>
                <a:ea typeface="+mj-ea"/>
              </a:rPr>
              <a:t>二</a:t>
            </a:r>
            <a:r>
              <a:rPr lang="en-US" altLang="zh-TW" sz="3600" b="1" dirty="0">
                <a:solidFill>
                  <a:schemeClr val="tx1"/>
                </a:solidFill>
                <a:latin typeface="+mj-ea"/>
                <a:ea typeface="+mj-ea"/>
              </a:rPr>
              <a:t>. </a:t>
            </a:r>
            <a:r>
              <a:rPr lang="zh-TW" altLang="zh-TW" sz="3600" b="1" dirty="0">
                <a:solidFill>
                  <a:schemeClr val="tx1"/>
                </a:solidFill>
                <a:latin typeface="+mj-ea"/>
                <a:ea typeface="+mj-ea"/>
              </a:rPr>
              <a:t>至高者的兒子</a:t>
            </a:r>
            <a:endParaRPr lang="zh-TW" altLang="zh-TW" sz="3600" dirty="0"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馬利亞能童女懷孕生子，是靠著聖靈，所生的要稱為至高者的兒子，也就是神的兒子。聖徒因信基督，靠著聖靈得以重生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約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3:3)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，就能像基督一樣，成為神的兒女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加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3:26)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。</a:t>
            </a:r>
            <a:endParaRPr lang="en-US" altLang="zh-TW" sz="2800" dirty="0"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en-US" altLang="zh-TW" sz="800" kern="100" dirty="0">
                <a:solidFill>
                  <a:schemeClr val="tx1"/>
                </a:solidFill>
                <a:latin typeface="+mj-ea"/>
                <a:ea typeface="+mj-ea"/>
                <a:cs typeface="Times New Roman" panose="02020603050405020304" pitchFamily="18" charset="0"/>
              </a:rPr>
              <a:t>  </a:t>
            </a:r>
            <a:endParaRPr lang="en-US" altLang="zh-TW" sz="800" kern="100" dirty="0">
              <a:solidFill>
                <a:schemeClr val="tx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  <a:p>
            <a:pPr marL="342900" lvl="0" indent="-342900">
              <a:buFont typeface="新細明體" panose="02020500000000000000" pitchFamily="18" charset="-120"/>
              <a:buChar char="＊"/>
            </a:pPr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起名耶穌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：希臘文耶穌就是希伯來文的約書亞，意思是「耶和華拯救」，祂是救主</a:t>
            </a:r>
            <a:r>
              <a:rPr lang="zh-TW" sz="2800" kern="100" dirty="0">
                <a:solidFill>
                  <a:schemeClr val="tx1"/>
                </a:solidFill>
                <a:effectLst/>
                <a:latin typeface="+mj-ea"/>
                <a:ea typeface="+mj-ea"/>
                <a:cs typeface="Times New Roman" panose="02020603050405020304" pitchFamily="18" charset="0"/>
              </a:rPr>
              <a:t>。</a:t>
            </a:r>
            <a:endParaRPr lang="en-US" sz="2800" kern="100" dirty="0">
              <a:solidFill>
                <a:schemeClr val="tx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  <a:p>
            <a:pPr marL="342900" lvl="0" indent="-342900">
              <a:buFont typeface="新細明體" panose="02020500000000000000" pitchFamily="18" charset="-120"/>
              <a:buChar char="＊"/>
            </a:pPr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他要為大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：彌賽亞降生，成為嬰孩，看似弱小，卻要為大，祂生來就要作王。政權必擔在祂的肩頭上；祂名稱為奇妙策士、全能的神、永在的父、和平的君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賽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9:6) </a:t>
            </a:r>
            <a:r>
              <a:rPr lang="zh-TW" sz="2800" kern="100" dirty="0">
                <a:solidFill>
                  <a:schemeClr val="tx1"/>
                </a:solidFill>
                <a:effectLst/>
                <a:latin typeface="+mj-ea"/>
                <a:ea typeface="+mj-ea"/>
                <a:cs typeface="Times New Roman" panose="02020603050405020304" pitchFamily="18" charset="0"/>
              </a:rPr>
              <a:t>。</a:t>
            </a:r>
            <a:endParaRPr lang="en-US" sz="2800" kern="100" dirty="0">
              <a:solidFill>
                <a:schemeClr val="tx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  <a:p>
            <a:pPr marL="342900" lvl="0" indent="-342900">
              <a:buFont typeface="新細明體" panose="02020500000000000000" pitchFamily="18" charset="-120"/>
              <a:buChar char="＊"/>
            </a:pPr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大衛的位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：神對大衛的應許：他的後裔〔彌賽亞〕要接續他的位，神要堅定他的國，直到永遠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撒下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7:12-13)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。神要建立他的後裔，建立他的寶座，直到萬代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詩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89:3-4) </a:t>
            </a:r>
            <a:r>
              <a:rPr lang="zh-TW" sz="2800" kern="100" dirty="0">
                <a:solidFill>
                  <a:schemeClr val="tx1"/>
                </a:solidFill>
                <a:effectLst/>
                <a:latin typeface="+mj-ea"/>
                <a:ea typeface="+mj-ea"/>
                <a:cs typeface="Times New Roman" panose="02020603050405020304" pitchFamily="18" charset="0"/>
              </a:rPr>
              <a:t>。</a:t>
            </a:r>
            <a:endParaRPr lang="en-US" sz="2800" kern="100" dirty="0">
              <a:solidFill>
                <a:schemeClr val="tx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3930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3600" dirty="0">
              <a:solidFill>
                <a:schemeClr val="tx1"/>
              </a:solidFill>
              <a:latin typeface="+mj-ea"/>
            </a:endParaRPr>
          </a:p>
          <a:p>
            <a:r>
              <a:rPr lang="en-US" altLang="zh-TW" sz="1000" kern="100" dirty="0">
                <a:solidFill>
                  <a:schemeClr val="tx1"/>
                </a:solidFill>
                <a:latin typeface="+mj-ea"/>
                <a:cs typeface="Times New Roman" panose="02020603050405020304" pitchFamily="18" charset="0"/>
              </a:rPr>
              <a:t>  </a:t>
            </a:r>
          </a:p>
          <a:p>
            <a:pPr marL="342900" lvl="0" indent="-342900">
              <a:buFont typeface="新細明體" panose="02020500000000000000" pitchFamily="18" charset="-120"/>
              <a:buChar char="＊"/>
            </a:pPr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童女懷孕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：神應許童女懷孕生子的神蹟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賽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7:14)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，印證了聖父、聖子、聖靈的作為。</a:t>
            </a:r>
            <a:endParaRPr lang="en-US" altLang="zh-TW" sz="2800" dirty="0"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en-US" altLang="zh-TW" sz="1000" dirty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endParaRPr lang="zh-TW" altLang="zh-TW" sz="1000" dirty="0">
              <a:solidFill>
                <a:schemeClr val="tx1"/>
              </a:solidFill>
              <a:latin typeface="+mj-ea"/>
              <a:ea typeface="+mj-ea"/>
            </a:endParaRPr>
          </a:p>
          <a:p>
            <a:pPr marL="514350" lvl="0" indent="-514350">
              <a:buAutoNum type="arabicPeriod"/>
            </a:pPr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聖靈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：當聖靈運行在人身上，就帶出創造的工作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創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1:2)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，賜下生命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詩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104:30)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。</a:t>
            </a:r>
            <a:endParaRPr lang="en-US" altLang="zh-TW" sz="2800" dirty="0">
              <a:solidFill>
                <a:schemeClr val="tx1"/>
              </a:solidFill>
              <a:latin typeface="+mj-ea"/>
              <a:ea typeface="+mj-ea"/>
            </a:endParaRPr>
          </a:p>
          <a:p>
            <a:pPr marL="514350" lvl="0" indent="-514350">
              <a:buAutoNum type="arabicPeriod"/>
            </a:pPr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至高者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：人在神手中受造，奇妙可畏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詩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139:13-16)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，全能者的氣使人得生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伯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33:4)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。</a:t>
            </a:r>
            <a:endParaRPr lang="en-US" altLang="zh-TW" sz="2800" dirty="0">
              <a:solidFill>
                <a:schemeClr val="tx1"/>
              </a:solidFill>
              <a:latin typeface="+mj-ea"/>
              <a:ea typeface="+mj-ea"/>
            </a:endParaRPr>
          </a:p>
          <a:p>
            <a:pPr marL="514350" lvl="0" indent="-514350">
              <a:buAutoNum type="arabicPeriod"/>
            </a:pPr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神的兒子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：不同於天使，稱為神的眾子，基督是神的獨生子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約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1:18; 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來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1:3-5)</a:t>
            </a:r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。</a:t>
            </a:r>
            <a:endParaRPr lang="en-US" altLang="zh-TW" sz="3200" b="1" dirty="0">
              <a:solidFill>
                <a:schemeClr val="tx1"/>
              </a:solidFill>
              <a:latin typeface="+mj-ea"/>
              <a:ea typeface="+mj-ea"/>
            </a:endParaRPr>
          </a:p>
          <a:p>
            <a:pPr marL="514350" lvl="0" indent="-514350">
              <a:buAutoNum type="arabicPeriod"/>
            </a:pPr>
            <a:endParaRPr lang="zh-TW" altLang="zh-TW" sz="3200" b="1" dirty="0">
              <a:solidFill>
                <a:schemeClr val="tx1"/>
              </a:solidFill>
            </a:endParaRPr>
          </a:p>
          <a:p>
            <a:r>
              <a:rPr lang="zh-TW" altLang="zh-TW" sz="3200" b="1" dirty="0">
                <a:solidFill>
                  <a:schemeClr val="tx1"/>
                </a:solidFill>
              </a:rPr>
              <a:t>【</a:t>
            </a:r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討論題</a:t>
            </a:r>
            <a:r>
              <a:rPr lang="en-US" altLang="zh-TW" sz="3200" b="1" dirty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en-US" altLang="zh-TW" sz="3200" b="1" dirty="0">
                <a:solidFill>
                  <a:srgbClr val="C00000"/>
                </a:solidFill>
                <a:latin typeface="+mj-ea"/>
                <a:ea typeface="+mj-ea"/>
              </a:rPr>
              <a:t>2</a:t>
            </a:r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】</a:t>
            </a:r>
            <a:endParaRPr lang="en-US" altLang="zh-TW" sz="3200" b="1" dirty="0"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馬利亞沒有出嫁，如何懷孕生子？她要生的兒子有何獨特之處？</a:t>
            </a:r>
          </a:p>
          <a:p>
            <a:r>
              <a:rPr lang="en-US" altLang="zh-TW" sz="2800" kern="100" dirty="0">
                <a:solidFill>
                  <a:schemeClr val="tx1"/>
                </a:solidFill>
                <a:latin typeface="+mj-ea"/>
                <a:ea typeface="+mj-ea"/>
                <a:cs typeface="Times New Roman" panose="02020603050405020304" pitchFamily="18" charset="0"/>
              </a:rPr>
              <a:t>  </a:t>
            </a:r>
            <a:endParaRPr lang="en-US" altLang="zh-TW" sz="2800" kern="100" dirty="0">
              <a:solidFill>
                <a:schemeClr val="tx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63679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Rectangle 4"/>
          <p:cNvSpPr/>
          <p:nvPr/>
        </p:nvSpPr>
        <p:spPr>
          <a:xfrm>
            <a:off x="881061" y="825910"/>
            <a:ext cx="10429875" cy="520617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3600" b="1" dirty="0">
                <a:solidFill>
                  <a:schemeClr val="tx1"/>
                </a:solidFill>
                <a:latin typeface="+mj-ea"/>
                <a:ea typeface="+mj-ea"/>
              </a:rPr>
              <a:t>【</a:t>
            </a:r>
            <a:r>
              <a:rPr lang="zh-TW" altLang="en-US" sz="3600" b="1" dirty="0">
                <a:solidFill>
                  <a:schemeClr val="tx1"/>
                </a:solidFill>
                <a:latin typeface="+mj-ea"/>
                <a:ea typeface="+mj-ea"/>
              </a:rPr>
              <a:t>路加福音</a:t>
            </a:r>
            <a:r>
              <a:rPr lang="en-US" sz="3600" b="1" kern="100" dirty="0">
                <a:solidFill>
                  <a:srgbClr val="C00000"/>
                </a:solidFill>
                <a:effectLst/>
                <a:latin typeface="+mj-ea"/>
                <a:ea typeface="+mj-ea"/>
                <a:cs typeface="Times New Roman" panose="02020603050405020304" pitchFamily="18" charset="0"/>
              </a:rPr>
              <a:t>1:36-38</a:t>
            </a:r>
            <a:r>
              <a:rPr lang="en-US" altLang="zh-TW" sz="3600" b="1" dirty="0">
                <a:solidFill>
                  <a:schemeClr val="tx1"/>
                </a:solidFill>
                <a:latin typeface="+mj-ea"/>
                <a:ea typeface="+mj-ea"/>
              </a:rPr>
              <a:t>】</a:t>
            </a:r>
          </a:p>
          <a:p>
            <a:r>
              <a:rPr lang="en-US" altLang="zh-TW" sz="3200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36 </a:t>
            </a:r>
            <a:r>
              <a:rPr lang="zh-TW" altLang="zh-TW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況且你的親戚以利沙伯，在年老的時候也懷了男胎，就是那素來稱為不生育的，現在有孕六個月了。</a:t>
            </a:r>
            <a:r>
              <a:rPr lang="en-US" altLang="zh-TW" sz="3200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37</a:t>
            </a:r>
            <a:r>
              <a:rPr lang="en-US" altLang="zh-TW" sz="3200" baseline="30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zh-TW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因為，出於神的話，沒有一句不帶能力的。</a:t>
            </a:r>
            <a:r>
              <a:rPr lang="en-US" altLang="zh-TW" sz="3200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38</a:t>
            </a:r>
            <a:r>
              <a:rPr lang="en-US" altLang="zh-TW" sz="3200" baseline="30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zh-TW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馬利亞說：我是主的使女，情願照你的話成就在我身上。天使就離開他去了。</a:t>
            </a:r>
            <a:endParaRPr lang="en-US" altLang="zh-TW" sz="3200" kern="1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3550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zh-TW" sz="3600" b="1" dirty="0">
                <a:solidFill>
                  <a:schemeClr val="tx1"/>
                </a:solidFill>
                <a:latin typeface="+mj-ea"/>
                <a:ea typeface="+mj-ea"/>
              </a:rPr>
              <a:t>三</a:t>
            </a:r>
            <a:r>
              <a:rPr lang="en-US" altLang="zh-TW" sz="3600" b="1" dirty="0">
                <a:solidFill>
                  <a:schemeClr val="tx1"/>
                </a:solidFill>
                <a:latin typeface="+mj-ea"/>
                <a:ea typeface="+mj-ea"/>
              </a:rPr>
              <a:t>. </a:t>
            </a:r>
            <a:r>
              <a:rPr lang="zh-TW" altLang="zh-TW" sz="3600" b="1" dirty="0">
                <a:solidFill>
                  <a:schemeClr val="tx1"/>
                </a:solidFill>
                <a:latin typeface="+mj-ea"/>
                <a:ea typeface="+mj-ea"/>
              </a:rPr>
              <a:t>我是主的使女</a:t>
            </a:r>
          </a:p>
          <a:p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馬利亞懷了耶穌基督，她不因此自誇，而自稱是主的使女〔奴僕〕，神顧念卑微的人，因此萬代要稱她為有福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路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1:48)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。基督是神的僕人，卑微順服，遵行神旨意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來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10:5-7)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。</a:t>
            </a:r>
          </a:p>
          <a:p>
            <a:r>
              <a:rPr lang="en-US" altLang="zh-TW" sz="800" kern="100" dirty="0">
                <a:solidFill>
                  <a:schemeClr val="tx1"/>
                </a:solidFill>
                <a:latin typeface="+mj-ea"/>
                <a:ea typeface="+mj-ea"/>
                <a:cs typeface="Times New Roman" panose="02020603050405020304" pitchFamily="18" charset="0"/>
              </a:rPr>
              <a:t>  </a:t>
            </a:r>
            <a:endParaRPr lang="en-US" altLang="zh-TW" sz="800" kern="100" dirty="0">
              <a:solidFill>
                <a:schemeClr val="tx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  <a:p>
            <a:pPr marL="342900" lvl="0" indent="-342900">
              <a:buFont typeface="新細明體" panose="02020500000000000000" pitchFamily="18" charset="-120"/>
              <a:buChar char="＊"/>
            </a:pPr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親戚的關係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：約翰的父母都是亞倫的後人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路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1:5)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，馬利亞是大衛的後代，但兩家有親屬關係，便於馬利亞後來去見以利沙伯，印證神的話，使信心更堅固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路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1:39-56)</a:t>
            </a:r>
            <a:r>
              <a:rPr lang="zh-TW" sz="2800" kern="100" dirty="0">
                <a:solidFill>
                  <a:schemeClr val="tx1"/>
                </a:solidFill>
                <a:effectLst/>
                <a:latin typeface="+mj-ea"/>
                <a:ea typeface="+mj-ea"/>
                <a:cs typeface="Times New Roman" panose="02020603050405020304" pitchFamily="18" charset="0"/>
              </a:rPr>
              <a:t>。</a:t>
            </a:r>
            <a:endParaRPr lang="en-US" sz="2800" kern="100" dirty="0">
              <a:solidFill>
                <a:schemeClr val="tx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  <a:p>
            <a:pPr marL="342900" lvl="0" indent="-342900">
              <a:buFont typeface="新細明體" panose="02020500000000000000" pitchFamily="18" charset="-120"/>
              <a:buChar char="＊"/>
            </a:pPr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神的話印證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：天使傳神的話，神說有，就有；命立，就立；神說的話一句都不落空</a:t>
            </a:r>
            <a:r>
              <a:rPr lang="zh-TW" sz="2800" kern="100" dirty="0">
                <a:solidFill>
                  <a:schemeClr val="tx1"/>
                </a:solidFill>
                <a:effectLst/>
                <a:latin typeface="+mj-ea"/>
                <a:ea typeface="+mj-ea"/>
                <a:cs typeface="Times New Roman" panose="02020603050405020304" pitchFamily="18" charset="0"/>
              </a:rPr>
              <a:t>。</a:t>
            </a:r>
            <a:endParaRPr lang="en-US" sz="2800" kern="100" dirty="0">
              <a:solidFill>
                <a:schemeClr val="tx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  <a:p>
            <a:pPr marL="342900" lvl="0" indent="-342900">
              <a:buFont typeface="新細明體" panose="02020500000000000000" pitchFamily="18" charset="-120"/>
              <a:buChar char="＊"/>
            </a:pPr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馬利亞順服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：馬利亞雖不明白，只順服神旨意，沒有自己的意思，不管自己的榮辱</a:t>
            </a:r>
            <a:r>
              <a:rPr lang="zh-TW" sz="2800" kern="100" dirty="0">
                <a:solidFill>
                  <a:schemeClr val="tx1"/>
                </a:solidFill>
                <a:effectLst/>
                <a:latin typeface="+mj-ea"/>
                <a:ea typeface="+mj-ea"/>
                <a:cs typeface="Times New Roman" panose="02020603050405020304" pitchFamily="18" charset="0"/>
              </a:rPr>
              <a:t>。</a:t>
            </a:r>
            <a:endParaRPr lang="en-US" altLang="zh-TW" sz="2800" kern="100" dirty="0">
              <a:solidFill>
                <a:schemeClr val="tx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  <a:p>
            <a:pPr marL="342900" lvl="0" indent="-342900">
              <a:buFont typeface="新細明體" panose="02020500000000000000" pitchFamily="18" charset="-120"/>
              <a:buChar char="＊"/>
            </a:pPr>
            <a:endParaRPr lang="en-US" sz="2800" kern="100" dirty="0">
              <a:solidFill>
                <a:schemeClr val="tx1"/>
              </a:solidFill>
              <a:latin typeface="+mj-ea"/>
              <a:ea typeface="+mj-ea"/>
              <a:cs typeface="Times New Roman" panose="02020603050405020304" pitchFamily="18" charset="0"/>
            </a:endParaRPr>
          </a:p>
          <a:p>
            <a:pPr lvl="0"/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【討論題</a:t>
            </a:r>
            <a:r>
              <a:rPr lang="en-US" altLang="zh-TW" sz="3200" b="1" dirty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en-US" altLang="zh-TW" sz="3200" b="1" dirty="0">
                <a:solidFill>
                  <a:srgbClr val="C00000"/>
                </a:solidFill>
                <a:latin typeface="+mj-ea"/>
                <a:ea typeface="+mj-ea"/>
              </a:rPr>
              <a:t>3</a:t>
            </a:r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】</a:t>
            </a:r>
            <a:endParaRPr lang="en-US" altLang="zh-TW" sz="3200" b="1" dirty="0">
              <a:solidFill>
                <a:schemeClr val="tx1"/>
              </a:solidFill>
              <a:latin typeface="+mj-ea"/>
              <a:ea typeface="+mj-ea"/>
            </a:endParaRPr>
          </a:p>
          <a:p>
            <a:pPr lvl="0"/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聽了天使的話，馬利亞有何反應？她做了什麼？</a:t>
            </a:r>
            <a:endParaRPr lang="en-US" sz="3200" b="1" kern="100" dirty="0">
              <a:solidFill>
                <a:schemeClr val="tx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9485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Rectangle 3"/>
          <p:cNvSpPr/>
          <p:nvPr/>
        </p:nvSpPr>
        <p:spPr>
          <a:xfrm>
            <a:off x="472964" y="294289"/>
            <a:ext cx="11246069" cy="62694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600" b="1" kern="100" dirty="0">
                <a:solidFill>
                  <a:schemeClr val="tx1"/>
                </a:solidFill>
                <a:effectLst/>
                <a:latin typeface="+mj-ea"/>
                <a:ea typeface="+mj-ea"/>
                <a:cs typeface="Times New Roman" panose="02020603050405020304" pitchFamily="18" charset="0"/>
              </a:rPr>
              <a:t>結論</a:t>
            </a:r>
            <a:endParaRPr lang="en-US" altLang="zh-TW" sz="3600" b="1" kern="100" dirty="0">
              <a:solidFill>
                <a:schemeClr val="tx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  <a:p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基督降生是神賜給人最好的信息，藉著神的兒子降生為人，使人得著救恩，作神的兒女。童女懷孕生子不只是神蹟，更是奧秘，就是神在肉身中顯現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提前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3:16)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。馬利亞有幸作基督的母親，從此，萬代要稱她有福。有人對耶穌說：「懷你胎的和乳養你的有福了。」耶穌說：「是，卻還不如聽神之道而遵守的人有福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路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11:27-28)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」。耶穌也說凡遵行天父旨意的，就是祂的母親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太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12:50)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。馬利亞之所以有福，不只因她懷胎乳養耶穌，更是因她完全順服。神應許有一嬰孩為我們而生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賽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9:6)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，這應許不只是給馬利亞，也給凡信祂，愛祂，和順服的人。神兒子的靈要孕育在他們心中，使基督成形在他們裡面。</a:t>
            </a:r>
            <a:endParaRPr lang="en-US" altLang="zh-TW" sz="2800" dirty="0"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en-US" altLang="zh-TW" sz="1200" dirty="0">
                <a:solidFill>
                  <a:schemeClr val="tx1"/>
                </a:solidFill>
                <a:latin typeface="+mj-ea"/>
                <a:ea typeface="+mj-ea"/>
              </a:rPr>
              <a:t> </a:t>
            </a:r>
          </a:p>
          <a:p>
            <a:r>
              <a:rPr lang="zh-TW" altLang="zh-TW" sz="2800" b="1" dirty="0">
                <a:solidFill>
                  <a:schemeClr val="tx1"/>
                </a:solidFill>
                <a:latin typeface="+mj-ea"/>
                <a:ea typeface="+mj-ea"/>
              </a:rPr>
              <a:t>【</a:t>
            </a:r>
            <a:r>
              <a:rPr lang="zh-TW" altLang="zh-TW" sz="2800" b="1" dirty="0">
                <a:solidFill>
                  <a:srgbClr val="C00000"/>
                </a:solidFill>
                <a:latin typeface="+mj-ea"/>
                <a:ea typeface="+mj-ea"/>
              </a:rPr>
              <a:t>分享</a:t>
            </a:r>
            <a:r>
              <a:rPr lang="zh-TW" altLang="zh-TW" sz="2800" b="1" dirty="0">
                <a:solidFill>
                  <a:schemeClr val="tx1"/>
                </a:solidFill>
                <a:latin typeface="+mj-ea"/>
                <a:ea typeface="+mj-ea"/>
              </a:rPr>
              <a:t>】</a:t>
            </a:r>
            <a:endParaRPr lang="en-US" altLang="zh-TW" sz="2800" b="1" dirty="0"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en-US" altLang="zh-TW" sz="2800" b="1" dirty="0">
                <a:solidFill>
                  <a:schemeClr val="tx1"/>
                </a:solidFill>
                <a:latin typeface="+mj-ea"/>
                <a:ea typeface="+mj-ea"/>
              </a:rPr>
              <a:t>1. </a:t>
            </a:r>
            <a:r>
              <a:rPr lang="zh-TW" altLang="zh-TW" sz="2800" b="1" dirty="0">
                <a:solidFill>
                  <a:schemeClr val="tx1"/>
                </a:solidFill>
                <a:latin typeface="+mj-ea"/>
                <a:ea typeface="+mj-ea"/>
              </a:rPr>
              <a:t>你認聖誕節是在哪一天？聖誕節對你的意義是什麼？</a:t>
            </a:r>
          </a:p>
          <a:p>
            <a:r>
              <a:rPr lang="en-US" altLang="zh-TW" sz="2800" b="1" dirty="0">
                <a:solidFill>
                  <a:schemeClr val="tx1"/>
                </a:solidFill>
                <a:latin typeface="+mj-ea"/>
                <a:ea typeface="+mj-ea"/>
              </a:rPr>
              <a:t>2. </a:t>
            </a:r>
            <a:r>
              <a:rPr lang="zh-TW" altLang="zh-TW" sz="2800" b="1" dirty="0">
                <a:solidFill>
                  <a:schemeClr val="tx1"/>
                </a:solidFill>
                <a:latin typeface="+mj-ea"/>
                <a:ea typeface="+mj-ea"/>
              </a:rPr>
              <a:t>你認為什麼樣的人是蒙大恩？是否自覺像馬利亞一樣蒙了大恩？</a:t>
            </a:r>
          </a:p>
        </p:txBody>
      </p:sp>
    </p:spTree>
    <p:extLst>
      <p:ext uri="{BB962C8B-B14F-4D97-AF65-F5344CB8AC3E}">
        <p14:creationId xmlns:p14="http://schemas.microsoft.com/office/powerpoint/2010/main" val="7739775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12823</TotalTime>
  <Words>1740</Words>
  <Application>Microsoft Macintosh PowerPoint</Application>
  <PresentationFormat>Widescreen</PresentationFormat>
  <Paragraphs>53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微軟正黑體</vt:lpstr>
      <vt:lpstr>新細明體</vt:lpstr>
      <vt:lpstr>Arial</vt:lpstr>
      <vt:lpstr>Garamond</vt:lpstr>
      <vt:lpstr>Times New Roman</vt:lpstr>
      <vt:lpstr>Organic</vt:lpstr>
      <vt:lpstr>基督降生(一)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tedhuang98@gmail.com</dc:creator>
  <cp:lastModifiedBy>Cecilia Po</cp:lastModifiedBy>
  <cp:revision>51</cp:revision>
  <dcterms:created xsi:type="dcterms:W3CDTF">2023-05-31T10:18:55Z</dcterms:created>
  <dcterms:modified xsi:type="dcterms:W3CDTF">2023-11-28T15:41:03Z</dcterms:modified>
</cp:coreProperties>
</file>