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409" r:id="rId2"/>
    <p:sldId id="373" r:id="rId3"/>
    <p:sldId id="378" r:id="rId4"/>
    <p:sldId id="384" r:id="rId5"/>
    <p:sldId id="421" r:id="rId6"/>
    <p:sldId id="355" r:id="rId7"/>
    <p:sldId id="400" r:id="rId8"/>
    <p:sldId id="426" r:id="rId9"/>
    <p:sldId id="398" r:id="rId10"/>
    <p:sldId id="428" r:id="rId11"/>
    <p:sldId id="427" r:id="rId12"/>
    <p:sldId id="374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1149" y="1092900"/>
            <a:ext cx="3973355" cy="1303867"/>
          </a:xfrm>
        </p:spPr>
        <p:txBody>
          <a:bodyPr>
            <a:normAutofit/>
          </a:bodyPr>
          <a:lstStyle/>
          <a:p>
            <a:r>
              <a:rPr lang="zh-TW" altLang="en-US" sz="5400" b="1" dirty="0" smtClean="0">
                <a:latin typeface="+mj-ea"/>
              </a:rPr>
              <a:t>基督降生</a:t>
            </a:r>
            <a:r>
              <a:rPr lang="en-US" altLang="zh-TW" sz="5400" b="1" dirty="0" smtClean="0">
                <a:latin typeface="+mj-ea"/>
              </a:rPr>
              <a:t>(</a:t>
            </a:r>
            <a:r>
              <a:rPr lang="zh-TW" altLang="en-US" sz="5400" b="1" dirty="0" smtClean="0">
                <a:latin typeface="+mj-ea"/>
              </a:rPr>
              <a:t>二</a:t>
            </a:r>
            <a:r>
              <a:rPr lang="en-US" altLang="zh-TW" sz="5400" b="1" dirty="0" smtClean="0">
                <a:latin typeface="+mj-ea"/>
              </a:rPr>
              <a:t>)</a:t>
            </a:r>
            <a:endParaRPr lang="zh-TW" altLang="en-US" sz="5400" b="1" dirty="0">
              <a:latin typeface="+mj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72954" y="2972999"/>
            <a:ext cx="4909744" cy="195146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6600" b="1" kern="100" dirty="0" smtClean="0">
                <a:solidFill>
                  <a:srgbClr val="FF0000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以馬內利</a:t>
            </a:r>
            <a:endParaRPr lang="zh-TW" altLang="en-US" sz="6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15" y="1092900"/>
            <a:ext cx="5356415" cy="4544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932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Rectangle 3"/>
          <p:cNvSpPr/>
          <p:nvPr/>
        </p:nvSpPr>
        <p:spPr>
          <a:xfrm>
            <a:off x="472964" y="457200"/>
            <a:ext cx="11246069" cy="59817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關於基督降生的記載，路加福音以馬利亞為主，馬太福音以約瑟為主。神用馬利亞做成童女懷孕的神蹟，也為馬利亞預備約瑟來遮蓋、保護她。馬太福音記載神的使者在夢中向約瑟顯現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太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1:20; 2:13, 19)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指示他當行的事。基督降生是奧秘的事，童女懷孕更是前所未聞，除了天使傳的信息之外，還有先知的話印證；憑人的思維，無法理解，必須靠著信心領受，並且順服。主認識誰是祂的人，誰是祂可以交託的，約瑟和馬利亞蒙神揀選，作基督肉身的父母，是因他們的信靠和順服。基督不是降生在顯赫的人家，而是尋常的木匠家庭，祂賜恩給謙卑的人，看顧敬畏祂的人，也與謙卑的人同居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賽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57:15</a:t>
            </a:r>
            <a:r>
              <a:rPr lang="en-US" altLang="zh-TW" sz="2800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r>
              <a:rPr lang="zh-TW" altLang="zh-TW" sz="2800" dirty="0" smtClean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sz="28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162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Rectangle 4"/>
          <p:cNvSpPr/>
          <p:nvPr/>
        </p:nvSpPr>
        <p:spPr>
          <a:xfrm>
            <a:off x="881061" y="825910"/>
            <a:ext cx="10429875" cy="52061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600" b="1" dirty="0" smtClean="0">
                <a:solidFill>
                  <a:schemeClr val="tx1"/>
                </a:solidFill>
                <a:latin typeface="+mj-ea"/>
                <a:ea typeface="+mj-ea"/>
              </a:rPr>
              <a:t>【</a:t>
            </a:r>
            <a:r>
              <a:rPr lang="zh-TW" altLang="en-US" sz="3600" b="1" dirty="0" smtClean="0">
                <a:solidFill>
                  <a:schemeClr val="tx1"/>
                </a:solidFill>
                <a:latin typeface="+mj-ea"/>
                <a:ea typeface="+mj-ea"/>
              </a:rPr>
              <a:t>馬太福音</a:t>
            </a:r>
            <a:r>
              <a:rPr lang="en-US" sz="3600" b="1" kern="100" dirty="0" smtClean="0">
                <a:solidFill>
                  <a:srgbClr val="C00000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1:18-19</a:t>
            </a:r>
            <a:r>
              <a:rPr lang="en-US" altLang="zh-TW" sz="3600" b="1" dirty="0" smtClean="0">
                <a:solidFill>
                  <a:schemeClr val="tx1"/>
                </a:solidFill>
                <a:latin typeface="+mj-ea"/>
                <a:ea typeface="+mj-ea"/>
              </a:rPr>
              <a:t>】</a:t>
            </a:r>
            <a:endParaRPr lang="en-US" altLang="zh-TW" sz="3600" b="1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en-US" altLang="zh-TW" sz="32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18</a:t>
            </a:r>
            <a:r>
              <a:rPr lang="en-US" altLang="zh-TW" sz="32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耶穌基督降生的事記在下面：他母親馬利亞已經許配了約瑟，還沒有迎娶，馬利亞就從聖靈懷了孕。</a:t>
            </a:r>
            <a:r>
              <a:rPr lang="en-US" altLang="zh-TW" sz="32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19</a:t>
            </a:r>
            <a:r>
              <a:rPr lang="en-US" altLang="zh-TW" sz="32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他丈夫約瑟是個義人，不願意明明的羞辱他，想要暗暗的把他休了</a:t>
            </a:r>
            <a:r>
              <a:rPr lang="zh-TW" altLang="zh-TW" sz="32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sz="3200" kern="1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138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Rectangle 3"/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zh-TW" sz="3600" b="1" dirty="0">
                <a:solidFill>
                  <a:schemeClr val="tx1"/>
                </a:solidFill>
                <a:latin typeface="+mj-ea"/>
                <a:ea typeface="+mj-ea"/>
              </a:rPr>
              <a:t>一</a:t>
            </a:r>
            <a:r>
              <a:rPr lang="en-US" altLang="zh-TW" sz="3600" b="1" dirty="0">
                <a:solidFill>
                  <a:schemeClr val="tx1"/>
                </a:solidFill>
                <a:latin typeface="+mj-ea"/>
                <a:ea typeface="+mj-ea"/>
              </a:rPr>
              <a:t>. </a:t>
            </a:r>
            <a:r>
              <a:rPr lang="zh-TW" altLang="en-US" sz="3600" b="1" dirty="0" smtClean="0">
                <a:solidFill>
                  <a:schemeClr val="tx1"/>
                </a:solidFill>
                <a:latin typeface="+mj-ea"/>
                <a:ea typeface="+mj-ea"/>
              </a:rPr>
              <a:t>從聖靈懷孕</a:t>
            </a:r>
            <a:endParaRPr lang="zh-TW" altLang="zh-TW" sz="3600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神用塵土造人，在他鼻孔裡吹氣，就成了有靈的活人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創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2:7)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。希伯來文的靈和氣同為</a:t>
            </a:r>
            <a:r>
              <a:rPr lang="en-US" altLang="zh-TW" sz="2800" dirty="0" err="1">
                <a:solidFill>
                  <a:schemeClr val="tx1"/>
                </a:solidFill>
                <a:latin typeface="+mj-ea"/>
                <a:ea typeface="+mj-ea"/>
              </a:rPr>
              <a:t>רוּח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ַ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〔</a:t>
            </a:r>
            <a:r>
              <a:rPr lang="en-US" altLang="zh-TW" sz="2800" dirty="0" err="1">
                <a:solidFill>
                  <a:schemeClr val="tx1"/>
                </a:solidFill>
                <a:latin typeface="+mj-ea"/>
                <a:ea typeface="+mj-ea"/>
              </a:rPr>
              <a:t>ruach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〕，神發出祂的靈，活物便有生命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詩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104:30)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。馬利亞從聖靈懷孕，使神成為人</a:t>
            </a:r>
            <a:r>
              <a:rPr lang="zh-TW" altLang="zh-TW" sz="2800" dirty="0" smtClean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zh-TW" altLang="zh-TW" sz="2800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en-US" altLang="zh-TW" sz="1200" kern="100" dirty="0" smtClean="0">
                <a:solidFill>
                  <a:schemeClr val="tx1"/>
                </a:solidFill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endParaRPr lang="en-US" altLang="zh-TW" sz="12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indent="-342900">
              <a:buFont typeface="新細明體" panose="02020500000000000000" pitchFamily="18" charset="-120"/>
              <a:buChar char="＊"/>
            </a:pPr>
            <a:r>
              <a:rPr lang="zh-TW" altLang="zh-TW" sz="2800" b="1" dirty="0">
                <a:solidFill>
                  <a:schemeClr val="tx1"/>
                </a:solidFill>
                <a:latin typeface="+mj-ea"/>
                <a:ea typeface="+mj-ea"/>
              </a:rPr>
              <a:t>耶穌基督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：基督是希臘文</a:t>
            </a:r>
            <a:r>
              <a:rPr lang="en-US" altLang="zh-TW" sz="2800" dirty="0" err="1">
                <a:solidFill>
                  <a:schemeClr val="tx1"/>
                </a:solidFill>
                <a:latin typeface="+mj-ea"/>
                <a:ea typeface="+mj-ea"/>
              </a:rPr>
              <a:t>Χριστός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〔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Christos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〕，也就是希伯來文的彌賽亞 </a:t>
            </a:r>
            <a:r>
              <a:rPr lang="en-US" altLang="zh-TW" sz="2800" dirty="0" err="1">
                <a:solidFill>
                  <a:schemeClr val="tx1"/>
                </a:solidFill>
                <a:latin typeface="+mj-ea"/>
                <a:ea typeface="+mj-ea"/>
              </a:rPr>
              <a:t>מָש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ִׁ</a:t>
            </a:r>
            <a:r>
              <a:rPr lang="en-US" altLang="zh-TW" sz="2800" dirty="0" err="1">
                <a:solidFill>
                  <a:schemeClr val="tx1"/>
                </a:solidFill>
                <a:latin typeface="+mj-ea"/>
                <a:ea typeface="+mj-ea"/>
              </a:rPr>
              <a:t>יח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ַ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〔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Messiah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〕，意思是「受膏者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詩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2:2)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」，要來的救主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約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4:25, 42)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，有祭司和君王的職分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亞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6:13)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，要用油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出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28:41; 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撒上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16:13)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，和聖靈的膏抹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賽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61:1; 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徒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4:25-28)</a:t>
            </a:r>
            <a:r>
              <a:rPr lang="zh-TW" altLang="zh-TW" sz="2800" dirty="0" smtClean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altLang="zh-TW" sz="2800" dirty="0">
              <a:solidFill>
                <a:schemeClr val="tx1"/>
              </a:solidFill>
              <a:latin typeface="+mj-ea"/>
              <a:ea typeface="+mj-ea"/>
            </a:endParaRP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2800" b="1" dirty="0">
                <a:solidFill>
                  <a:schemeClr val="tx1"/>
                </a:solidFill>
                <a:latin typeface="+mj-ea"/>
                <a:ea typeface="+mj-ea"/>
              </a:rPr>
              <a:t>許配與迎娶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：當時猶太婚姻須經過許配〔</a:t>
            </a:r>
            <a:r>
              <a:rPr lang="zh-TW" altLang="zh-TW" sz="2800" b="1" dirty="0">
                <a:solidFill>
                  <a:schemeClr val="tx1"/>
                </a:solidFill>
                <a:latin typeface="+mj-ea"/>
                <a:ea typeface="+mj-ea"/>
              </a:rPr>
              <a:t>訂婚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〕和迎娶〔</a:t>
            </a:r>
            <a:r>
              <a:rPr lang="zh-TW" altLang="zh-TW" sz="2800" b="1" dirty="0">
                <a:solidFill>
                  <a:schemeClr val="tx1"/>
                </a:solidFill>
                <a:latin typeface="+mj-ea"/>
                <a:ea typeface="+mj-ea"/>
              </a:rPr>
              <a:t>結婚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〕，基督徒接受基督，好比許配給基督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林後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11:2)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，等末世基督榮耀再臨時，才算正式迎娶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啟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19:7; 21:2)</a:t>
            </a:r>
            <a:r>
              <a:rPr lang="zh-TW" altLang="zh-TW" sz="2800" dirty="0" smtClean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altLang="zh-TW" sz="2800" kern="100" dirty="0" smtClean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265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約瑟是義人</a:t>
            </a:r>
            <a:r>
              <a:rPr lang="zh-TW" altLang="zh-TW" sz="3200" dirty="0">
                <a:solidFill>
                  <a:schemeClr val="tx1"/>
                </a:solidFill>
                <a:latin typeface="+mj-ea"/>
                <a:ea typeface="+mj-ea"/>
              </a:rPr>
              <a:t>：按神的標準，世上沒有一個義人</a:t>
            </a:r>
            <a:r>
              <a:rPr lang="en-US" altLang="zh-TW" sz="32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3200" dirty="0">
                <a:solidFill>
                  <a:schemeClr val="tx1"/>
                </a:solidFill>
                <a:latin typeface="+mj-ea"/>
                <a:ea typeface="+mj-ea"/>
              </a:rPr>
              <a:t>羅</a:t>
            </a:r>
            <a:r>
              <a:rPr lang="en-US" altLang="zh-TW" sz="3200" dirty="0">
                <a:solidFill>
                  <a:schemeClr val="tx1"/>
                </a:solidFill>
                <a:latin typeface="+mj-ea"/>
                <a:ea typeface="+mj-ea"/>
              </a:rPr>
              <a:t>3:10; </a:t>
            </a:r>
            <a:r>
              <a:rPr lang="zh-TW" altLang="zh-TW" sz="3200" dirty="0">
                <a:solidFill>
                  <a:schemeClr val="tx1"/>
                </a:solidFill>
                <a:latin typeface="+mj-ea"/>
                <a:ea typeface="+mj-ea"/>
              </a:rPr>
              <a:t>賽</a:t>
            </a:r>
            <a:r>
              <a:rPr lang="en-US" altLang="zh-TW" sz="3200" dirty="0">
                <a:solidFill>
                  <a:schemeClr val="tx1"/>
                </a:solidFill>
                <a:latin typeface="+mj-ea"/>
                <a:ea typeface="+mj-ea"/>
              </a:rPr>
              <a:t>64:6)</a:t>
            </a:r>
            <a:r>
              <a:rPr lang="zh-TW" altLang="zh-TW" sz="3200" dirty="0">
                <a:solidFill>
                  <a:schemeClr val="tx1"/>
                </a:solidFill>
                <a:latin typeface="+mj-ea"/>
                <a:ea typeface="+mj-ea"/>
              </a:rPr>
              <a:t>。舊約的義人是遵行神的律法</a:t>
            </a:r>
            <a:r>
              <a:rPr lang="en-US" altLang="zh-TW" sz="32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3200" dirty="0">
                <a:solidFill>
                  <a:schemeClr val="tx1"/>
                </a:solidFill>
                <a:latin typeface="+mj-ea"/>
                <a:ea typeface="+mj-ea"/>
              </a:rPr>
              <a:t>申</a:t>
            </a:r>
            <a:r>
              <a:rPr lang="en-US" altLang="zh-TW" sz="3200" dirty="0">
                <a:solidFill>
                  <a:schemeClr val="tx1"/>
                </a:solidFill>
                <a:latin typeface="+mj-ea"/>
                <a:ea typeface="+mj-ea"/>
              </a:rPr>
              <a:t>6:25)</a:t>
            </a:r>
            <a:r>
              <a:rPr lang="zh-TW" altLang="zh-TW" sz="3200" dirty="0">
                <a:solidFill>
                  <a:schemeClr val="tx1"/>
                </a:solidFill>
                <a:latin typeface="+mj-ea"/>
                <a:ea typeface="+mj-ea"/>
              </a:rPr>
              <a:t>，但凡有血氣的，不能行全律法，必須因信基督而稱義</a:t>
            </a:r>
            <a:r>
              <a:rPr lang="en-US" altLang="zh-TW" sz="32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3200" dirty="0">
                <a:solidFill>
                  <a:schemeClr val="tx1"/>
                </a:solidFill>
                <a:latin typeface="+mj-ea"/>
                <a:ea typeface="+mj-ea"/>
              </a:rPr>
              <a:t>羅</a:t>
            </a:r>
            <a:r>
              <a:rPr lang="en-US" altLang="zh-TW" sz="3200" dirty="0">
                <a:solidFill>
                  <a:schemeClr val="tx1"/>
                </a:solidFill>
                <a:latin typeface="+mj-ea"/>
                <a:ea typeface="+mj-ea"/>
              </a:rPr>
              <a:t>3:20-26)</a:t>
            </a:r>
            <a:r>
              <a:rPr lang="zh-TW" altLang="zh-TW" sz="3200" dirty="0" smtClean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altLang="zh-TW" sz="3200" dirty="0">
              <a:solidFill>
                <a:schemeClr val="tx1"/>
              </a:solidFill>
              <a:latin typeface="+mj-ea"/>
              <a:ea typeface="+mj-ea"/>
            </a:endParaRP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暗暗的休妻</a:t>
            </a:r>
            <a:r>
              <a:rPr lang="zh-TW" altLang="zh-TW" sz="3200" dirty="0">
                <a:solidFill>
                  <a:schemeClr val="tx1"/>
                </a:solidFill>
                <a:latin typeface="+mj-ea"/>
                <a:ea typeface="+mj-ea"/>
              </a:rPr>
              <a:t>：妻子犯姦淫必須給她休書</a:t>
            </a:r>
            <a:r>
              <a:rPr lang="en-US" altLang="zh-TW" sz="32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3200" dirty="0">
                <a:solidFill>
                  <a:schemeClr val="tx1"/>
                </a:solidFill>
                <a:latin typeface="+mj-ea"/>
                <a:ea typeface="+mj-ea"/>
              </a:rPr>
              <a:t>申</a:t>
            </a:r>
            <a:r>
              <a:rPr lang="en-US" altLang="zh-TW" sz="3200" dirty="0">
                <a:solidFill>
                  <a:schemeClr val="tx1"/>
                </a:solidFill>
                <a:latin typeface="+mj-ea"/>
                <a:ea typeface="+mj-ea"/>
              </a:rPr>
              <a:t>24:1; </a:t>
            </a:r>
            <a:r>
              <a:rPr lang="zh-TW" altLang="zh-TW" sz="3200" dirty="0">
                <a:solidFill>
                  <a:schemeClr val="tx1"/>
                </a:solidFill>
                <a:latin typeface="+mj-ea"/>
                <a:ea typeface="+mj-ea"/>
              </a:rPr>
              <a:t>太</a:t>
            </a:r>
            <a:r>
              <a:rPr lang="en-US" altLang="zh-TW" sz="3200" dirty="0">
                <a:solidFill>
                  <a:schemeClr val="tx1"/>
                </a:solidFill>
                <a:latin typeface="+mj-ea"/>
                <a:ea typeface="+mj-ea"/>
              </a:rPr>
              <a:t>5:31-32)</a:t>
            </a:r>
            <a:r>
              <a:rPr lang="zh-TW" altLang="zh-TW" sz="3200" dirty="0">
                <a:solidFill>
                  <a:schemeClr val="tx1"/>
                </a:solidFill>
                <a:latin typeface="+mj-ea"/>
                <a:ea typeface="+mj-ea"/>
              </a:rPr>
              <a:t>。處女許配給人，若與別人發生姦情，是可以被處死</a:t>
            </a:r>
            <a:r>
              <a:rPr lang="en-US" altLang="zh-TW" sz="32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3200" dirty="0">
                <a:solidFill>
                  <a:schemeClr val="tx1"/>
                </a:solidFill>
                <a:latin typeface="+mj-ea"/>
                <a:ea typeface="+mj-ea"/>
              </a:rPr>
              <a:t>申</a:t>
            </a:r>
            <a:r>
              <a:rPr lang="en-US" altLang="zh-TW" sz="3200" dirty="0">
                <a:solidFill>
                  <a:schemeClr val="tx1"/>
                </a:solidFill>
                <a:latin typeface="+mj-ea"/>
                <a:ea typeface="+mj-ea"/>
              </a:rPr>
              <a:t>22:23-24)</a:t>
            </a:r>
            <a:r>
              <a:rPr lang="zh-TW" altLang="zh-TW" sz="3200" dirty="0">
                <a:solidFill>
                  <a:schemeClr val="tx1"/>
                </a:solidFill>
                <a:latin typeface="+mj-ea"/>
                <a:ea typeface="+mj-ea"/>
              </a:rPr>
              <a:t>。但約瑟有憐憫之心，不讓這事張揚出去</a:t>
            </a:r>
            <a:r>
              <a:rPr lang="zh-TW" altLang="zh-TW" sz="3200" dirty="0" smtClean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altLang="zh-TW" sz="2800" kern="100" dirty="0" smtClean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lvl="0"/>
            <a:r>
              <a:rPr lang="en-US" altLang="zh-TW" sz="2800" kern="100" dirty="0" smtClean="0">
                <a:solidFill>
                  <a:schemeClr val="tx1"/>
                </a:solidFill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endParaRPr lang="en-US" altLang="zh-TW" sz="2800" kern="100" dirty="0">
              <a:solidFill>
                <a:schemeClr val="tx1"/>
              </a:solidFill>
              <a:latin typeface="+mj-ea"/>
              <a:ea typeface="+mj-ea"/>
              <a:cs typeface="Times New Roman" panose="02020603050405020304" pitchFamily="18" charset="0"/>
            </a:endParaRPr>
          </a:p>
          <a:p>
            <a:pPr lvl="0"/>
            <a:r>
              <a:rPr lang="zh-TW" altLang="zh-TW" sz="3200" dirty="0">
                <a:solidFill>
                  <a:schemeClr val="tx1"/>
                </a:solidFill>
                <a:latin typeface="+mj-ea"/>
                <a:ea typeface="+mj-ea"/>
              </a:rPr>
              <a:t>【</a:t>
            </a: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討論</a:t>
            </a:r>
            <a:r>
              <a:rPr lang="zh-TW" altLang="zh-TW" sz="3200" b="1" dirty="0" smtClean="0">
                <a:solidFill>
                  <a:schemeClr val="tx1"/>
                </a:solidFill>
                <a:latin typeface="+mj-ea"/>
                <a:ea typeface="+mj-ea"/>
              </a:rPr>
              <a:t>題</a:t>
            </a:r>
            <a:r>
              <a:rPr lang="en-US" altLang="zh-TW" sz="32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zh-TW" sz="3200" b="1" dirty="0" smtClean="0">
                <a:solidFill>
                  <a:srgbClr val="C00000"/>
                </a:solidFill>
                <a:latin typeface="+mj-ea"/>
                <a:ea typeface="+mj-ea"/>
              </a:rPr>
              <a:t>1</a:t>
            </a:r>
            <a:r>
              <a:rPr lang="zh-TW" altLang="zh-TW" sz="3200" dirty="0" smtClean="0">
                <a:solidFill>
                  <a:schemeClr val="tx1"/>
                </a:solidFill>
                <a:latin typeface="+mj-ea"/>
                <a:ea typeface="+mj-ea"/>
              </a:rPr>
              <a:t>】</a:t>
            </a:r>
            <a:endParaRPr lang="en-US" altLang="zh-TW" sz="3200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lvl="0"/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你認為約瑟是什麼樣的義人？對於未婚妻懷孕的事，他處理得如何？ </a:t>
            </a:r>
            <a:endParaRPr lang="en-US" altLang="zh-TW" sz="3200" b="1" kern="100" dirty="0" smtClean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547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Rectangle 4"/>
          <p:cNvSpPr/>
          <p:nvPr/>
        </p:nvSpPr>
        <p:spPr>
          <a:xfrm>
            <a:off x="881061" y="825910"/>
            <a:ext cx="10429875" cy="52061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600" b="1" dirty="0" smtClean="0">
                <a:solidFill>
                  <a:schemeClr val="tx1"/>
                </a:solidFill>
                <a:latin typeface="+mj-ea"/>
                <a:ea typeface="+mj-ea"/>
              </a:rPr>
              <a:t>【</a:t>
            </a:r>
            <a:r>
              <a:rPr lang="zh-TW" altLang="en-US" sz="3600" b="1" dirty="0" smtClean="0">
                <a:solidFill>
                  <a:schemeClr val="tx1"/>
                </a:solidFill>
                <a:latin typeface="+mj-ea"/>
                <a:ea typeface="+mj-ea"/>
              </a:rPr>
              <a:t>馬太福音</a:t>
            </a:r>
            <a:r>
              <a:rPr lang="en-US" sz="3600" b="1" kern="100" dirty="0" smtClean="0">
                <a:solidFill>
                  <a:srgbClr val="C00000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1:20-21</a:t>
            </a:r>
            <a:r>
              <a:rPr lang="en-US" altLang="zh-TW" sz="3600" b="1" dirty="0" smtClean="0">
                <a:solidFill>
                  <a:schemeClr val="tx1"/>
                </a:solidFill>
                <a:latin typeface="+mj-ea"/>
                <a:ea typeface="+mj-ea"/>
              </a:rPr>
              <a:t>】</a:t>
            </a:r>
            <a:endParaRPr lang="en-US" altLang="zh-TW" sz="3600" b="1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en-US" altLang="zh-TW" sz="32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 </a:t>
            </a:r>
            <a:r>
              <a:rPr lang="zh-TW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正思念這事的時候，有主的使者向他夢中顯現，說：大衛的子孫約瑟，不要怕！只管娶過你的妻子馬利亞來，因他所懷的孕是從聖靈來的。</a:t>
            </a:r>
            <a:r>
              <a:rPr lang="en-US" altLang="zh-TW" sz="32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21</a:t>
            </a:r>
            <a:r>
              <a:rPr lang="en-US" altLang="zh-TW" sz="32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他將要生一個兒子，你要給他起名叫耶穌，因他要將自己的百姓從罪惡裡救出來</a:t>
            </a:r>
            <a:r>
              <a:rPr lang="zh-TW" altLang="zh-TW" sz="32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3200" kern="1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554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zh-TW" sz="3600" b="1" dirty="0">
                <a:solidFill>
                  <a:schemeClr val="tx1"/>
                </a:solidFill>
                <a:latin typeface="+mj-ea"/>
                <a:ea typeface="+mj-ea"/>
              </a:rPr>
              <a:t>二</a:t>
            </a:r>
            <a:r>
              <a:rPr lang="en-US" altLang="zh-TW" sz="3600" b="1" dirty="0">
                <a:solidFill>
                  <a:schemeClr val="tx1"/>
                </a:solidFill>
                <a:latin typeface="+mj-ea"/>
                <a:ea typeface="+mj-ea"/>
              </a:rPr>
              <a:t>. </a:t>
            </a:r>
            <a:r>
              <a:rPr lang="zh-TW" altLang="zh-TW" sz="3600" b="1" dirty="0">
                <a:solidFill>
                  <a:schemeClr val="tx1"/>
                </a:solidFill>
                <a:latin typeface="+mj-ea"/>
                <a:ea typeface="+mj-ea"/>
              </a:rPr>
              <a:t>起名叫耶穌</a:t>
            </a:r>
            <a:endParaRPr lang="zh-TW" altLang="zh-TW" sz="3600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神要興起的救主彌賽亞必須是無罪的，才能勝過罪。馬利亞從聖靈懷孕，因此，所生的必稱為聖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路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1:35)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，生來沒有罪，也沒有犯罪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來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4:15)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。從神生的就不犯罪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約一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3:9)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 </a:t>
            </a:r>
            <a:endParaRPr lang="en-US" altLang="zh-TW" sz="2800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en-US" altLang="zh-TW" sz="800" kern="100" dirty="0">
                <a:solidFill>
                  <a:schemeClr val="tx1"/>
                </a:solidFill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zh-TW" sz="800" kern="100" dirty="0" smtClean="0">
                <a:solidFill>
                  <a:schemeClr val="tx1"/>
                </a:solidFill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endParaRPr lang="en-US" altLang="zh-TW" sz="8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主的使者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：加百列，一般被認為是傳遞神信息的天使長，藉著天使報信，約瑟和馬利亞才明白童女懷孕是神的心意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賽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7:14)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，在神沒有難成的事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路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1:37)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，並順服接受。 </a:t>
            </a:r>
            <a:endParaRPr lang="en-US" sz="2800" kern="100" dirty="0" smtClean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大衛的子孫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：約瑟按著家譜是大衛王室後裔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太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1:6-16)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，故稱為大衛的子孫，這也是彌賽亞的別稱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太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1:1; 9:27; 21:9; 22:42)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。按肉體，祂是大衛的後裔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羅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1:3; 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詩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89:3-4)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 </a:t>
            </a:r>
            <a:endParaRPr lang="en-US" sz="2800" kern="100" dirty="0" smtClean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endParaRPr lang="en-US" sz="28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930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3600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en-US" altLang="zh-TW" sz="1000" kern="100" dirty="0">
                <a:solidFill>
                  <a:schemeClr val="tx1"/>
                </a:solidFill>
                <a:latin typeface="+mj-ea"/>
                <a:ea typeface="+mj-ea"/>
                <a:cs typeface="Times New Roman" panose="02020603050405020304" pitchFamily="18" charset="0"/>
              </a:rPr>
              <a:t>  </a:t>
            </a: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3200" b="1" dirty="0" smtClean="0">
                <a:solidFill>
                  <a:schemeClr val="tx1"/>
                </a:solidFill>
                <a:latin typeface="+mj-ea"/>
                <a:ea typeface="+mj-ea"/>
              </a:rPr>
              <a:t>娶</a:t>
            </a: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過馬利亞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：馬利亞與約瑟結婚，她從聖靈懷孕生的兒子有合法婚約的保障。印證聖經的預言，基督是女人的後裔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創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3:15)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，單為女子所生，且生在律法下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加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4:4-5)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 </a:t>
            </a:r>
            <a:endParaRPr lang="en-US" altLang="zh-TW" sz="2800" kern="100" dirty="0">
              <a:solidFill>
                <a:schemeClr val="tx1"/>
              </a:solidFill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耶穌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：耶穌是希臘文</a:t>
            </a:r>
            <a:r>
              <a:rPr lang="en-US" altLang="zh-TW" sz="2800" b="1" dirty="0">
                <a:solidFill>
                  <a:schemeClr val="tx1"/>
                </a:solidFill>
                <a:latin typeface="+mj-ea"/>
                <a:ea typeface="+mj-ea"/>
              </a:rPr>
              <a:t> </a:t>
            </a:r>
            <a:r>
              <a:rPr lang="en-US" altLang="zh-TW" sz="2800" dirty="0" err="1">
                <a:solidFill>
                  <a:schemeClr val="tx1"/>
                </a:solidFill>
                <a:latin typeface="+mj-ea"/>
                <a:ea typeface="+mj-ea"/>
              </a:rPr>
              <a:t>Ἰησοῦς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，即希伯來文的約書亞 </a:t>
            </a:r>
            <a:r>
              <a:rPr lang="en-US" altLang="zh-TW" sz="2800" dirty="0" err="1">
                <a:solidFill>
                  <a:schemeClr val="tx1"/>
                </a:solidFill>
                <a:latin typeface="+mj-ea"/>
                <a:ea typeface="+mj-ea"/>
              </a:rPr>
              <a:t>יְהוֹשׁוּע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ַ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，意思是「耶和華拯救」；是以色列的彌賽亞，和全世界的救主，祂要拯救罪人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提前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1:15; 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羅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3:23)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，並要作王。</a:t>
            </a:r>
            <a:endParaRPr lang="en-US" altLang="zh-TW" sz="2800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en-US" altLang="zh-TW" sz="1000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endParaRPr lang="zh-TW" altLang="zh-TW" sz="1000" dirty="0">
              <a:solidFill>
                <a:schemeClr val="tx1"/>
              </a:solidFill>
              <a:latin typeface="+mj-ea"/>
              <a:ea typeface="+mj-ea"/>
            </a:endParaRPr>
          </a:p>
          <a:p>
            <a:pPr marL="514350" lvl="0" indent="-514350">
              <a:buAutoNum type="arabicPeriod"/>
            </a:pPr>
            <a:endParaRPr lang="zh-TW" altLang="zh-TW" sz="3200" b="1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【討論</a:t>
            </a:r>
            <a:r>
              <a:rPr lang="zh-TW" altLang="zh-TW" sz="3200" b="1" dirty="0" smtClean="0">
                <a:solidFill>
                  <a:schemeClr val="tx1"/>
                </a:solidFill>
                <a:latin typeface="+mj-ea"/>
                <a:ea typeface="+mj-ea"/>
              </a:rPr>
              <a:t>題</a:t>
            </a:r>
            <a:r>
              <a:rPr lang="en-US" altLang="zh-TW" sz="32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zh-TW" sz="3200" b="1" dirty="0" smtClean="0">
                <a:solidFill>
                  <a:srgbClr val="C00000"/>
                </a:solidFill>
                <a:latin typeface="+mj-ea"/>
                <a:ea typeface="+mj-ea"/>
              </a:rPr>
              <a:t>2</a:t>
            </a:r>
            <a:r>
              <a:rPr lang="zh-TW" altLang="zh-TW" sz="3200" b="1" dirty="0" smtClean="0">
                <a:solidFill>
                  <a:schemeClr val="tx1"/>
                </a:solidFill>
                <a:latin typeface="+mj-ea"/>
                <a:ea typeface="+mj-ea"/>
              </a:rPr>
              <a:t>】</a:t>
            </a:r>
            <a:endParaRPr lang="en-US" altLang="zh-TW" sz="32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耶穌要將祂的百姓從罪惡裡救出來，「百姓」是指誰？「罪惡」是指什麼？ </a:t>
            </a:r>
          </a:p>
          <a:p>
            <a:r>
              <a:rPr lang="en-US" altLang="zh-TW" sz="2800" kern="100" dirty="0" smtClean="0">
                <a:solidFill>
                  <a:schemeClr val="tx1"/>
                </a:solidFill>
                <a:latin typeface="+mj-ea"/>
                <a:ea typeface="+mj-ea"/>
                <a:cs typeface="Times New Roman" panose="02020603050405020304" pitchFamily="18" charset="0"/>
              </a:rPr>
              <a:t>  </a:t>
            </a:r>
            <a:endParaRPr lang="en-US" altLang="zh-TW" sz="28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367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Rectangle 4"/>
          <p:cNvSpPr/>
          <p:nvPr/>
        </p:nvSpPr>
        <p:spPr>
          <a:xfrm>
            <a:off x="881061" y="825910"/>
            <a:ext cx="10429875" cy="52061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600" b="1" dirty="0" smtClean="0">
                <a:solidFill>
                  <a:schemeClr val="tx1"/>
                </a:solidFill>
                <a:latin typeface="+mj-ea"/>
                <a:ea typeface="+mj-ea"/>
              </a:rPr>
              <a:t>【</a:t>
            </a:r>
            <a:r>
              <a:rPr lang="zh-TW" altLang="en-US" sz="3600" b="1" dirty="0" smtClean="0">
                <a:solidFill>
                  <a:schemeClr val="tx1"/>
                </a:solidFill>
                <a:latin typeface="+mj-ea"/>
                <a:ea typeface="+mj-ea"/>
              </a:rPr>
              <a:t>路加福音</a:t>
            </a:r>
            <a:r>
              <a:rPr lang="en-US" sz="3600" b="1" kern="100" dirty="0" smtClean="0">
                <a:solidFill>
                  <a:srgbClr val="C00000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1:22-25</a:t>
            </a:r>
            <a:r>
              <a:rPr lang="en-US" altLang="zh-TW" sz="3600" b="1" dirty="0" smtClean="0">
                <a:solidFill>
                  <a:schemeClr val="tx1"/>
                </a:solidFill>
                <a:latin typeface="+mj-ea"/>
                <a:ea typeface="+mj-ea"/>
              </a:rPr>
              <a:t>】</a:t>
            </a:r>
            <a:endParaRPr lang="en-US" altLang="zh-TW" sz="3600" b="1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en-US" altLang="zh-TW" sz="32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22 </a:t>
            </a:r>
            <a:r>
              <a:rPr lang="zh-TW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這一切的事成就是要應驗主藉先知所說的話，</a:t>
            </a:r>
            <a:r>
              <a:rPr lang="en-US" altLang="zh-TW" sz="32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23 </a:t>
            </a:r>
            <a:r>
              <a:rPr lang="zh-TW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說：必有童女懷孕生子；人要稱他的名為以馬內利。〔以馬內利翻出來就是神與我們同在。〕</a:t>
            </a:r>
            <a:r>
              <a:rPr lang="en-US" altLang="zh-TW" sz="32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24</a:t>
            </a:r>
            <a:r>
              <a:rPr lang="en-US" altLang="zh-TW" sz="32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約瑟醒了，起來，就遵著主使者的吩咐把妻子娶過來；</a:t>
            </a:r>
            <a:r>
              <a:rPr lang="en-US" altLang="zh-TW" sz="32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25</a:t>
            </a:r>
            <a:r>
              <a:rPr lang="en-US" altLang="zh-TW" sz="32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只是沒有和他同房，等他生了兒子〔有古卷：等他生了頭胎的兒子〕，就給他起名叫耶穌。</a:t>
            </a:r>
            <a:endParaRPr lang="en-US" altLang="zh-TW" sz="3200" kern="1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355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zh-TW" sz="3600" b="1" dirty="0">
                <a:solidFill>
                  <a:schemeClr val="tx1"/>
                </a:solidFill>
                <a:latin typeface="+mj-ea"/>
                <a:ea typeface="+mj-ea"/>
              </a:rPr>
              <a:t>三</a:t>
            </a:r>
            <a:r>
              <a:rPr lang="en-US" altLang="zh-TW" sz="3600" b="1" dirty="0">
                <a:solidFill>
                  <a:schemeClr val="tx1"/>
                </a:solidFill>
                <a:latin typeface="+mj-ea"/>
                <a:ea typeface="+mj-ea"/>
              </a:rPr>
              <a:t>. </a:t>
            </a:r>
            <a:r>
              <a:rPr lang="zh-TW" altLang="zh-TW" sz="3600" b="1" dirty="0">
                <a:solidFill>
                  <a:schemeClr val="tx1"/>
                </a:solidFill>
                <a:latin typeface="+mj-ea"/>
                <a:ea typeface="+mj-ea"/>
              </a:rPr>
              <a:t>神與人同在</a:t>
            </a:r>
            <a:endParaRPr lang="zh-TW" altLang="zh-TW" sz="3600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神無所不在，祂的永能和神性雖是明明可知的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羅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1:20)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，但從來沒有人看見神，只有在父懷裡的獨生子將祂表明出來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約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1:18)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。基督降世叫人知道神降臨人間，祂要與人同在</a:t>
            </a:r>
            <a:r>
              <a:rPr lang="zh-TW" altLang="zh-TW" sz="2800" dirty="0" smtClean="0">
                <a:solidFill>
                  <a:schemeClr val="tx1"/>
                </a:solidFill>
                <a:latin typeface="+mj-ea"/>
                <a:ea typeface="+mj-ea"/>
              </a:rPr>
              <a:t>。</a:t>
            </a:r>
          </a:p>
          <a:p>
            <a:r>
              <a:rPr lang="en-US" altLang="zh-TW" sz="800" kern="100" dirty="0" smtClean="0">
                <a:solidFill>
                  <a:schemeClr val="tx1"/>
                </a:solidFill>
                <a:latin typeface="+mj-ea"/>
                <a:ea typeface="+mj-ea"/>
                <a:cs typeface="Times New Roman" panose="02020603050405020304" pitchFamily="18" charset="0"/>
              </a:rPr>
              <a:t>  </a:t>
            </a:r>
            <a:endParaRPr lang="en-US" altLang="zh-TW" sz="800" kern="100" dirty="0" smtClean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3200" b="1" dirty="0" smtClean="0">
                <a:solidFill>
                  <a:schemeClr val="tx1"/>
                </a:solidFill>
                <a:latin typeface="+mj-ea"/>
                <a:ea typeface="+mj-ea"/>
              </a:rPr>
              <a:t>先知</a:t>
            </a: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的話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：馬太記載耶穌的事，多以「應驗先知的話」作註腳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太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2:15, 23; 8:17; 27:9)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，神的應許絕不落空，舊約先知所預言童女懷孕生子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賽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7:14)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，印證在馬利亞的身上</a:t>
            </a:r>
            <a:r>
              <a:rPr lang="zh-TW" altLang="zh-TW" sz="2800" dirty="0" smtClean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sz="28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3200" b="1" dirty="0" smtClean="0">
                <a:solidFill>
                  <a:schemeClr val="tx1"/>
                </a:solidFill>
                <a:latin typeface="+mj-ea"/>
                <a:ea typeface="+mj-ea"/>
              </a:rPr>
              <a:t>以</a:t>
            </a: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馬內利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：希伯來文</a:t>
            </a:r>
            <a:r>
              <a:rPr lang="en-US" altLang="zh-TW" sz="2800" dirty="0" err="1">
                <a:solidFill>
                  <a:schemeClr val="tx1"/>
                </a:solidFill>
                <a:latin typeface="+mj-ea"/>
                <a:ea typeface="+mj-ea"/>
              </a:rPr>
              <a:t>עִמ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ָּ</a:t>
            </a:r>
            <a:r>
              <a:rPr lang="en-US" altLang="zh-TW" sz="2800" dirty="0" err="1">
                <a:solidFill>
                  <a:schemeClr val="tx1"/>
                </a:solidFill>
                <a:latin typeface="+mj-ea"/>
                <a:ea typeface="+mj-ea"/>
              </a:rPr>
              <a:t>נוּאֵל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的意思是「神與我們同在」。因為罪，神與人隔絕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賽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59:2)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；神的兒子道成肉身，降世為人，住在我們中間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約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1:14)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，要恢復神與人之間的關係</a:t>
            </a:r>
            <a:r>
              <a:rPr lang="zh-TW" sz="2800" kern="10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。</a:t>
            </a:r>
            <a:endParaRPr lang="en-US" sz="28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008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800" kern="100" dirty="0" smtClean="0">
                <a:solidFill>
                  <a:schemeClr val="tx1"/>
                </a:solidFill>
                <a:latin typeface="+mj-ea"/>
                <a:ea typeface="+mj-ea"/>
                <a:cs typeface="Times New Roman" panose="02020603050405020304" pitchFamily="18" charset="0"/>
              </a:rPr>
              <a:t>  </a:t>
            </a:r>
            <a:endParaRPr lang="en-US" altLang="zh-TW" sz="8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3200" b="1" dirty="0" smtClean="0">
                <a:solidFill>
                  <a:schemeClr val="tx1"/>
                </a:solidFill>
                <a:latin typeface="+mj-ea"/>
                <a:ea typeface="+mj-ea"/>
              </a:rPr>
              <a:t>沒有</a:t>
            </a: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同房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：約瑟雖娶過馬利亞，但未和她同房，馬利亞生下耶穌，仍是童貞之身，印證童女懷孕生子。約瑟和馬利亞後來生了幾個兒女，耶穌是他們的長兄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可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6:3)</a:t>
            </a:r>
            <a:r>
              <a:rPr lang="zh-TW" altLang="zh-TW" sz="2800" dirty="0" smtClean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sz="28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頭生兒子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：約瑟娶過馬利亞後，生下頭生的兒子，繼承約瑟王室的身分，生來就作猶太人的王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太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2:2)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，但沒有王家的血脈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耶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22:24-30)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。路加福音記載馬利亞的家譜，馬太福音記載約瑟的家譜，血緣上，耶穌是馬利亞的兒子，也是大衛的子孫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路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3:31)</a:t>
            </a:r>
            <a:r>
              <a:rPr lang="zh-TW" sz="2800" kern="10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。</a:t>
            </a:r>
            <a:endParaRPr lang="en-US" sz="28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endParaRPr lang="en-US" sz="2800" kern="100" dirty="0">
              <a:solidFill>
                <a:schemeClr val="tx1"/>
              </a:solidFill>
              <a:latin typeface="+mj-ea"/>
              <a:ea typeface="+mj-ea"/>
              <a:cs typeface="Times New Roman" panose="02020603050405020304" pitchFamily="18" charset="0"/>
            </a:endParaRPr>
          </a:p>
          <a:p>
            <a:pPr lvl="0"/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【討論</a:t>
            </a:r>
            <a:r>
              <a:rPr lang="zh-TW" altLang="zh-TW" sz="3200" b="1" dirty="0" smtClean="0">
                <a:solidFill>
                  <a:schemeClr val="tx1"/>
                </a:solidFill>
                <a:latin typeface="+mj-ea"/>
                <a:ea typeface="+mj-ea"/>
              </a:rPr>
              <a:t>題</a:t>
            </a:r>
            <a:r>
              <a:rPr lang="en-US" altLang="zh-TW" sz="32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zh-TW" sz="3200" b="1" dirty="0" smtClean="0">
                <a:solidFill>
                  <a:srgbClr val="C00000"/>
                </a:solidFill>
                <a:latin typeface="+mj-ea"/>
                <a:ea typeface="+mj-ea"/>
              </a:rPr>
              <a:t>3</a:t>
            </a:r>
            <a:r>
              <a:rPr lang="zh-TW" altLang="zh-TW" sz="3200" b="1" dirty="0" smtClean="0">
                <a:solidFill>
                  <a:schemeClr val="tx1"/>
                </a:solidFill>
                <a:latin typeface="+mj-ea"/>
                <a:ea typeface="+mj-ea"/>
              </a:rPr>
              <a:t>】</a:t>
            </a:r>
            <a:endParaRPr lang="en-US" altLang="zh-TW" sz="32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lvl="0"/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你對童女懷孕生子的看法如何？耶穌名稱為「以馬內利」的意義是什麼</a:t>
            </a:r>
            <a:r>
              <a:rPr lang="zh-TW" altLang="zh-TW" sz="3200" b="1" dirty="0" smtClean="0">
                <a:solidFill>
                  <a:schemeClr val="tx1"/>
                </a:solidFill>
                <a:latin typeface="+mj-ea"/>
                <a:ea typeface="+mj-ea"/>
              </a:rPr>
              <a:t>？</a:t>
            </a:r>
            <a:endParaRPr lang="en-US" sz="3200" b="1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948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Rectangle 3"/>
          <p:cNvSpPr/>
          <p:nvPr/>
        </p:nvSpPr>
        <p:spPr>
          <a:xfrm>
            <a:off x="472964" y="294289"/>
            <a:ext cx="11246069" cy="62694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600" b="1" kern="100" dirty="0">
                <a:solidFill>
                  <a:schemeClr val="tx1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結論</a:t>
            </a:r>
            <a:endParaRPr lang="en-US" altLang="zh-TW" sz="3600" b="1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耶穌基督降世，不僅要拯救罪人，也要顯明神與人同在。本來神是無所不在的，但人因犯罪，與神隔絕，便感覺不到神的同在。神的兒子降世為人，是用肉身的形式與人同在，但受時空的限制，只有少數的門徒才能經歷祂的同在。基督復活升天之後，要賜下聖靈保惠師來，讓歷世歷代，萬國萬民，都能經歷「以馬內利」，神與我們同在。藉著聖靈，神不僅要與人同在，也要與人同住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約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14:16-17)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。約瑟和馬利亞因信靠順服，神的兒子便降生在他們家裡，不僅與他們同在，也與他們同住。聖徒因信領受聖靈，從聖靈得生，就是神的兒女，作神家裡的人。當基督榮耀降臨，便永遠與祂同在，也與祂同住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啟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21:3</a:t>
            </a:r>
            <a:r>
              <a:rPr lang="en-US" altLang="zh-TW" sz="2800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r>
              <a:rPr lang="zh-TW" altLang="zh-TW" sz="2800" dirty="0" smtClean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altLang="zh-TW" sz="2800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en-US" altLang="zh-TW" sz="1200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endParaRPr lang="en-US" altLang="zh-TW" sz="1200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zh-TW" altLang="zh-TW" sz="2800" b="1" dirty="0">
                <a:solidFill>
                  <a:schemeClr val="tx1"/>
                </a:solidFill>
                <a:latin typeface="+mj-ea"/>
                <a:ea typeface="+mj-ea"/>
              </a:rPr>
              <a:t>【</a:t>
            </a:r>
            <a:r>
              <a:rPr lang="zh-TW" altLang="zh-TW" sz="2800" b="1" dirty="0">
                <a:solidFill>
                  <a:srgbClr val="C00000"/>
                </a:solidFill>
                <a:latin typeface="+mj-ea"/>
                <a:ea typeface="+mj-ea"/>
              </a:rPr>
              <a:t>分享</a:t>
            </a:r>
            <a:r>
              <a:rPr lang="zh-TW" altLang="zh-TW" sz="2800" b="1" dirty="0" smtClean="0">
                <a:solidFill>
                  <a:schemeClr val="tx1"/>
                </a:solidFill>
                <a:latin typeface="+mj-ea"/>
                <a:ea typeface="+mj-ea"/>
              </a:rPr>
              <a:t>】</a:t>
            </a:r>
            <a:endParaRPr lang="en-US" altLang="zh-TW" sz="28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en-US" altLang="zh-TW" sz="2800" b="1" dirty="0" smtClean="0">
                <a:solidFill>
                  <a:schemeClr val="tx1"/>
                </a:solidFill>
                <a:latin typeface="+mj-ea"/>
                <a:ea typeface="+mj-ea"/>
              </a:rPr>
              <a:t>1. </a:t>
            </a:r>
            <a:r>
              <a:rPr lang="zh-TW" altLang="zh-TW" sz="2800" b="1" dirty="0" smtClean="0">
                <a:solidFill>
                  <a:schemeClr val="tx1"/>
                </a:solidFill>
                <a:latin typeface="+mj-ea"/>
                <a:ea typeface="+mj-ea"/>
              </a:rPr>
              <a:t>請</a:t>
            </a:r>
            <a:r>
              <a:rPr lang="zh-TW" altLang="zh-TW" sz="2800" b="1" dirty="0">
                <a:solidFill>
                  <a:schemeClr val="tx1"/>
                </a:solidFill>
                <a:latin typeface="+mj-ea"/>
                <a:ea typeface="+mj-ea"/>
              </a:rPr>
              <a:t>各人分享從約瑟的身上看到什麼特質？學到什麼功課</a:t>
            </a:r>
            <a:r>
              <a:rPr lang="zh-TW" altLang="zh-TW" sz="2800" b="1" dirty="0" smtClean="0">
                <a:solidFill>
                  <a:schemeClr val="tx1"/>
                </a:solidFill>
                <a:latin typeface="+mj-ea"/>
                <a:ea typeface="+mj-ea"/>
              </a:rPr>
              <a:t>？</a:t>
            </a:r>
            <a:endParaRPr lang="zh-TW" altLang="zh-TW" sz="2800" b="1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en-US" altLang="zh-TW" sz="2800" b="1" dirty="0">
                <a:solidFill>
                  <a:schemeClr val="tx1"/>
                </a:solidFill>
                <a:latin typeface="+mj-ea"/>
                <a:ea typeface="+mj-ea"/>
              </a:rPr>
              <a:t>2</a:t>
            </a:r>
            <a:r>
              <a:rPr lang="en-US" altLang="zh-TW" sz="2800" b="1" dirty="0" smtClean="0">
                <a:solidFill>
                  <a:schemeClr val="tx1"/>
                </a:solidFill>
                <a:latin typeface="+mj-ea"/>
                <a:ea typeface="+mj-ea"/>
              </a:rPr>
              <a:t>. </a:t>
            </a:r>
            <a:r>
              <a:rPr lang="zh-TW" altLang="zh-TW" sz="2800" b="1" dirty="0" smtClean="0">
                <a:solidFill>
                  <a:schemeClr val="tx1"/>
                </a:solidFill>
                <a:latin typeface="+mj-ea"/>
                <a:ea typeface="+mj-ea"/>
              </a:rPr>
              <a:t>請</a:t>
            </a:r>
            <a:r>
              <a:rPr lang="zh-TW" altLang="zh-TW" sz="2800" b="1" dirty="0">
                <a:solidFill>
                  <a:schemeClr val="tx1"/>
                </a:solidFill>
                <a:latin typeface="+mj-ea"/>
                <a:ea typeface="+mj-ea"/>
              </a:rPr>
              <a:t>分享個人如何過「以馬內利」的基督徒生活，是什麼樣的情景</a:t>
            </a:r>
            <a:r>
              <a:rPr lang="zh-TW" altLang="zh-TW" sz="2800" b="1" dirty="0" smtClean="0">
                <a:solidFill>
                  <a:schemeClr val="tx1"/>
                </a:solidFill>
                <a:latin typeface="+mj-ea"/>
                <a:ea typeface="+mj-ea"/>
              </a:rPr>
              <a:t>？</a:t>
            </a:r>
            <a:endParaRPr lang="zh-TW" altLang="zh-TW" sz="28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7739775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12888</TotalTime>
  <Words>1667</Words>
  <Application>Microsoft Office PowerPoint</Application>
  <PresentationFormat>Widescreen</PresentationFormat>
  <Paragraphs>50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微軟正黑體</vt:lpstr>
      <vt:lpstr>新細明體</vt:lpstr>
      <vt:lpstr>標楷體</vt:lpstr>
      <vt:lpstr>Arial</vt:lpstr>
      <vt:lpstr>Garamond</vt:lpstr>
      <vt:lpstr>Times New Roman</vt:lpstr>
      <vt:lpstr>Organic</vt:lpstr>
      <vt:lpstr>基督降生(二)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tedhuang98@gmail.com</dc:creator>
  <cp:lastModifiedBy>Imin Huang</cp:lastModifiedBy>
  <cp:revision>57</cp:revision>
  <dcterms:created xsi:type="dcterms:W3CDTF">2023-05-31T10:18:55Z</dcterms:created>
  <dcterms:modified xsi:type="dcterms:W3CDTF">2023-12-05T00:18:26Z</dcterms:modified>
</cp:coreProperties>
</file>