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16" r:id="rId2"/>
    <p:sldId id="373" r:id="rId3"/>
    <p:sldId id="378" r:id="rId4"/>
    <p:sldId id="417" r:id="rId5"/>
    <p:sldId id="435" r:id="rId6"/>
    <p:sldId id="384" r:id="rId7"/>
    <p:sldId id="355" r:id="rId8"/>
    <p:sldId id="436" r:id="rId9"/>
    <p:sldId id="400" r:id="rId10"/>
    <p:sldId id="398" r:id="rId11"/>
    <p:sldId id="427" r:id="rId12"/>
    <p:sldId id="437" r:id="rId13"/>
    <p:sldId id="37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67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939" y="1131000"/>
            <a:ext cx="4169775" cy="1303867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latin typeface="+mj-ea"/>
              </a:rPr>
              <a:t>基督降生</a:t>
            </a:r>
            <a:r>
              <a:rPr lang="en-US" altLang="zh-TW" sz="5400" b="1" dirty="0" smtClean="0">
                <a:latin typeface="+mj-ea"/>
              </a:rPr>
              <a:t>(</a:t>
            </a:r>
            <a:r>
              <a:rPr lang="zh-TW" altLang="en-US" sz="5400" b="1" dirty="0" smtClean="0">
                <a:latin typeface="+mj-ea"/>
              </a:rPr>
              <a:t>三</a:t>
            </a:r>
            <a:r>
              <a:rPr lang="en-US" altLang="zh-TW" sz="5400" b="1" dirty="0">
                <a:latin typeface="+mj-ea"/>
              </a:rPr>
              <a:t>)</a:t>
            </a:r>
            <a:endParaRPr lang="zh-TW" altLang="en-US" sz="54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7428" y="2830124"/>
            <a:ext cx="4380796" cy="1951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dirty="0" smtClean="0">
                <a:solidFill>
                  <a:srgbClr val="FF0000"/>
                </a:solidFill>
                <a:latin typeface="+mj-ea"/>
                <a:ea typeface="+mj-ea"/>
              </a:rPr>
              <a:t>救主降生</a:t>
            </a:r>
            <a:endParaRPr lang="zh-TW" altLang="en-US" sz="6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CE7E26-1DF6-1F79-4561-1BE99464A0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3" r="4769"/>
          <a:stretch/>
        </p:blipFill>
        <p:spPr>
          <a:xfrm>
            <a:off x="1028378" y="1106531"/>
            <a:ext cx="5727469" cy="465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9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457200"/>
            <a:ext cx="11246069" cy="5981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神應許救主彌賽亞要來傳和平的信息，使人與神和好，也與人和好。基督降生時，正是羅馬第一任皇帝亞古士督在位時期〔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BC 27-AD 14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〕，他開創了史家所稱的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Pax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2800" dirty="0" err="1">
                <a:solidFill>
                  <a:schemeClr val="tx1"/>
                </a:solidFill>
                <a:latin typeface="+mj-ea"/>
                <a:ea typeface="+mj-ea"/>
              </a:rPr>
              <a:t>Romana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，意思是「羅馬和平」，約有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200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年。但這期間，羅馬帝國仍有間歇的戰爭，尤其是猶太戰爭，以致耶路撒冷和聖殿被毀。世上的政權無法帶來真正的和平，因為人的罪性不除，不會有真正的平安。救主降世，為要拯救世人脫離罪惡，帶來平安。因此，基督降生的那天晚上被稱為「平安夜」，祂靜悄悄地降生在伯利恆，沒有人注意，天上卻充滿歡呼讚美。因祂降生，神展開了救贖的工作，祂就是神所差遣的和平使者，帶來真正的平安。</a:t>
            </a:r>
          </a:p>
        </p:txBody>
      </p:sp>
    </p:spTree>
    <p:extLst>
      <p:ext uri="{BB962C8B-B14F-4D97-AF65-F5344CB8AC3E}">
        <p14:creationId xmlns:p14="http://schemas.microsoft.com/office/powerpoint/2010/main" val="7041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2:1-7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當那些日子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，該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撒亞古士督有旨意下來，叫天下人民都報名上冊。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這是居里扭作敘利亞巡撫的時候，頭一次行報名上冊的事。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眾人各歸各城，報名上冊。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約瑟也從加利利的拿撒勒城上猶太去，到了大衛的城，名叫伯利恆，因他本是大衛一族一家的人，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要和他所聘之妻馬利亞一同報名上冊。那時馬利亞的身孕已經重了。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他們在那裡的時候，馬利亞的產期到了，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就生了頭胎的兒子，用布包起來，放在馬槽裡，因為客店裡沒有地方。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" b="5871"/>
          <a:stretch/>
        </p:blipFill>
        <p:spPr>
          <a:xfrm>
            <a:off x="1295402" y="578095"/>
            <a:ext cx="6009165" cy="5677509"/>
          </a:xfrm>
        </p:spPr>
      </p:pic>
      <p:sp>
        <p:nvSpPr>
          <p:cNvPr id="3" name="Rectangle 2"/>
          <p:cNvSpPr/>
          <p:nvPr/>
        </p:nvSpPr>
        <p:spPr>
          <a:xfrm>
            <a:off x="3327990" y="801378"/>
            <a:ext cx="956931" cy="36150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加利利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6864" y="5291861"/>
            <a:ext cx="758456" cy="36150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猶太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9534" y="2786572"/>
            <a:ext cx="1105786" cy="36150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撒馬利亞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2569534" y="5653369"/>
            <a:ext cx="1010094" cy="308345"/>
          </a:xfrm>
          <a:prstGeom prst="wedgeRectCallout">
            <a:avLst>
              <a:gd name="adj1" fmla="val 78424"/>
              <a:gd name="adj2" fmla="val 534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耶路撒冷</a:t>
            </a:r>
            <a:endParaRPr lang="zh-TW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3262422" y="1198749"/>
            <a:ext cx="825795" cy="309127"/>
          </a:xfrm>
          <a:prstGeom prst="wedgeRectCallout">
            <a:avLst>
              <a:gd name="adj1" fmla="val 71061"/>
              <a:gd name="adj2" fmla="val 1931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拿撒勒</a:t>
            </a:r>
            <a:endParaRPr lang="zh-TW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3901263" y="5947259"/>
            <a:ext cx="797442" cy="308345"/>
          </a:xfrm>
          <a:prstGeom prst="wedgeRectCallout">
            <a:avLst>
              <a:gd name="adj1" fmla="val -85576"/>
              <a:gd name="adj2" fmla="val 3293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伯利恆</a:t>
            </a:r>
            <a:endParaRPr lang="zh-TW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04567" y="578095"/>
            <a:ext cx="3592032" cy="567750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 smtClean="0">
                <a:latin typeface="+mj-ea"/>
                <a:ea typeface="+mj-ea"/>
              </a:rPr>
              <a:t>拿撒勒到伯利恆最短的矩離約</a:t>
            </a:r>
            <a:r>
              <a:rPr lang="en-US" altLang="zh-TW" sz="2000" b="1" dirty="0" smtClean="0">
                <a:latin typeface="+mj-ea"/>
                <a:ea typeface="+mj-ea"/>
              </a:rPr>
              <a:t>120</a:t>
            </a:r>
            <a:r>
              <a:rPr lang="zh-TW" altLang="en-US" sz="2000" b="1" dirty="0" smtClean="0">
                <a:latin typeface="+mj-ea"/>
                <a:ea typeface="+mj-ea"/>
              </a:rPr>
              <a:t>公里，若繞行約但河，則約</a:t>
            </a:r>
            <a:r>
              <a:rPr lang="en-US" altLang="zh-TW" sz="2000" b="1" dirty="0" smtClean="0">
                <a:latin typeface="+mj-ea"/>
                <a:ea typeface="+mj-ea"/>
              </a:rPr>
              <a:t>160</a:t>
            </a:r>
            <a:r>
              <a:rPr lang="zh-TW" altLang="en-US" sz="2000" b="1" dirty="0" smtClean="0">
                <a:latin typeface="+mj-ea"/>
                <a:ea typeface="+mj-ea"/>
              </a:rPr>
              <a:t>公里，步行約</a:t>
            </a:r>
            <a:r>
              <a:rPr lang="en-US" altLang="zh-TW" sz="2000" b="1" dirty="0" smtClean="0">
                <a:latin typeface="+mj-ea"/>
                <a:ea typeface="+mj-ea"/>
              </a:rPr>
              <a:t>5-10</a:t>
            </a:r>
            <a:r>
              <a:rPr lang="zh-TW" altLang="en-US" sz="2000" b="1" dirty="0" smtClean="0">
                <a:latin typeface="+mj-ea"/>
                <a:ea typeface="+mj-ea"/>
              </a:rPr>
              <a:t>天。</a:t>
            </a:r>
            <a:endParaRPr lang="zh-TW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720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-2" y="0"/>
            <a:ext cx="12192001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一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馬槽的嬰孩</a:t>
            </a:r>
          </a:p>
          <a:p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基督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降生是神所命定的，祂使該撒下令全國要報名上冊，為徵稅之用。約瑟可能要趕在期限內，由拿撒勒到伯利恆報到。結果讓馬利亞在伯利恆生產，應驗先知的話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2:4-6)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r>
              <a:rPr lang="en-US" altLang="zh-TW" sz="2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TW" sz="800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報名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上冊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：即人口普查，亞古士督時代曾做過三次普查，這次普查可能是在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8 BC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。居里紐〔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51 BC-21 AD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〕多年在敘利亞任職，另一次普查造成暴亂〔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6 AD(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5:37)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〕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en-US" sz="3200" b="1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大衛</a:t>
            </a:r>
            <a:r>
              <a:rPr lang="zh-TW" altLang="en-US" sz="3200" b="1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的城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：大衛的祖籍是伯利恆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撒上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16:1)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，拿撒勒距伯利恆約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75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英哩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〔120</a:t>
            </a:r>
            <a:r>
              <a:rPr lang="zh-TW" altLang="en-US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公里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〕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，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約瑟是大衛王室的後裔，必須到伯利恆報名上冊，應驗先知的預言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彌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5:2;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2:4-6)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zh-TW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920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無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處安身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：馬利亞到伯利恆時，客店已滿，可能是過節期間。按以利沙伯懷孕時間推算〔第八班祭司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1:5;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代上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24:10)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〕，馬利亞產期可能在猶太曆七月住棚節期間。 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放在馬槽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：基督降生之處可能在馬厩，馬槽是餵馬之用。或搭棚過節裝食物的盆子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endParaRPr lang="en-US" altLang="zh-TW" sz="2800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】耶穌降生在哪裡？客店為何沒有地方？馬利亞為何要到伯利恆來生產？</a:t>
            </a:r>
            <a:endParaRPr lang="en-US" altLang="zh-TW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endParaRPr lang="en-US" sz="32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6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altLang="zh-TW" sz="3600" b="1" kern="100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:8-14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在伯利恆之野地裡有牧羊的人，夜間按著更次看守羊群。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有主的使者站在他們旁邊，主的榮光四面照著他們；牧羊的人就甚懼怕。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那天使對他們說：不要懼怕！我報給你們大喜的信息，是關乎萬民的；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因今天在大衛的城裡，為你們生了救主，就是主基督。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你們要看見一個嬰孩，包著布，臥在馬槽裡，那就是記號了。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忽然，有一大隊天兵同那天使讚美神說：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在至高之處榮耀歸與神！在地上平安歸與他所喜悅的人！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5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二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天使齊頌揚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天兵稱天軍，或天上星辰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7:42)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。創造時，晨星一同歌唱歡呼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38:7)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。基督降生，神的救贖開始發動，天上也同聲歡呼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15:10)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。基督是神與人的中保，帶來榮耀和平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800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牧人看羊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：這些牧人可能是看守聖殿獻祭所用的羊，這是卑微的行業。耶穌自稱是好牧人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10:11)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，門徒要牧養主的羊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21:15; 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彼前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5:1-4)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，為羊群警醒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20:28)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。基督降生時，只有夜間看守羊群的知道；基督再臨時，儆醒的人有福了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16:15)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r>
              <a:rPr lang="zh-TW" sz="2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救主基督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：基督有兩種身份：君王和救主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5:31)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，基督是聖徒的救主和生命的主。救主〔耶穌：拯救我們脫離罪惡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1:21)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〕，君王〔基督：受膏的君王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撒上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16:1)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〕。</a:t>
            </a:r>
            <a:r>
              <a:rPr lang="zh-TW" sz="2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39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榮耀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歸神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：基督是神榮耀的光輝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，顯明神慈愛，並榮耀神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12:28-30; 15:8)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平安歸人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：基督降生時，天上宣告平安。基督道成肉身，成就和睦，不僅使人與神和好，也與人和好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弗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2:14-18)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。祂是神所喜悅的，聖徒在基督裡就蒙神喜悅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3:17)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2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】基督降生之夜，天使為何報信給牧人？內容是什麼？請背誦天使頌讚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zh-TW" altLang="zh-TW" sz="3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53930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600" b="1" dirty="0" smtClean="0">
                <a:solidFill>
                  <a:schemeClr val="tx1"/>
                </a:solidFill>
                <a:latin typeface="+mj-ea"/>
                <a:ea typeface="+mj-ea"/>
              </a:rPr>
              <a:t>路加福音</a:t>
            </a:r>
            <a:r>
              <a:rPr lang="en-US" sz="36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2:15-20</a:t>
            </a:r>
            <a:r>
              <a:rPr lang="en-US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6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眾天使離開他們，升天去了。牧羊的人彼此說：我們往伯利恆去，看看所成的事，就是主所指示我們的。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他們急忙去了，就尋見馬利亞和約瑟，又有那嬰孩臥在馬槽裡；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既然看見，就把天使論這孩子的話傳開了。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凡聽見的，就詫異牧羊之人對他們所說的話。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馬利亞卻把這一切的事存在心裡，反復思想。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牧羊的人回去了，因所聽見所看見的一切事，正如天使向他們所說的，就歸榮耀與神，讚美他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5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三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牧人的見證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牧人聽見天使頌讚主，並吩咐他們去看嬰孩耶穌。要認識耶穌，不能憑著血氣，必須有神的啟示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16:16-17)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。不只聽了相信，且信而順服，也要將基督傳揚出去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羅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10:14-15)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  <a:p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牧人查驗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：如馬利亞去見以利沙伯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1:36-41)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，牧人看到嬰孩包著布，臥在馬槽裡，印證天使的話。布的希臘文字根是「披肩」的意思，可能是婦女過節蓋頭用的頭巾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傳主福音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：牧人看到發生的事，便把這話傳開，且歸榮耀與神。這是第一個平安夜，也是第一個報佳音。福音的信息關乎萬民，要把福音傳給萬民，直到地極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徒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1:8)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4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存在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心裡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：彌賽亞的降生，有聖經的印證，有許多神奇和奧秘的事，人不能明白。對奇妙的事，不是懷疑，而是學馬利亞存記在心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2:50-51)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，時候到了，自然明白</a:t>
            </a:r>
            <a:r>
              <a:rPr lang="zh-TW" sz="2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endParaRPr lang="en-US" sz="2800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3200" b="1" dirty="0" smtClean="0">
                <a:solidFill>
                  <a:srgbClr val="C00000"/>
                </a:solidFill>
                <a:latin typeface="+mj-ea"/>
                <a:ea typeface="+mj-ea"/>
              </a:rPr>
              <a:t>3</a:t>
            </a: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有哪些人知道耶穌降生的信息？誰告訴他們的？後來他們如何回應？</a:t>
            </a:r>
            <a:endParaRPr lang="en-US" sz="32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490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294289"/>
            <a:ext cx="11246069" cy="62694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結論</a:t>
            </a:r>
            <a:endParaRPr lang="en-US" altLang="zh-TW" sz="36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耶穌基督降生之夜，改變人類歷史。路加記載歷史的一幕，神降世為人，謙卑躺在馬槽，表明神的降卑，甘願與人和好。祂降世為拯救罪人，作世人的救主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提前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。但人們是否願意接待祂？凡接待祂的，就是信祂名的人，神就賜他權柄作神的兒女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1:12)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。基督降生時，沒有人接待祂，竟生在馬槽裡；祂在世上服事，卻沒有枕頭的地方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9:58)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。神應許「有一嬰孩為我們而生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9:6-7)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，這嬰孩不只給馬利亞，也給全人類，祂就是和平之君。每年平安夜聖徒紀念基督降生，不僅歡迎祂住在我們心裡，成為我們的和睦，作個「使人和睦的人」；為這世代求平安，傳和平的福音給遠處的人，也給近處的人。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</a:p>
          <a:p>
            <a:endParaRPr lang="en-US" altLang="zh-TW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2800" b="1" dirty="0">
                <a:solidFill>
                  <a:srgbClr val="C00000"/>
                </a:solidFill>
                <a:latin typeface="+mj-ea"/>
                <a:ea typeface="+mj-ea"/>
              </a:rPr>
              <a:t>分享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28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基督徒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要不要記念聖誕節？要如何記念？請發表各人的看法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zh-TW" altLang="zh-TW" sz="28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2. 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「有一嬰孩為我們而生」這句話對你有何意義？你要怎樣接待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耶穌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？</a:t>
            </a:r>
            <a:endParaRPr lang="zh-TW" altLang="zh-TW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73977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13527</TotalTime>
  <Words>1783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微軟正黑體</vt:lpstr>
      <vt:lpstr>新細明體</vt:lpstr>
      <vt:lpstr>標楷體</vt:lpstr>
      <vt:lpstr>Arial</vt:lpstr>
      <vt:lpstr>Garamond</vt:lpstr>
      <vt:lpstr>Times New Roman</vt:lpstr>
      <vt:lpstr>Organic</vt:lpstr>
      <vt:lpstr>基督降生(三)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tedhuang98@gmail.com</dc:creator>
  <cp:lastModifiedBy>Imin Huang</cp:lastModifiedBy>
  <cp:revision>62</cp:revision>
  <dcterms:created xsi:type="dcterms:W3CDTF">2023-05-31T10:18:55Z</dcterms:created>
  <dcterms:modified xsi:type="dcterms:W3CDTF">2023-12-11T05:41:30Z</dcterms:modified>
</cp:coreProperties>
</file>