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image/webp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415" r:id="rId2"/>
    <p:sldId id="432" r:id="rId3"/>
    <p:sldId id="373" r:id="rId4"/>
    <p:sldId id="433" r:id="rId5"/>
    <p:sldId id="384" r:id="rId6"/>
    <p:sldId id="378" r:id="rId7"/>
    <p:sldId id="421" r:id="rId8"/>
    <p:sldId id="355" r:id="rId9"/>
    <p:sldId id="400" r:id="rId10"/>
    <p:sldId id="37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12/18/2023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12/18/2023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12/18/2023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ebp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1989" y="1134741"/>
            <a:ext cx="4461748" cy="1303867"/>
          </a:xfrm>
        </p:spPr>
        <p:txBody>
          <a:bodyPr>
            <a:normAutofit/>
          </a:bodyPr>
          <a:lstStyle/>
          <a:p>
            <a:r>
              <a:rPr lang="zh-TW" altLang="en-US" sz="5400" b="1" dirty="0" smtClean="0">
                <a:latin typeface="+mj-ea"/>
              </a:rPr>
              <a:t>基督降生</a:t>
            </a:r>
            <a:r>
              <a:rPr lang="en-US" altLang="zh-TW" sz="5400" b="1" dirty="0" smtClean="0">
                <a:latin typeface="+mj-ea"/>
              </a:rPr>
              <a:t>(</a:t>
            </a:r>
            <a:r>
              <a:rPr lang="zh-TW" altLang="en-US" sz="5400" b="1" dirty="0" smtClean="0">
                <a:latin typeface="+mj-ea"/>
              </a:rPr>
              <a:t>四</a:t>
            </a:r>
            <a:r>
              <a:rPr lang="en-US" altLang="zh-TW" sz="5400" b="1" dirty="0" smtClean="0">
                <a:latin typeface="+mj-ea"/>
              </a:rPr>
              <a:t>)</a:t>
            </a:r>
            <a:endParaRPr lang="zh-TW" altLang="en-US" sz="5400" b="1" dirty="0">
              <a:latin typeface="+mj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4730" y="2830124"/>
            <a:ext cx="4656266" cy="195146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6600" b="1" kern="100" dirty="0" smtClean="0">
                <a:solidFill>
                  <a:srgbClr val="FF0000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博士來朝</a:t>
            </a:r>
            <a:endParaRPr lang="zh-TW" altLang="en-US" sz="6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A545C5D-827E-BDE9-EA9F-9116ACCC5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556" y="1250262"/>
            <a:ext cx="6038433" cy="4347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9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108" r="209" b="1244"/>
          <a:stretch/>
        </p:blipFill>
        <p:spPr>
          <a:xfrm>
            <a:off x="918998" y="683491"/>
            <a:ext cx="10354004" cy="5514109"/>
          </a:xfrm>
        </p:spPr>
      </p:pic>
      <p:sp>
        <p:nvSpPr>
          <p:cNvPr id="3" name="Rectangle 2"/>
          <p:cNvSpPr/>
          <p:nvPr/>
        </p:nvSpPr>
        <p:spPr>
          <a:xfrm>
            <a:off x="8164946" y="1699491"/>
            <a:ext cx="2456873" cy="78509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chemeClr val="tx1"/>
                </a:solidFill>
                <a:latin typeface="+mj-ea"/>
                <a:ea typeface="+mj-ea"/>
              </a:rPr>
              <a:t>東方博士可能的路線由巴比倫到伯利恆</a:t>
            </a:r>
            <a:endParaRPr lang="zh-TW" altLang="en-US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96290" y="3671454"/>
            <a:ext cx="2456873" cy="78509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smtClean="0">
                <a:solidFill>
                  <a:schemeClr val="tx1"/>
                </a:solidFill>
                <a:latin typeface="+mj-ea"/>
                <a:ea typeface="+mj-ea"/>
              </a:rPr>
              <a:t>約瑟帶著馬利利亞和嬰孩耶穌逃到埃及</a:t>
            </a:r>
            <a:endParaRPr lang="zh-TW" altLang="en-US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845963" y="4456544"/>
            <a:ext cx="905164" cy="3463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chemeClr val="tx1"/>
                </a:solidFill>
                <a:latin typeface="+mj-ea"/>
                <a:ea typeface="+mj-ea"/>
              </a:rPr>
              <a:t>巴比倫</a:t>
            </a:r>
            <a:endParaRPr lang="zh-TW" altLang="en-US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74109" y="4613559"/>
            <a:ext cx="1108363" cy="3463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chemeClr val="tx1"/>
                </a:solidFill>
                <a:latin typeface="+mj-ea"/>
                <a:ea typeface="+mj-ea"/>
              </a:rPr>
              <a:t>耶路撒冷</a:t>
            </a:r>
            <a:endParaRPr lang="zh-TW" altLang="en-US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19635" y="4772886"/>
            <a:ext cx="997529" cy="3463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耶路撒冷</a:t>
            </a:r>
            <a:endParaRPr lang="zh-TW" altLang="en-US" sz="16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742547" y="5527347"/>
            <a:ext cx="969817" cy="3463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伯利恆</a:t>
            </a:r>
            <a:endParaRPr lang="zh-TW" altLang="en-US" sz="16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25236" y="5520728"/>
            <a:ext cx="942109" cy="3463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chemeClr val="tx1"/>
                </a:solidFill>
                <a:latin typeface="+mj-ea"/>
                <a:ea typeface="+mj-ea"/>
              </a:rPr>
              <a:t>埃及</a:t>
            </a:r>
            <a:endParaRPr lang="zh-TW" altLang="en-US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18707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Rectangle 3"/>
          <p:cNvSpPr/>
          <p:nvPr/>
        </p:nvSpPr>
        <p:spPr>
          <a:xfrm>
            <a:off x="472964" y="457200"/>
            <a:ext cx="11246069" cy="59817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基督降生在猶太的伯利恆，只有約瑟、馬利亞，和牧人知道。在遙遠的東方，神向幾個博士啟示救主降生，他們被星星引導，來到猶太地，為要朝見基督，並獻上禮物。基督是大衛的子孫，生來要作猶太人的王，祂也是至高者的兒子，祂的國度沒有窮盡。但祂降生時，卻是軟弱的嬰孩，卑微地被放在馬槽裡。只有被神啟示的人，才能認識基督的尊榮和權柄，並且甘心樂意敬拜尊崇祂。然而，世上的政權，和有知識學問的人，不僅不認識基督，甚至敵擋祂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詩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2:1-2)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。希律、祭司長，和民間的文士，知道東方博士透露基督降生的信息，他們對待基督的態度，與東方博士截然不同，顯出博士們的難能可貴。</a:t>
            </a:r>
          </a:p>
        </p:txBody>
      </p:sp>
    </p:spTree>
    <p:extLst>
      <p:ext uri="{BB962C8B-B14F-4D97-AF65-F5344CB8AC3E}">
        <p14:creationId xmlns:p14="http://schemas.microsoft.com/office/powerpoint/2010/main" val="70416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Rectangle 4"/>
          <p:cNvSpPr/>
          <p:nvPr/>
        </p:nvSpPr>
        <p:spPr>
          <a:xfrm>
            <a:off x="881061" y="825910"/>
            <a:ext cx="10429875" cy="52061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200" b="1" dirty="0" smtClean="0">
                <a:solidFill>
                  <a:schemeClr val="tx1"/>
                </a:solidFill>
                <a:latin typeface="+mj-ea"/>
                <a:ea typeface="+mj-ea"/>
              </a:rPr>
              <a:t>【</a:t>
            </a:r>
            <a:r>
              <a:rPr lang="zh-TW" altLang="en-US" sz="3200" b="1" dirty="0" smtClean="0">
                <a:solidFill>
                  <a:schemeClr val="tx1"/>
                </a:solidFill>
                <a:latin typeface="+mj-ea"/>
                <a:ea typeface="+mj-ea"/>
              </a:rPr>
              <a:t>馬太福音 </a:t>
            </a:r>
            <a:r>
              <a:rPr lang="en-US" altLang="zh-TW" sz="3200" b="1" kern="100" dirty="0" smtClean="0">
                <a:solidFill>
                  <a:srgbClr val="C00000"/>
                </a:solidFill>
                <a:latin typeface="+mj-ea"/>
                <a:ea typeface="+mj-ea"/>
                <a:cs typeface="Times New Roman" panose="02020603050405020304" pitchFamily="18" charset="0"/>
              </a:rPr>
              <a:t>2</a:t>
            </a:r>
            <a:r>
              <a:rPr lang="en-US" sz="3200" b="1" kern="100" dirty="0" smtClean="0">
                <a:solidFill>
                  <a:srgbClr val="C00000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:1-3</a:t>
            </a:r>
            <a:r>
              <a:rPr lang="en-US" altLang="zh-TW" sz="3200" b="1" dirty="0" smtClean="0">
                <a:solidFill>
                  <a:schemeClr val="tx1"/>
                </a:solidFill>
                <a:latin typeface="+mj-ea"/>
                <a:ea typeface="+mj-ea"/>
              </a:rPr>
              <a:t>】</a:t>
            </a:r>
            <a:endParaRPr lang="en-US" altLang="zh-TW" sz="3200" b="1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en-US" altLang="zh-TW" sz="28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 </a:t>
            </a:r>
            <a:r>
              <a:rPr lang="zh-TW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當希律王的時候，耶穌生在猶太的伯利恆。有幾個博士從東方來到耶路撒冷，說：</a:t>
            </a:r>
            <a:r>
              <a:rPr lang="en-US" altLang="zh-TW" sz="28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 </a:t>
            </a:r>
            <a:r>
              <a:rPr lang="zh-TW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那生下來作猶太人之王的在那裡？我們在東方看見他的星，特來拜他。</a:t>
            </a:r>
            <a:r>
              <a:rPr lang="en-US" altLang="zh-TW" sz="28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 </a:t>
            </a:r>
            <a:r>
              <a:rPr lang="zh-TW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希律王聽見了，就心裡不安；耶路撒冷合城的人也都不安</a:t>
            </a:r>
            <a:r>
              <a:rPr lang="zh-TW" altLang="zh-TW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800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en-US" sz="2800" kern="1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en-US" sz="2800" kern="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zh-TW" sz="2800" b="1" dirty="0">
                <a:solidFill>
                  <a:schemeClr val="tx1"/>
                </a:solidFill>
                <a:latin typeface="+mj-ea"/>
                <a:ea typeface="+mj-ea"/>
              </a:rPr>
              <a:t>【討論</a:t>
            </a:r>
            <a:r>
              <a:rPr lang="zh-TW" altLang="zh-TW" sz="2800" b="1" dirty="0" smtClean="0">
                <a:solidFill>
                  <a:schemeClr val="tx1"/>
                </a:solidFill>
                <a:latin typeface="+mj-ea"/>
                <a:ea typeface="+mj-ea"/>
              </a:rPr>
              <a:t>題</a:t>
            </a:r>
            <a:r>
              <a:rPr lang="en-US" altLang="zh-TW" sz="28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zh-TW" sz="2800" b="1" dirty="0" smtClean="0">
                <a:solidFill>
                  <a:srgbClr val="C00000"/>
                </a:solidFill>
                <a:latin typeface="+mj-ea"/>
                <a:ea typeface="+mj-ea"/>
              </a:rPr>
              <a:t>1</a:t>
            </a:r>
            <a:r>
              <a:rPr lang="zh-TW" altLang="zh-TW" sz="2800" b="1" dirty="0">
                <a:solidFill>
                  <a:schemeClr val="tx1"/>
                </a:solidFill>
                <a:latin typeface="+mj-ea"/>
                <a:ea typeface="+mj-ea"/>
              </a:rPr>
              <a:t>】東方博士是誰？要做什麼？為何找希律？希律為何不安？別人為何不安？</a:t>
            </a:r>
            <a:endParaRPr lang="en-US" sz="2800" b="1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90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Rectangle 3"/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zh-TW" sz="3600" b="1" dirty="0" smtClean="0">
                <a:solidFill>
                  <a:schemeClr val="tx1"/>
                </a:solidFill>
                <a:latin typeface="+mj-ea"/>
                <a:ea typeface="+mj-ea"/>
              </a:rPr>
              <a:t>一</a:t>
            </a:r>
            <a:r>
              <a:rPr lang="en-US" altLang="zh-TW" sz="3600" b="1" dirty="0">
                <a:solidFill>
                  <a:schemeClr val="tx1"/>
                </a:solidFill>
                <a:latin typeface="+mj-ea"/>
                <a:ea typeface="+mj-ea"/>
              </a:rPr>
              <a:t>. </a:t>
            </a:r>
            <a:r>
              <a:rPr lang="zh-TW" altLang="zh-TW" sz="3600" b="1" dirty="0">
                <a:solidFill>
                  <a:schemeClr val="tx1"/>
                </a:solidFill>
                <a:latin typeface="+mj-ea"/>
                <a:ea typeface="+mj-ea"/>
              </a:rPr>
              <a:t>尋訪救世主</a:t>
            </a:r>
            <a:endParaRPr lang="zh-TW" altLang="zh-TW" sz="3600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東方可能指兩河流域的巴比倫，距耶路撒冷約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1500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公里。博士是指有智慧、學問，懂星象的術士、哲士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但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2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章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。他們觀察星象得知「生來作猶太人之王」的要降生，特來朝見，以為在王宮就能找到基督。神向外邦人啟示基督降生，表明救恩要臨到全世界。</a:t>
            </a:r>
          </a:p>
          <a:p>
            <a:r>
              <a:rPr lang="en-US" altLang="zh-TW" sz="800" kern="100" dirty="0" smtClean="0">
                <a:solidFill>
                  <a:schemeClr val="tx1"/>
                </a:solidFill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endParaRPr lang="en-US" altLang="zh-TW" sz="8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 smtClean="0">
                <a:solidFill>
                  <a:schemeClr val="tx1"/>
                </a:solidFill>
                <a:latin typeface="+mj-ea"/>
                <a:ea typeface="+mj-ea"/>
              </a:rPr>
              <a:t>希</a:t>
            </a: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律簡史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：史稱大希律〔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74-4 BC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〕，原是以土買人〔以東〕，歸化作猶太人，在羅馬扶植下作猶太王〔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37 BC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〕。他有治國才能，大興土木，做了許多建造，並擴建聖殿。</a:t>
            </a:r>
            <a:r>
              <a:rPr lang="zh-TW" altLang="zh-TW" sz="2800" dirty="0" smtClean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altLang="zh-TW" sz="2800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marL="34290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 smtClean="0">
                <a:solidFill>
                  <a:schemeClr val="tx1"/>
                </a:solidFill>
                <a:latin typeface="+mj-ea"/>
                <a:ea typeface="+mj-ea"/>
              </a:rPr>
              <a:t>有</a:t>
            </a: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星出現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：博士從猶太典籍得知「有星要出於雅各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民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24:17)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」，表明救主將要臨到。這預言出於外邦先知巴蘭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民</a:t>
            </a:r>
            <a:r>
              <a:rPr lang="en-US" altLang="zh-TW" sz="2800" dirty="0">
                <a:solidFill>
                  <a:schemeClr val="tx1"/>
                </a:solidFill>
                <a:latin typeface="+mj-ea"/>
                <a:ea typeface="+mj-ea"/>
              </a:rPr>
              <a:t>22:5)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，東方博士特來朝拜這猶太人的王和世界的救主</a:t>
            </a:r>
            <a:r>
              <a:rPr lang="zh-TW" altLang="zh-TW" sz="2800" dirty="0" smtClean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altLang="zh-TW" sz="2800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marL="342900" indent="-342900">
              <a:buFont typeface="新細明體" panose="02020500000000000000" pitchFamily="18" charset="-120"/>
              <a:buChar char="＊"/>
            </a:pPr>
            <a:r>
              <a:rPr lang="zh-TW" altLang="zh-TW" sz="3200" b="1" dirty="0" smtClean="0">
                <a:solidFill>
                  <a:schemeClr val="tx1"/>
                </a:solidFill>
                <a:latin typeface="+mj-ea"/>
                <a:ea typeface="+mj-ea"/>
              </a:rPr>
              <a:t>希</a:t>
            </a: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律不安</a:t>
            </a:r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：據歷史記載，希律生性多疑，嫉妒心重，曾殺妻子和三個兒子，怕有人奪他的王位。當希律不安，全城人就憂心忡忡。但基督是和平之君，祂要帶來平安。</a:t>
            </a:r>
            <a:r>
              <a:rPr lang="zh-TW" altLang="en-US" sz="2800" dirty="0" smtClean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sz="28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26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Rectangle 4"/>
          <p:cNvSpPr/>
          <p:nvPr/>
        </p:nvSpPr>
        <p:spPr>
          <a:xfrm>
            <a:off x="881061" y="825910"/>
            <a:ext cx="10429875" cy="52061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200" b="1" dirty="0" smtClean="0">
                <a:solidFill>
                  <a:schemeClr val="tx1"/>
                </a:solidFill>
                <a:latin typeface="+mj-ea"/>
                <a:ea typeface="+mj-ea"/>
              </a:rPr>
              <a:t>【</a:t>
            </a:r>
            <a:r>
              <a:rPr lang="zh-TW" altLang="en-US" sz="3200" b="1" dirty="0" smtClean="0">
                <a:solidFill>
                  <a:schemeClr val="tx1"/>
                </a:solidFill>
                <a:latin typeface="+mj-ea"/>
                <a:ea typeface="+mj-ea"/>
              </a:rPr>
              <a:t>馬太福音 </a:t>
            </a:r>
            <a:r>
              <a:rPr lang="en-US" altLang="zh-TW" sz="3200" b="1" kern="100" dirty="0" smtClean="0">
                <a:solidFill>
                  <a:srgbClr val="C00000"/>
                </a:solidFill>
                <a:latin typeface="+mj-ea"/>
                <a:ea typeface="+mj-ea"/>
                <a:cs typeface="Times New Roman" panose="02020603050405020304" pitchFamily="18" charset="0"/>
              </a:rPr>
              <a:t>2</a:t>
            </a:r>
            <a:r>
              <a:rPr lang="en-US" sz="3200" b="1" kern="100" dirty="0" smtClean="0">
                <a:solidFill>
                  <a:srgbClr val="C00000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:4-8</a:t>
            </a:r>
            <a:r>
              <a:rPr lang="en-US" altLang="zh-TW" sz="3200" b="1" dirty="0" smtClean="0">
                <a:solidFill>
                  <a:schemeClr val="tx1"/>
                </a:solidFill>
                <a:latin typeface="+mj-ea"/>
                <a:ea typeface="+mj-ea"/>
              </a:rPr>
              <a:t>】</a:t>
            </a:r>
            <a:endParaRPr lang="en-US" altLang="zh-TW" sz="3200" b="1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en-US" altLang="zh-TW" sz="2800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 </a:t>
            </a:r>
            <a:r>
              <a:rPr lang="zh-TW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他就召齊了祭司長和民間的文士，問他們說：基督當生在何處？</a:t>
            </a:r>
            <a:r>
              <a:rPr lang="en-US" altLang="zh-TW" sz="28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en-US" altLang="zh-TW" sz="28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他們回答說：在猶太的伯利恆。因為有先知記著，說：</a:t>
            </a:r>
            <a:r>
              <a:rPr lang="en-US" altLang="zh-TW" sz="28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 </a:t>
            </a:r>
            <a:r>
              <a:rPr lang="zh-TW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猶大地的伯利恆阿，你在猶大諸城中並不是最小的；因為將來有一位君王要從你那裡出來，牧養我以色列民</a:t>
            </a:r>
            <a:r>
              <a:rPr lang="zh-TW" altLang="zh-TW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r>
              <a:rPr lang="en-US" altLang="zh-TW" sz="28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7</a:t>
            </a:r>
            <a:r>
              <a:rPr lang="en-US" altLang="zh-TW" sz="28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當下，希律暗暗的召了博士來，細問那星是甚麼時候出現的，</a:t>
            </a:r>
            <a:r>
              <a:rPr lang="en-US" altLang="zh-TW" sz="28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 </a:t>
            </a:r>
            <a:r>
              <a:rPr lang="zh-TW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就差他們往伯利恆去，說：你們去仔細尋訪那小孩子，尋到了，就來報信，我也好去拜他</a:t>
            </a:r>
            <a:r>
              <a:rPr lang="zh-TW" altLang="zh-TW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800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sz="2800" kern="1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</a:p>
          <a:p>
            <a:endParaRPr lang="en-US" sz="2800" kern="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zh-TW" sz="2800" b="1" dirty="0">
                <a:solidFill>
                  <a:schemeClr val="tx1"/>
                </a:solidFill>
                <a:latin typeface="+mj-ea"/>
                <a:ea typeface="+mj-ea"/>
              </a:rPr>
              <a:t>【討論</a:t>
            </a:r>
            <a:r>
              <a:rPr lang="zh-TW" altLang="zh-TW" sz="2800" b="1" dirty="0" smtClean="0">
                <a:solidFill>
                  <a:schemeClr val="tx1"/>
                </a:solidFill>
                <a:latin typeface="+mj-ea"/>
                <a:ea typeface="+mj-ea"/>
              </a:rPr>
              <a:t>題</a:t>
            </a:r>
            <a:r>
              <a:rPr lang="en-US" altLang="zh-TW" sz="28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zh-TW" sz="2800" b="1" dirty="0" smtClean="0">
                <a:solidFill>
                  <a:srgbClr val="C00000"/>
                </a:solidFill>
                <a:latin typeface="+mj-ea"/>
                <a:ea typeface="+mj-ea"/>
              </a:rPr>
              <a:t>2</a:t>
            </a:r>
            <a:r>
              <a:rPr lang="zh-TW" altLang="zh-TW" sz="2800" b="1" dirty="0">
                <a:solidFill>
                  <a:schemeClr val="tx1"/>
                </a:solidFill>
                <a:latin typeface="+mj-ea"/>
                <a:ea typeface="+mj-ea"/>
              </a:rPr>
              <a:t>】如何知道基督降生的事？神向誰顯明？聽到基督降生，人們的反應如何？</a:t>
            </a:r>
            <a:endParaRPr lang="en-US" sz="2800" b="1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13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zh-TW" sz="3200" b="1" dirty="0" smtClean="0">
                <a:solidFill>
                  <a:schemeClr val="tx1"/>
                </a:solidFill>
                <a:latin typeface="+mj-ea"/>
                <a:ea typeface="+mj-ea"/>
              </a:rPr>
              <a:t>二</a:t>
            </a:r>
            <a:r>
              <a:rPr lang="en-US" altLang="zh-TW" sz="3200" b="1" dirty="0">
                <a:solidFill>
                  <a:schemeClr val="tx1"/>
                </a:solidFill>
                <a:latin typeface="+mj-ea"/>
                <a:ea typeface="+mj-ea"/>
              </a:rPr>
              <a:t>. </a:t>
            </a: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生在伯利恆</a:t>
            </a:r>
            <a:endParaRPr lang="zh-TW" altLang="zh-TW" sz="3200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基督是大衛的後裔</a:t>
            </a:r>
            <a:r>
              <a:rPr lang="en-US" altLang="zh-TW" sz="26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詩</a:t>
            </a:r>
            <a:r>
              <a:rPr lang="en-US" altLang="zh-TW" sz="2600" dirty="0">
                <a:solidFill>
                  <a:schemeClr val="tx1"/>
                </a:solidFill>
                <a:latin typeface="+mj-ea"/>
                <a:ea typeface="+mj-ea"/>
              </a:rPr>
              <a:t>89:3-4)</a:t>
            </a:r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，先知預言祂要降生在伯利恆</a:t>
            </a:r>
            <a:r>
              <a:rPr lang="en-US" altLang="zh-TW" sz="26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彌</a:t>
            </a:r>
            <a:r>
              <a:rPr lang="en-US" altLang="zh-TW" sz="2600" dirty="0">
                <a:solidFill>
                  <a:schemeClr val="tx1"/>
                </a:solidFill>
                <a:latin typeface="+mj-ea"/>
                <a:ea typeface="+mj-ea"/>
              </a:rPr>
              <a:t>5:2)</a:t>
            </a:r>
            <a:r>
              <a:rPr lang="zh-TW" altLang="zh-TW" sz="2600" dirty="0" smtClean="0">
                <a:solidFill>
                  <a:schemeClr val="tx1"/>
                </a:solidFill>
                <a:latin typeface="+mj-ea"/>
                <a:ea typeface="+mj-ea"/>
              </a:rPr>
              <a:t>。當時人們普遍等候基督降臨，但人</a:t>
            </a:r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憑知識不能認識神，必須被神引導，才能認識基督，到祂面前</a:t>
            </a:r>
            <a:r>
              <a:rPr lang="en-US" altLang="zh-TW" sz="26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約</a:t>
            </a:r>
            <a:r>
              <a:rPr lang="en-US" altLang="zh-TW" sz="2600" dirty="0">
                <a:solidFill>
                  <a:schemeClr val="tx1"/>
                </a:solidFill>
                <a:latin typeface="+mj-ea"/>
                <a:ea typeface="+mj-ea"/>
              </a:rPr>
              <a:t>6:44)</a:t>
            </a:r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。</a:t>
            </a:r>
          </a:p>
          <a:p>
            <a:pPr lvl="0"/>
            <a:r>
              <a:rPr lang="en-US" altLang="zh-TW" sz="800" kern="10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 </a:t>
            </a: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2800" b="1" dirty="0" smtClean="0">
                <a:solidFill>
                  <a:schemeClr val="tx1"/>
                </a:solidFill>
                <a:latin typeface="+mj-ea"/>
                <a:ea typeface="+mj-ea"/>
              </a:rPr>
              <a:t>祭司</a:t>
            </a:r>
            <a:r>
              <a:rPr lang="zh-TW" altLang="zh-TW" sz="2800" b="1" dirty="0">
                <a:solidFill>
                  <a:schemeClr val="tx1"/>
                </a:solidFill>
                <a:latin typeface="+mj-ea"/>
                <a:ea typeface="+mj-ea"/>
              </a:rPr>
              <a:t>和文士</a:t>
            </a:r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：猶太公會的成員，當時主管宗教事務，是最有學問，和智慧聰明的人。他們知道有關基督的事，但基督來了，他們卻抵擋祂，並將祂定罪，殺害</a:t>
            </a:r>
            <a:r>
              <a:rPr lang="en-US" altLang="zh-TW" sz="26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太</a:t>
            </a:r>
            <a:r>
              <a:rPr lang="en-US" altLang="zh-TW" sz="2600" dirty="0">
                <a:solidFill>
                  <a:schemeClr val="tx1"/>
                </a:solidFill>
                <a:latin typeface="+mj-ea"/>
                <a:ea typeface="+mj-ea"/>
              </a:rPr>
              <a:t>16:21)</a:t>
            </a:r>
            <a:r>
              <a:rPr lang="zh-TW" altLang="zh-TW" sz="2600" dirty="0" smtClean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altLang="zh-TW" sz="2600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2800" b="1" dirty="0" smtClean="0">
                <a:solidFill>
                  <a:schemeClr val="tx1"/>
                </a:solidFill>
                <a:latin typeface="+mj-ea"/>
                <a:ea typeface="+mj-ea"/>
              </a:rPr>
              <a:t>生在伯利恆</a:t>
            </a:r>
            <a:r>
              <a:rPr lang="zh-TW" altLang="zh-TW" sz="2600" dirty="0" smtClean="0">
                <a:solidFill>
                  <a:schemeClr val="tx1"/>
                </a:solidFill>
                <a:latin typeface="+mj-ea"/>
                <a:ea typeface="+mj-ea"/>
              </a:rPr>
              <a:t>：伯利恆是「糧食之家」的意思，耶穌說祂是從天上降下來的糧</a:t>
            </a:r>
            <a:r>
              <a:rPr lang="en-US" altLang="zh-TW" sz="2600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600" dirty="0" smtClean="0">
                <a:solidFill>
                  <a:schemeClr val="tx1"/>
                </a:solidFill>
                <a:latin typeface="+mj-ea"/>
                <a:ea typeface="+mj-ea"/>
              </a:rPr>
              <a:t>約</a:t>
            </a:r>
            <a:r>
              <a:rPr lang="en-US" altLang="zh-TW" sz="2600" dirty="0" smtClean="0">
                <a:solidFill>
                  <a:schemeClr val="tx1"/>
                </a:solidFill>
                <a:latin typeface="+mj-ea"/>
                <a:ea typeface="+mj-ea"/>
              </a:rPr>
              <a:t>6:41)</a:t>
            </a:r>
            <a:r>
              <a:rPr lang="zh-TW" altLang="zh-TW" sz="2600" dirty="0" smtClean="0">
                <a:solidFill>
                  <a:schemeClr val="tx1"/>
                </a:solidFill>
                <a:latin typeface="+mj-ea"/>
                <a:ea typeface="+mj-ea"/>
              </a:rPr>
              <a:t>。位於耶路撒冷以南約</a:t>
            </a:r>
            <a:r>
              <a:rPr lang="en-US" altLang="zh-TW" sz="2600" dirty="0" smtClean="0">
                <a:solidFill>
                  <a:schemeClr val="tx1"/>
                </a:solidFill>
                <a:latin typeface="+mj-ea"/>
                <a:ea typeface="+mj-ea"/>
              </a:rPr>
              <a:t>8</a:t>
            </a:r>
            <a:r>
              <a:rPr lang="zh-TW" altLang="zh-TW" sz="2600" dirty="0" smtClean="0">
                <a:solidFill>
                  <a:schemeClr val="tx1"/>
                </a:solidFill>
                <a:latin typeface="+mj-ea"/>
                <a:ea typeface="+mj-ea"/>
              </a:rPr>
              <a:t>公里。相較於博士不遠千里而來，在近處的人卻一無所知。</a:t>
            </a:r>
            <a:endParaRPr lang="en-US" altLang="zh-TW" sz="2600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2800" b="1" dirty="0" smtClean="0">
                <a:solidFill>
                  <a:schemeClr val="tx1"/>
                </a:solidFill>
                <a:latin typeface="+mj-ea"/>
                <a:ea typeface="+mj-ea"/>
              </a:rPr>
              <a:t>君王</a:t>
            </a:r>
            <a:r>
              <a:rPr lang="zh-TW" altLang="zh-TW" sz="2800" b="1" dirty="0">
                <a:solidFill>
                  <a:schemeClr val="tx1"/>
                </a:solidFill>
                <a:latin typeface="+mj-ea"/>
                <a:ea typeface="+mj-ea"/>
              </a:rPr>
              <a:t>降生</a:t>
            </a:r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：基督是生來作猶大王，要牧養以色列民的。外邦的博士宣告基督降生的信息，結果猶太本國的百姓卻無動於衷，預示猶太人將拒絕福音，恩典要臨到萬邦</a:t>
            </a:r>
            <a:r>
              <a:rPr lang="zh-TW" altLang="zh-TW" sz="2600" dirty="0" smtClean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altLang="zh-TW" sz="2600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2800" b="1" dirty="0" smtClean="0">
                <a:solidFill>
                  <a:schemeClr val="tx1"/>
                </a:solidFill>
                <a:latin typeface="+mj-ea"/>
                <a:ea typeface="+mj-ea"/>
              </a:rPr>
              <a:t>假意</a:t>
            </a:r>
            <a:r>
              <a:rPr lang="zh-TW" altLang="zh-TW" sz="2800" b="1" dirty="0">
                <a:solidFill>
                  <a:schemeClr val="tx1"/>
                </a:solidFill>
                <a:latin typeface="+mj-ea"/>
                <a:ea typeface="+mj-ea"/>
              </a:rPr>
              <a:t>敬拜</a:t>
            </a:r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：希律吩咐</a:t>
            </a:r>
            <a:r>
              <a:rPr lang="zh-TW" altLang="zh-TW" sz="2600" dirty="0" smtClean="0">
                <a:solidFill>
                  <a:schemeClr val="tx1"/>
                </a:solidFill>
                <a:latin typeface="+mj-ea"/>
                <a:ea typeface="+mj-ea"/>
              </a:rPr>
              <a:t>博士尋訪</a:t>
            </a:r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基督，</a:t>
            </a:r>
            <a:r>
              <a:rPr lang="zh-TW" altLang="zh-TW" sz="2600" dirty="0" smtClean="0">
                <a:solidFill>
                  <a:schemeClr val="tx1"/>
                </a:solidFill>
                <a:latin typeface="+mj-ea"/>
                <a:ea typeface="+mj-ea"/>
              </a:rPr>
              <a:t>口說</a:t>
            </a:r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要敬拜祂，其實是要殺害。世界的王是魔鬼，是說謊人的父，牠弄瞎人的心眼，使人光暗不分，善惡不明</a:t>
            </a:r>
            <a:r>
              <a:rPr lang="en-US" altLang="zh-TW" sz="26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林後</a:t>
            </a:r>
            <a:r>
              <a:rPr lang="en-US" altLang="zh-TW" sz="2600" dirty="0">
                <a:solidFill>
                  <a:schemeClr val="tx1"/>
                </a:solidFill>
                <a:latin typeface="+mj-ea"/>
                <a:ea typeface="+mj-ea"/>
              </a:rPr>
              <a:t>4:3-4)</a:t>
            </a:r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altLang="zh-TW" sz="2600" b="1" kern="100" dirty="0" smtClean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54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Rectangle 4"/>
          <p:cNvSpPr/>
          <p:nvPr/>
        </p:nvSpPr>
        <p:spPr>
          <a:xfrm>
            <a:off x="881061" y="825910"/>
            <a:ext cx="10429875" cy="52061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200" b="1" dirty="0" smtClean="0">
                <a:solidFill>
                  <a:schemeClr val="tx1"/>
                </a:solidFill>
                <a:latin typeface="+mj-ea"/>
              </a:rPr>
              <a:t>【</a:t>
            </a:r>
            <a:r>
              <a:rPr lang="zh-TW" altLang="en-US" sz="3200" b="1" dirty="0" smtClean="0">
                <a:solidFill>
                  <a:schemeClr val="tx1"/>
                </a:solidFill>
                <a:latin typeface="+mj-ea"/>
                <a:ea typeface="+mj-ea"/>
              </a:rPr>
              <a:t>馬太福音 </a:t>
            </a:r>
            <a:r>
              <a:rPr lang="en-US" altLang="zh-TW" sz="3200" b="1" kern="100" dirty="0" smtClean="0">
                <a:solidFill>
                  <a:srgbClr val="C00000"/>
                </a:solidFill>
                <a:latin typeface="+mj-ea"/>
                <a:ea typeface="+mj-ea"/>
                <a:cs typeface="Times New Roman" panose="02020603050405020304" pitchFamily="18" charset="0"/>
              </a:rPr>
              <a:t>2:9-12</a:t>
            </a:r>
            <a:r>
              <a:rPr lang="en-US" altLang="zh-TW" sz="3200" b="1" dirty="0" smtClean="0">
                <a:solidFill>
                  <a:schemeClr val="tx1"/>
                </a:solidFill>
                <a:latin typeface="+mj-ea"/>
                <a:ea typeface="+mj-ea"/>
              </a:rPr>
              <a:t>】</a:t>
            </a:r>
            <a:endParaRPr lang="en-US" altLang="zh-TW" sz="3200" b="1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en-US" altLang="zh-TW" sz="2800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9</a:t>
            </a:r>
            <a:r>
              <a:rPr lang="en-US" altLang="zh-TW" sz="2800" baseline="300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他們聽見王的話就去了。在東方所看見的那星忽然在他們前頭行，直行到小孩子的地方，就在上頭停住了。</a:t>
            </a:r>
            <a:r>
              <a:rPr lang="en-US" altLang="zh-TW" sz="28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 </a:t>
            </a:r>
            <a:r>
              <a:rPr lang="zh-TW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他們看見那星，就大大的歡喜；</a:t>
            </a:r>
            <a:r>
              <a:rPr lang="en-US" altLang="zh-TW" sz="28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</a:t>
            </a:r>
            <a:r>
              <a:rPr lang="en-US" altLang="zh-TW" sz="28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進了房子，看見小孩子和他母親馬利亞，就俯伏拜那小孩子，揭開寶盒，拿黃金、乳香、沒藥為禮物獻給他</a:t>
            </a:r>
            <a:r>
              <a:rPr lang="zh-TW" altLang="zh-TW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r>
              <a:rPr lang="en-US" altLang="zh-TW" sz="28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12 </a:t>
            </a:r>
            <a:r>
              <a:rPr lang="zh-TW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博士因為在夢中被主指示不要回去見希律，就從別的路回本地去了</a:t>
            </a:r>
            <a:r>
              <a:rPr lang="zh-TW" altLang="zh-TW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800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en-US" altLang="zh-TW" sz="2800" kern="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en-US" altLang="zh-TW" sz="2800" kern="100" dirty="0" smtClean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zh-TW" sz="2800" b="1" dirty="0">
                <a:solidFill>
                  <a:schemeClr val="tx1"/>
                </a:solidFill>
                <a:latin typeface="+mj-ea"/>
                <a:ea typeface="+mj-ea"/>
              </a:rPr>
              <a:t>【討論</a:t>
            </a:r>
            <a:r>
              <a:rPr lang="zh-TW" altLang="zh-TW" sz="2800" b="1" dirty="0" smtClean="0">
                <a:solidFill>
                  <a:schemeClr val="tx1"/>
                </a:solidFill>
                <a:latin typeface="+mj-ea"/>
                <a:ea typeface="+mj-ea"/>
              </a:rPr>
              <a:t>題</a:t>
            </a:r>
            <a:r>
              <a:rPr lang="en-US" altLang="zh-TW" sz="28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zh-TW" sz="2800" b="1" dirty="0" smtClean="0">
                <a:solidFill>
                  <a:srgbClr val="C00000"/>
                </a:solidFill>
                <a:latin typeface="+mj-ea"/>
                <a:ea typeface="+mj-ea"/>
              </a:rPr>
              <a:t>3</a:t>
            </a:r>
            <a:r>
              <a:rPr lang="zh-TW" altLang="zh-TW" sz="2800" b="1" dirty="0">
                <a:solidFill>
                  <a:schemeClr val="tx1"/>
                </a:solidFill>
                <a:latin typeface="+mj-ea"/>
                <a:ea typeface="+mj-ea"/>
              </a:rPr>
              <a:t>】東方博士如何找到基督？他們看到什麼？他們向祂作了什麼？有何意義</a:t>
            </a:r>
            <a:r>
              <a:rPr lang="zh-TW" altLang="zh-TW" sz="2800" b="1" dirty="0" smtClean="0">
                <a:solidFill>
                  <a:schemeClr val="tx1"/>
                </a:solidFill>
                <a:latin typeface="+mj-ea"/>
                <a:ea typeface="+mj-ea"/>
              </a:rPr>
              <a:t>？</a:t>
            </a:r>
            <a:endParaRPr lang="zh-TW" altLang="zh-TW" sz="28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72655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三</a:t>
            </a:r>
            <a:r>
              <a:rPr lang="en-US" altLang="zh-TW" sz="3200" b="1" dirty="0">
                <a:solidFill>
                  <a:schemeClr val="tx1"/>
                </a:solidFill>
                <a:latin typeface="+mj-ea"/>
                <a:ea typeface="+mj-ea"/>
              </a:rPr>
              <a:t>. </a:t>
            </a:r>
            <a:r>
              <a:rPr lang="zh-TW" altLang="zh-TW" sz="3200" b="1" dirty="0">
                <a:solidFill>
                  <a:schemeClr val="tx1"/>
                </a:solidFill>
                <a:latin typeface="+mj-ea"/>
                <a:ea typeface="+mj-ea"/>
              </a:rPr>
              <a:t>敬拜小孩子</a:t>
            </a:r>
            <a:endParaRPr lang="zh-TW" altLang="zh-TW" sz="3200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神的兒子道成肉身，在人眼中，祂是嬰孩；但是當人被神開啟，卻看到祂是奇妙、策士，全能的神，永在的父，和平的君</a:t>
            </a:r>
            <a:r>
              <a:rPr lang="en-US" altLang="zh-TW" sz="26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賽</a:t>
            </a:r>
            <a:r>
              <a:rPr lang="en-US" altLang="zh-TW" sz="2600" dirty="0">
                <a:solidFill>
                  <a:schemeClr val="tx1"/>
                </a:solidFill>
                <a:latin typeface="+mj-ea"/>
                <a:ea typeface="+mj-ea"/>
              </a:rPr>
              <a:t>9:6)</a:t>
            </a:r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，是以色列的安慰者</a:t>
            </a:r>
            <a:r>
              <a:rPr lang="en-US" altLang="zh-TW" sz="26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路</a:t>
            </a:r>
            <a:r>
              <a:rPr lang="en-US" altLang="zh-TW" sz="2600" dirty="0">
                <a:solidFill>
                  <a:schemeClr val="tx1"/>
                </a:solidFill>
                <a:latin typeface="+mj-ea"/>
                <a:ea typeface="+mj-ea"/>
              </a:rPr>
              <a:t>2:25-32)</a:t>
            </a:r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，配得敬拜。</a:t>
            </a:r>
          </a:p>
          <a:p>
            <a:r>
              <a:rPr lang="en-US" altLang="zh-TW" sz="800" kern="100" dirty="0" smtClean="0">
                <a:solidFill>
                  <a:schemeClr val="tx1"/>
                </a:solidFill>
                <a:latin typeface="+mj-ea"/>
                <a:ea typeface="+mj-ea"/>
                <a:cs typeface="Times New Roman" panose="02020603050405020304" pitchFamily="18" charset="0"/>
              </a:rPr>
              <a:t>  </a:t>
            </a:r>
            <a:endParaRPr lang="en-US" altLang="zh-TW" sz="2600" kern="100" dirty="0" smtClean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2800" b="1" dirty="0" smtClean="0">
                <a:solidFill>
                  <a:schemeClr val="tx1"/>
                </a:solidFill>
                <a:latin typeface="+mj-ea"/>
                <a:ea typeface="+mj-ea"/>
              </a:rPr>
              <a:t>星星</a:t>
            </a:r>
            <a:r>
              <a:rPr lang="zh-TW" altLang="zh-TW" sz="2800" b="1" dirty="0">
                <a:solidFill>
                  <a:schemeClr val="tx1"/>
                </a:solidFill>
                <a:latin typeface="+mj-ea"/>
                <a:ea typeface="+mj-ea"/>
              </a:rPr>
              <a:t>引導</a:t>
            </a:r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：博士在王宮裡找不到基督，直到離開王宮，那星又出現，引導他們找到基督。基督是明亮的晨星</a:t>
            </a:r>
            <a:r>
              <a:rPr lang="en-US" altLang="zh-TW" sz="26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啟</a:t>
            </a:r>
            <a:r>
              <a:rPr lang="en-US" altLang="zh-TW" sz="2600" dirty="0">
                <a:solidFill>
                  <a:schemeClr val="tx1"/>
                </a:solidFill>
                <a:latin typeface="+mj-ea"/>
                <a:ea typeface="+mj-ea"/>
              </a:rPr>
              <a:t>22:16)</a:t>
            </a:r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，神的話引導，使基督出現在聖徒心中</a:t>
            </a:r>
            <a:r>
              <a:rPr lang="en-US" altLang="zh-TW" sz="26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彼後</a:t>
            </a:r>
            <a:r>
              <a:rPr lang="en-US" altLang="zh-TW" sz="2600" dirty="0">
                <a:solidFill>
                  <a:schemeClr val="tx1"/>
                </a:solidFill>
                <a:latin typeface="+mj-ea"/>
                <a:ea typeface="+mj-ea"/>
              </a:rPr>
              <a:t>1:19)</a:t>
            </a:r>
            <a:r>
              <a:rPr lang="zh-TW" altLang="zh-TW" sz="2600" dirty="0" smtClean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altLang="zh-TW" sz="2600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lvl="0"/>
            <a:r>
              <a:rPr lang="en-US" altLang="zh-TW" sz="800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endParaRPr lang="en-US" altLang="zh-TW" sz="800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2800" b="1" dirty="0" smtClean="0">
                <a:solidFill>
                  <a:schemeClr val="tx1"/>
                </a:solidFill>
                <a:latin typeface="+mj-ea"/>
                <a:ea typeface="+mj-ea"/>
              </a:rPr>
              <a:t>獻</a:t>
            </a:r>
            <a:r>
              <a:rPr lang="zh-TW" altLang="zh-TW" sz="2800" b="1" dirty="0">
                <a:solidFill>
                  <a:schemeClr val="tx1"/>
                </a:solidFill>
                <a:latin typeface="+mj-ea"/>
                <a:ea typeface="+mj-ea"/>
              </a:rPr>
              <a:t>上禮物</a:t>
            </a:r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：博士不是空手朝見基督</a:t>
            </a:r>
            <a:r>
              <a:rPr lang="en-US" altLang="zh-TW" sz="26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申</a:t>
            </a:r>
            <a:r>
              <a:rPr lang="en-US" altLang="zh-TW" sz="2600" dirty="0">
                <a:solidFill>
                  <a:schemeClr val="tx1"/>
                </a:solidFill>
                <a:latin typeface="+mj-ea"/>
                <a:ea typeface="+mj-ea"/>
              </a:rPr>
              <a:t>16:16-17)</a:t>
            </a:r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，而是獻上</a:t>
            </a:r>
            <a:r>
              <a:rPr lang="zh-TW" altLang="zh-TW" sz="2600" dirty="0" smtClean="0">
                <a:solidFill>
                  <a:schemeClr val="tx1"/>
                </a:solidFill>
                <a:latin typeface="+mj-ea"/>
                <a:ea typeface="+mj-ea"/>
              </a:rPr>
              <a:t>貴重禮物</a:t>
            </a:r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，這些禮物與基督的身份相配</a:t>
            </a:r>
            <a:r>
              <a:rPr lang="zh-TW" altLang="zh-TW" sz="2600" dirty="0" smtClean="0">
                <a:solidFill>
                  <a:schemeClr val="tx1"/>
                </a:solidFill>
                <a:latin typeface="+mj-ea"/>
                <a:ea typeface="+mj-ea"/>
              </a:rPr>
              <a:t>，預</a:t>
            </a:r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表祂的屬性和作為。後來也作約瑟帶基督流亡埃及的旅費</a:t>
            </a:r>
            <a:r>
              <a:rPr lang="zh-TW" altLang="zh-TW" sz="2600" dirty="0" smtClean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altLang="zh-TW" sz="2600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lvl="0"/>
            <a:r>
              <a:rPr lang="en-US" altLang="zh-TW" sz="2600" dirty="0" smtClean="0">
                <a:solidFill>
                  <a:schemeClr val="tx1"/>
                </a:solidFill>
                <a:latin typeface="+mj-ea"/>
                <a:ea typeface="+mj-ea"/>
              </a:rPr>
              <a:t>1.</a:t>
            </a:r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黃金：預表神的屬性。基督是神的兒子，榮耀、尊貴、聖潔，神的靈常在祂身上</a:t>
            </a:r>
            <a:r>
              <a:rPr lang="zh-TW" altLang="zh-TW" sz="2600" dirty="0" smtClean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altLang="zh-TW" sz="2600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lvl="0"/>
            <a:r>
              <a:rPr lang="en-US" altLang="zh-TW" sz="2600" dirty="0" smtClean="0">
                <a:solidFill>
                  <a:schemeClr val="tx1"/>
                </a:solidFill>
                <a:latin typeface="+mj-ea"/>
                <a:ea typeface="+mj-ea"/>
              </a:rPr>
              <a:t>2.</a:t>
            </a:r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乳香：預表基督的一生沒有犯罪，成為馨香供物獻與神，所做的都討神的喜悅</a:t>
            </a:r>
            <a:r>
              <a:rPr lang="zh-TW" altLang="zh-TW" sz="2600" dirty="0" smtClean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altLang="zh-TW" sz="2600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lvl="0"/>
            <a:r>
              <a:rPr lang="en-US" altLang="zh-TW" sz="2600" dirty="0" smtClean="0">
                <a:solidFill>
                  <a:schemeClr val="tx1"/>
                </a:solidFill>
                <a:latin typeface="+mj-ea"/>
                <a:ea typeface="+mj-ea"/>
              </a:rPr>
              <a:t>3.</a:t>
            </a:r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沒藥</a:t>
            </a:r>
            <a:r>
              <a:rPr lang="zh-TW" altLang="zh-TW" sz="2600" dirty="0" smtClean="0">
                <a:solidFill>
                  <a:schemeClr val="tx1"/>
                </a:solidFill>
                <a:latin typeface="+mj-ea"/>
                <a:ea typeface="+mj-ea"/>
              </a:rPr>
              <a:t>：象</a:t>
            </a:r>
            <a:r>
              <a:rPr lang="zh-TW" altLang="en-US" sz="2600" dirty="0" smtClean="0">
                <a:solidFill>
                  <a:schemeClr val="tx1"/>
                </a:solidFill>
                <a:latin typeface="+mj-ea"/>
                <a:ea typeface="+mj-ea"/>
              </a:rPr>
              <a:t>徵受苦</a:t>
            </a:r>
            <a:r>
              <a:rPr lang="zh-TW" altLang="zh-TW" sz="2600" dirty="0" smtClean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基督有人的本質，凡事受試探，為世人受苦和受死</a:t>
            </a:r>
            <a:r>
              <a:rPr lang="en-US" altLang="zh-TW" sz="26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來</a:t>
            </a:r>
            <a:r>
              <a:rPr lang="en-US" altLang="zh-TW" sz="2600" dirty="0">
                <a:solidFill>
                  <a:schemeClr val="tx1"/>
                </a:solidFill>
                <a:latin typeface="+mj-ea"/>
                <a:ea typeface="+mj-ea"/>
              </a:rPr>
              <a:t>2:9, 18)</a:t>
            </a:r>
            <a:r>
              <a:rPr lang="zh-TW" altLang="zh-TW" sz="2600" dirty="0" smtClean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altLang="zh-TW" sz="2600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lvl="0"/>
            <a:r>
              <a:rPr lang="en-US" altLang="zh-TW" sz="800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endParaRPr lang="en-US" altLang="zh-TW" sz="800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marL="342900" lvl="0" indent="-342900">
              <a:buFont typeface="新細明體" panose="02020500000000000000" pitchFamily="18" charset="-120"/>
              <a:buChar char="＊"/>
            </a:pPr>
            <a:r>
              <a:rPr lang="zh-TW" altLang="zh-TW" sz="2800" b="1" dirty="0">
                <a:solidFill>
                  <a:schemeClr val="tx1"/>
                </a:solidFill>
                <a:latin typeface="+mj-ea"/>
                <a:ea typeface="+mj-ea"/>
              </a:rPr>
              <a:t>被主引領</a:t>
            </a:r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：博士敬拜基督，獻上</a:t>
            </a:r>
            <a:r>
              <a:rPr lang="zh-TW" altLang="zh-TW" sz="2600" dirty="0" smtClean="0">
                <a:solidFill>
                  <a:schemeClr val="tx1"/>
                </a:solidFill>
                <a:latin typeface="+mj-ea"/>
                <a:ea typeface="+mj-ea"/>
              </a:rPr>
              <a:t>禮物</a:t>
            </a:r>
            <a:r>
              <a:rPr lang="zh-TW" altLang="en-US" sz="2600" dirty="0" smtClean="0">
                <a:solidFill>
                  <a:schemeClr val="tx1"/>
                </a:solidFill>
                <a:latin typeface="+mj-ea"/>
                <a:ea typeface="+mj-ea"/>
              </a:rPr>
              <a:t>之後</a:t>
            </a:r>
            <a:r>
              <a:rPr lang="zh-TW" altLang="zh-TW" sz="2600" dirty="0" smtClean="0">
                <a:solidFill>
                  <a:schemeClr val="tx1"/>
                </a:solidFill>
                <a:latin typeface="+mj-ea"/>
                <a:ea typeface="+mj-ea"/>
              </a:rPr>
              <a:t>，</a:t>
            </a:r>
            <a:r>
              <a:rPr lang="zh-TW" altLang="zh-TW" sz="2600" dirty="0">
                <a:solidFill>
                  <a:schemeClr val="tx1"/>
                </a:solidFill>
                <a:latin typeface="+mj-ea"/>
                <a:ea typeface="+mj-ea"/>
              </a:rPr>
              <a:t>他們與神關係更加親近，神藉夢直接對他們說話，指示他們當行的路。敬拜和獻禮〔獻祭〕是親近神的途徑，必蒙神賜福。</a:t>
            </a:r>
            <a:endParaRPr lang="en-US" sz="2600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93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Rectangle 3"/>
          <p:cNvSpPr/>
          <p:nvPr/>
        </p:nvSpPr>
        <p:spPr>
          <a:xfrm>
            <a:off x="472964" y="294289"/>
            <a:ext cx="11246069" cy="62694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600" b="1" kern="100" dirty="0">
                <a:solidFill>
                  <a:schemeClr val="tx1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結論</a:t>
            </a:r>
            <a:endParaRPr lang="en-US" altLang="zh-TW" sz="3600" b="1" kern="100" dirty="0">
              <a:solidFill>
                <a:schemeClr val="tx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r>
              <a:rPr lang="zh-TW" altLang="zh-TW" sz="2800" dirty="0">
                <a:solidFill>
                  <a:schemeClr val="tx1"/>
                </a:solidFill>
                <a:latin typeface="+mj-ea"/>
                <a:ea typeface="+mj-ea"/>
              </a:rPr>
              <a:t>福音書記載了基督的降生，顯出兩極化，天上充滿歡樂頌讚，地上卻是悄然安靜。基督是至高神的兒子，卻降卑成為嬰孩；不是生在王宮，而是在馬槽裡。只有被神開啟的人，才能從嬰孩的身上看到神的榮耀。基督在世時，沒有幾個人敬拜祂；當祂得榮耀之後，兩千年來，有無數的人向祂敬拜尊崇，獻上感謝。東方博士千里迢迢來到伯利恆，只為一件事，就是朝見基督，向祂敬拜，獻上禮物。從屬世的角度看，似乎是不值得，但從神的眼光，永恆的視野來看，是最美的事。基督降生，是神賜給世人最好的禮物，東方博士代表全人類，藉著敬拜，獻上貴重的禮物，來向神表達感恩，回應神賜給人的大愛。</a:t>
            </a:r>
          </a:p>
          <a:p>
            <a:r>
              <a:rPr lang="en-US" altLang="zh-TW" sz="1200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endParaRPr lang="en-US" altLang="zh-TW" sz="1200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zh-TW" altLang="zh-TW" sz="2800" b="1" dirty="0">
                <a:solidFill>
                  <a:schemeClr val="tx1"/>
                </a:solidFill>
                <a:latin typeface="+mj-ea"/>
                <a:ea typeface="+mj-ea"/>
              </a:rPr>
              <a:t>【</a:t>
            </a:r>
            <a:r>
              <a:rPr lang="zh-TW" altLang="zh-TW" sz="2800" b="1" dirty="0">
                <a:solidFill>
                  <a:srgbClr val="C00000"/>
                </a:solidFill>
                <a:latin typeface="+mj-ea"/>
                <a:ea typeface="+mj-ea"/>
              </a:rPr>
              <a:t>分享</a:t>
            </a:r>
            <a:r>
              <a:rPr lang="zh-TW" altLang="zh-TW" sz="2800" b="1" dirty="0" smtClean="0">
                <a:solidFill>
                  <a:schemeClr val="tx1"/>
                </a:solidFill>
                <a:latin typeface="+mj-ea"/>
                <a:ea typeface="+mj-ea"/>
              </a:rPr>
              <a:t>】</a:t>
            </a:r>
            <a:endParaRPr lang="en-US" altLang="zh-TW" sz="28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en-US" altLang="zh-TW" sz="2800" b="1" dirty="0" smtClean="0">
                <a:solidFill>
                  <a:schemeClr val="tx1"/>
                </a:solidFill>
                <a:latin typeface="+mj-ea"/>
                <a:ea typeface="+mj-ea"/>
              </a:rPr>
              <a:t>1.</a:t>
            </a:r>
            <a:r>
              <a:rPr lang="zh-TW" altLang="zh-TW" sz="2800" b="1" dirty="0">
                <a:solidFill>
                  <a:schemeClr val="tx1"/>
                </a:solidFill>
                <a:latin typeface="+mj-ea"/>
                <a:ea typeface="+mj-ea"/>
              </a:rPr>
              <a:t>世界各地如何慶祝聖誕節？對聖誕節送禮物的習俗有何看法？</a:t>
            </a:r>
          </a:p>
          <a:p>
            <a:r>
              <a:rPr lang="en-US" altLang="zh-TW" sz="2800" b="1" dirty="0">
                <a:solidFill>
                  <a:schemeClr val="tx1"/>
                </a:solidFill>
                <a:latin typeface="+mj-ea"/>
                <a:ea typeface="+mj-ea"/>
              </a:rPr>
              <a:t>2</a:t>
            </a:r>
            <a:r>
              <a:rPr lang="en-US" altLang="zh-TW" sz="2800" b="1" dirty="0" smtClean="0">
                <a:solidFill>
                  <a:schemeClr val="tx1"/>
                </a:solidFill>
                <a:latin typeface="+mj-ea"/>
                <a:ea typeface="+mj-ea"/>
              </a:rPr>
              <a:t>.</a:t>
            </a:r>
            <a:r>
              <a:rPr lang="zh-TW" altLang="zh-TW" sz="2800" b="1" dirty="0">
                <a:solidFill>
                  <a:schemeClr val="tx1"/>
                </a:solidFill>
                <a:latin typeface="+mj-ea"/>
                <a:ea typeface="+mj-ea"/>
              </a:rPr>
              <a:t>東方博士千里迢迢只為敬拜和獻禮物，其意義何在？從東方博士可以學到什麼？</a:t>
            </a:r>
          </a:p>
        </p:txBody>
      </p:sp>
    </p:spTree>
    <p:extLst>
      <p:ext uri="{BB962C8B-B14F-4D97-AF65-F5344CB8AC3E}">
        <p14:creationId xmlns:p14="http://schemas.microsoft.com/office/powerpoint/2010/main" val="77397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13177</TotalTime>
  <Words>1687</Words>
  <Application>Microsoft Office PowerPoint</Application>
  <PresentationFormat>Widescreen</PresentationFormat>
  <Paragraphs>55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微軟正黑體</vt:lpstr>
      <vt:lpstr>新細明體</vt:lpstr>
      <vt:lpstr>標楷體</vt:lpstr>
      <vt:lpstr>Arial</vt:lpstr>
      <vt:lpstr>Garamond</vt:lpstr>
      <vt:lpstr>Times New Roman</vt:lpstr>
      <vt:lpstr>Organic</vt:lpstr>
      <vt:lpstr>基督降生(四)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tedhuang98@gmail.com</dc:creator>
  <cp:lastModifiedBy>Imin Huang</cp:lastModifiedBy>
  <cp:revision>65</cp:revision>
  <dcterms:created xsi:type="dcterms:W3CDTF">2023-05-31T10:18:55Z</dcterms:created>
  <dcterms:modified xsi:type="dcterms:W3CDTF">2023-12-19T05:16:20Z</dcterms:modified>
</cp:coreProperties>
</file>