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0" r:id="rId4"/>
    <p:sldId id="268" r:id="rId5"/>
    <p:sldId id="269" r:id="rId6"/>
    <p:sldId id="271" r:id="rId7"/>
    <p:sldId id="272" r:id="rId8"/>
    <p:sldId id="274" r:id="rId9"/>
    <p:sldId id="275" r:id="rId10"/>
    <p:sldId id="276" r:id="rId11"/>
    <p:sldId id="261" r:id="rId12"/>
    <p:sldId id="279" r:id="rId13"/>
    <p:sldId id="257" r:id="rId14"/>
    <p:sldId id="259" r:id="rId15"/>
    <p:sldId id="263" r:id="rId16"/>
    <p:sldId id="262" r:id="rId17"/>
    <p:sldId id="260" r:id="rId18"/>
    <p:sldId id="265" r:id="rId19"/>
    <p:sldId id="277" r:id="rId20"/>
    <p:sldId id="273" r:id="rId21"/>
    <p:sldId id="278" r:id="rId22"/>
    <p:sldId id="26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7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529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81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537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602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279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1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23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3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29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770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4452C-C0A6-4AAC-931C-E5B5AB36F1D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2761-E2A3-44C3-8FDF-FB096BC1F3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7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9845" y="1758467"/>
            <a:ext cx="5102086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約珥書（二）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/>
            </a:r>
            <a:b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</a:b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從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危機到轉機</a:t>
            </a:r>
            <a:r>
              <a:rPr lang="en-US" b="1" dirty="0"/>
              <a:t> </a:t>
            </a:r>
            <a:endParaRPr 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2121" y="360049"/>
            <a:ext cx="5318373" cy="561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599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126" y="0"/>
            <a:ext cx="12267126" cy="69002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990" y="305917"/>
            <a:ext cx="11153104" cy="655208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zh-TW" altLang="en-US" sz="33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四</a:t>
            </a:r>
            <a:r>
              <a:rPr lang="zh-TW" altLang="en-US" sz="33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、應許賜聖靈給求告耶和華的人</a:t>
            </a:r>
            <a:r>
              <a:rPr lang="en-US" sz="33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(28~32</a:t>
            </a:r>
            <a:r>
              <a:rPr lang="zh-TW" altLang="en-US" sz="33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節</a:t>
            </a:r>
            <a:r>
              <a:rPr lang="en-US" sz="33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)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「以後」指第一階段物質的恢復（</a:t>
            </a:r>
            <a:r>
              <a:rPr 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18-27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節）之後，神將開始第二階段屬靈的恢復。第一階段是物質的補還，第二階段是屬靈更新。物質的恢復是屬靈恢復的證據與記號，神百姓的物質生活和屬靈生活是密不可分的。在此之前，聖靈只降臨在少數被神使用的人身上，君王、祭司、先知身上。但經過了蝗災的重大管教和百姓的徹底回轉，神不止要在物質上「補還」百姓，更要將聖靈傾倒給「凡有血氣的」的以色列餘民，使他們有能力重新成為「祭司的國度」；正如摩西所盼望的：「惟願耶和華的百姓都受感說話！願耶和華把他的靈降在他們身上」（民十一</a:t>
            </a:r>
            <a:r>
              <a:rPr 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29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）。</a:t>
            </a:r>
            <a:endParaRPr lang="en-US" sz="32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520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401888" y="5788026"/>
            <a:ext cx="7351712" cy="781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2000" b="1" dirty="0">
                <a:latin typeface="SimHei" pitchFamily="49" charset="-122"/>
                <a:ea typeface="SimHei" pitchFamily="49" charset="-122"/>
              </a:rPr>
              <a:t>他們前面如火燒滅，後面如火焰燒盡。未到以前，地如伊甸園；過去以後，成了荒涼的曠野；沒有一樣能躲避他們的。</a:t>
            </a:r>
            <a:r>
              <a:rPr lang="en-US" altLang="zh-TW" sz="2000" b="1" dirty="0">
                <a:latin typeface="SimHei" pitchFamily="49" charset="-122"/>
                <a:ea typeface="SimHei" pitchFamily="49" charset="-122"/>
              </a:rPr>
              <a:t>(</a:t>
            </a:r>
            <a:r>
              <a:rPr lang="zh-TW" altLang="en-US" sz="2000" b="1" dirty="0">
                <a:latin typeface="SimHei" pitchFamily="49" charset="-122"/>
                <a:ea typeface="SimHei" pitchFamily="49" charset="-122"/>
              </a:rPr>
              <a:t>珥</a:t>
            </a:r>
            <a:r>
              <a:rPr lang="en-US" altLang="zh-TW" sz="2000" b="1" dirty="0">
                <a:latin typeface="SimHei" pitchFamily="49" charset="-122"/>
                <a:ea typeface="SimHei" pitchFamily="49" charset="-122"/>
              </a:rPr>
              <a:t>2:3)</a:t>
            </a:r>
            <a:endParaRPr lang="zh-TW" altLang="en-US" sz="2000" b="1" dirty="0">
              <a:latin typeface="SimHei" pitchFamily="49" charset="-122"/>
              <a:ea typeface="SimHei" pitchFamily="49" charset="-122"/>
            </a:endParaRPr>
          </a:p>
        </p:txBody>
      </p:sp>
      <p:pic>
        <p:nvPicPr>
          <p:cNvPr id="13320" name="Picture 8" descr="nymphal-ba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214" y="0"/>
            <a:ext cx="8537575" cy="572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2009775" y="136525"/>
            <a:ext cx="793750" cy="4572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400">
                <a:solidFill>
                  <a:schemeClr val="bg1"/>
                </a:solidFill>
                <a:ea typeface="SimHei" pitchFamily="49" charset="-122"/>
              </a:rPr>
              <a:t>幼蟲</a:t>
            </a: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 flipH="1" flipV="1">
            <a:off x="7156450" y="1892300"/>
            <a:ext cx="585788" cy="1098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H="1" flipV="1">
            <a:off x="6096001" y="3027364"/>
            <a:ext cx="16097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 flipH="1">
            <a:off x="4816475" y="3209926"/>
            <a:ext cx="2889250" cy="1901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7705725" y="2879726"/>
            <a:ext cx="1708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000">
                <a:ea typeface="SimHei" pitchFamily="49" charset="-122"/>
              </a:rPr>
              <a:t>蝗蟲大軍前鋒</a:t>
            </a:r>
          </a:p>
        </p:txBody>
      </p:sp>
    </p:spTree>
    <p:extLst>
      <p:ext uri="{BB962C8B-B14F-4D97-AF65-F5344CB8AC3E}">
        <p14:creationId xmlns:p14="http://schemas.microsoft.com/office/powerpoint/2010/main" val="48946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23" grpId="0" animBg="1"/>
      <p:bldP spid="13324" grpId="0" animBg="1"/>
      <p:bldP spid="13325" grpId="0" animBg="1"/>
      <p:bldP spid="133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 descr="216001-locu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8"/>
          <a:stretch>
            <a:fillRect/>
          </a:stretch>
        </p:blipFill>
        <p:spPr bwMode="auto">
          <a:xfrm>
            <a:off x="1779588" y="173038"/>
            <a:ext cx="4318000" cy="31289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4" name="Picture 8" descr="pr0296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51" y="173039"/>
            <a:ext cx="4162425" cy="55975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6451599" y="5910263"/>
            <a:ext cx="517055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Aft>
                <a:spcPct val="20000"/>
              </a:spcAft>
            </a:pPr>
            <a:r>
              <a:rPr lang="en-US" altLang="en-US" sz="2000" b="1" dirty="0" err="1">
                <a:latin typeface="SimHei" pitchFamily="49" charset="-122"/>
                <a:ea typeface="SimHei" pitchFamily="49" charset="-122"/>
              </a:rPr>
              <a:t>他們的形狀如馬，奔跑如馬兵</a:t>
            </a:r>
            <a:r>
              <a:rPr lang="en-US" altLang="en-US" sz="2000" b="1" dirty="0" smtClean="0">
                <a:latin typeface="SimHei" pitchFamily="49" charset="-122"/>
                <a:ea typeface="SimHei" pitchFamily="49" charset="-122"/>
              </a:rPr>
              <a:t>。</a:t>
            </a:r>
            <a:r>
              <a:rPr lang="en-US" altLang="zh-TW" sz="2000" b="1" dirty="0" smtClean="0">
                <a:latin typeface="SimHei" pitchFamily="49" charset="-122"/>
                <a:ea typeface="SimHei" pitchFamily="49" charset="-122"/>
              </a:rPr>
              <a:t>(</a:t>
            </a:r>
            <a:r>
              <a:rPr lang="en-US" altLang="en-US" sz="2000" b="1" dirty="0">
                <a:latin typeface="SimHei" pitchFamily="49" charset="-122"/>
                <a:ea typeface="SimHei" pitchFamily="49" charset="-122"/>
              </a:rPr>
              <a:t>珥2:4</a:t>
            </a:r>
            <a:r>
              <a:rPr lang="en-US" altLang="zh-TW" sz="2000" b="1" dirty="0">
                <a:latin typeface="SimHei" pitchFamily="49" charset="-122"/>
                <a:ea typeface="SimHei" pitchFamily="49" charset="-122"/>
              </a:rPr>
              <a:t>)</a:t>
            </a:r>
            <a:endParaRPr lang="en-US" altLang="en-US" sz="2000" b="1" dirty="0">
              <a:latin typeface="SimHei" pitchFamily="49" charset="-122"/>
              <a:ea typeface="SimHei" pitchFamily="49" charset="-122"/>
            </a:endParaRPr>
          </a:p>
        </p:txBody>
      </p:sp>
      <p:pic>
        <p:nvPicPr>
          <p:cNvPr id="29706" name="Picture 10" descr="giant_locust_bla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588" y="3448051"/>
            <a:ext cx="4316412" cy="323691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11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081218122152-large-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75" y="1"/>
            <a:ext cx="8959850" cy="57197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328863" y="5784851"/>
            <a:ext cx="7643812" cy="781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他們的形狀如馬，奔跑如馬兵。在山頂蹦跳的響聲如車輛的響聲，又如火焰燒碎稭的響聲，好像強盛的民擺陣預備打仗。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(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珥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2:4-5)</a:t>
            </a:r>
            <a:endParaRPr lang="zh-TW" altLang="en-US" sz="2000" dirty="0"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706563" y="136525"/>
            <a:ext cx="793750" cy="4572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400">
                <a:solidFill>
                  <a:schemeClr val="bg1"/>
                </a:solidFill>
                <a:ea typeface="SimHei" pitchFamily="49" charset="-122"/>
              </a:rPr>
              <a:t>幼蟲</a:t>
            </a:r>
          </a:p>
        </p:txBody>
      </p:sp>
    </p:spTree>
    <p:extLst>
      <p:ext uri="{BB962C8B-B14F-4D97-AF65-F5344CB8AC3E}">
        <p14:creationId xmlns:p14="http://schemas.microsoft.com/office/powerpoint/2010/main" val="93114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orbis-FL0066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64" y="0"/>
            <a:ext cx="8218487" cy="52768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768601" y="5403851"/>
            <a:ext cx="753427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他們如勇士奔跑，像戰士爬城；各都步行，不亂隊伍。</a:t>
            </a:r>
          </a:p>
          <a:p>
            <a:pPr>
              <a:lnSpc>
                <a:spcPct val="120000"/>
              </a:lnSpc>
            </a:pP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彼此並不擁擠，向前各行其路，直闖兵器，不偏左右。</a:t>
            </a:r>
          </a:p>
          <a:p>
            <a:pPr>
              <a:lnSpc>
                <a:spcPct val="120000"/>
              </a:lnSpc>
            </a:pP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他們蹦上城，躥上牆，爬上房屋，進入窗戶如同盜賊。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(</a:t>
            </a:r>
            <a:r>
              <a:rPr lang="zh-TW" altLang="en-US" sz="2000" dirty="0">
                <a:latin typeface="SimHei" pitchFamily="49" charset="-122"/>
                <a:ea typeface="SimHei" pitchFamily="49" charset="-122"/>
              </a:rPr>
              <a:t>珥</a:t>
            </a:r>
            <a:r>
              <a:rPr lang="en-US" altLang="zh-TW" sz="2000" dirty="0">
                <a:latin typeface="SimHei" pitchFamily="49" charset="-122"/>
                <a:ea typeface="SimHei" pitchFamily="49" charset="-122"/>
              </a:rPr>
              <a:t>2:7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-9)</a:t>
            </a:r>
            <a:endParaRPr lang="zh-TW" altLang="en-US" sz="2000" dirty="0"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082800" y="136525"/>
            <a:ext cx="793750" cy="4572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400">
                <a:solidFill>
                  <a:schemeClr val="bg1"/>
                </a:solidFill>
                <a:ea typeface="SimHei" pitchFamily="49" charset="-122"/>
              </a:rPr>
              <a:t>幼蟲</a:t>
            </a:r>
          </a:p>
        </p:txBody>
      </p:sp>
    </p:spTree>
    <p:extLst>
      <p:ext uri="{BB962C8B-B14F-4D97-AF65-F5344CB8AC3E}">
        <p14:creationId xmlns:p14="http://schemas.microsoft.com/office/powerpoint/2010/main" val="93715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swarm-of-locus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4"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706563" y="136525"/>
            <a:ext cx="793750" cy="4572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400">
                <a:solidFill>
                  <a:schemeClr val="bg1"/>
                </a:solidFill>
                <a:ea typeface="SimHei" pitchFamily="49" charset="-122"/>
              </a:rPr>
              <a:t>成蟲</a:t>
            </a:r>
          </a:p>
        </p:txBody>
      </p:sp>
    </p:spTree>
    <p:extLst>
      <p:ext uri="{BB962C8B-B14F-4D97-AF65-F5344CB8AC3E}">
        <p14:creationId xmlns:p14="http://schemas.microsoft.com/office/powerpoint/2010/main" val="112869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elephant-besieged-by-locust-flock-in-kenya-by-antero-top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44000" cy="57308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932114" y="5880100"/>
            <a:ext cx="632777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sz="2000" b="1" dirty="0">
                <a:latin typeface="SimHei" pitchFamily="49" charset="-122"/>
                <a:ea typeface="SimHei" pitchFamily="49" charset="-122"/>
              </a:rPr>
              <a:t>他們一來，地震天動，日月昏暗，星宿無光。</a:t>
            </a:r>
            <a:r>
              <a:rPr lang="en-US" altLang="zh-TW" sz="2000" b="1" dirty="0">
                <a:latin typeface="SimHei" pitchFamily="49" charset="-122"/>
                <a:ea typeface="新細明體" panose="02020500000000000000" pitchFamily="18" charset="-120"/>
              </a:rPr>
              <a:t>(</a:t>
            </a:r>
            <a:r>
              <a:rPr lang="zh-TW" altLang="en-US" sz="2000" b="1" dirty="0">
                <a:latin typeface="SimHei" pitchFamily="49" charset="-122"/>
                <a:ea typeface="SimHei" pitchFamily="49" charset="-122"/>
              </a:rPr>
              <a:t>珥</a:t>
            </a:r>
            <a:r>
              <a:rPr lang="en-US" altLang="zh-TW" sz="2000" b="1" dirty="0">
                <a:latin typeface="SimHei" pitchFamily="49" charset="-122"/>
                <a:ea typeface="SimHei" pitchFamily="49" charset="-122"/>
              </a:rPr>
              <a:t>2:10</a:t>
            </a:r>
            <a:r>
              <a:rPr lang="en-US" altLang="zh-TW" sz="2000" dirty="0">
                <a:latin typeface="SimHei" pitchFamily="49" charset="-122"/>
                <a:ea typeface="新細明體" panose="02020500000000000000" pitchFamily="18" charset="-120"/>
              </a:rPr>
              <a:t>)</a:t>
            </a:r>
            <a:endParaRPr lang="zh-TW" altLang="en-US" sz="2000" dirty="0">
              <a:latin typeface="SimHei" pitchFamily="49" charset="-122"/>
              <a:ea typeface="新細明體" panose="02020500000000000000" pitchFamily="18" charset="-12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1706563" y="136525"/>
            <a:ext cx="793750" cy="4572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400">
                <a:solidFill>
                  <a:schemeClr val="bg1"/>
                </a:solidFill>
                <a:ea typeface="SimHei" pitchFamily="49" charset="-122"/>
              </a:rPr>
              <a:t>成蟲</a:t>
            </a:r>
          </a:p>
        </p:txBody>
      </p:sp>
    </p:spTree>
    <p:extLst>
      <p:ext uri="{BB962C8B-B14F-4D97-AF65-F5344CB8AC3E}">
        <p14:creationId xmlns:p14="http://schemas.microsoft.com/office/powerpoint/2010/main" val="58804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article-2288908-187931DE000005DC-325_634x4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76"/>
          <a:stretch>
            <a:fillRect/>
          </a:stretch>
        </p:blipFill>
        <p:spPr bwMode="auto">
          <a:xfrm>
            <a:off x="1978025" y="0"/>
            <a:ext cx="8235950" cy="52720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2082800" y="136525"/>
            <a:ext cx="793750" cy="4572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TW" altLang="en-US" sz="2400">
                <a:solidFill>
                  <a:schemeClr val="bg1"/>
                </a:solidFill>
                <a:ea typeface="SimHei" pitchFamily="49" charset="-122"/>
              </a:rPr>
              <a:t>幼蟲</a:t>
            </a:r>
          </a:p>
        </p:txBody>
      </p:sp>
    </p:spTree>
    <p:extLst>
      <p:ext uri="{BB962C8B-B14F-4D97-AF65-F5344CB8AC3E}">
        <p14:creationId xmlns:p14="http://schemas.microsoft.com/office/powerpoint/2010/main" val="165606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636" y="425003"/>
            <a:ext cx="7501307" cy="421126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64784" y="4886391"/>
            <a:ext cx="94917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b="1" dirty="0"/>
              <a:t>你們要在錫安吹角，在我聖山吹出大聲</a:t>
            </a:r>
            <a:r>
              <a:rPr lang="zh-TW" altLang="en-US" sz="2800" b="1" dirty="0" smtClean="0"/>
              <a:t>。</a:t>
            </a:r>
            <a:r>
              <a:rPr lang="en-US" altLang="zh-TW" sz="2800" b="1" dirty="0" smtClean="0"/>
              <a:t>(2:1)</a:t>
            </a:r>
          </a:p>
          <a:p>
            <a:pPr>
              <a:lnSpc>
                <a:spcPct val="150000"/>
              </a:lnSpc>
            </a:pPr>
            <a:r>
              <a:rPr lang="zh-TW" altLang="en-US" sz="2800" b="1" dirty="0"/>
              <a:t>你們要在錫安吹角，分定禁食的日子，宣告嚴肅會</a:t>
            </a:r>
            <a:r>
              <a:rPr lang="zh-TW" altLang="en-US" sz="2800" b="1" dirty="0" smtClean="0"/>
              <a:t>。</a:t>
            </a:r>
            <a:r>
              <a:rPr lang="en-US" altLang="zh-TW" sz="2800" b="1" dirty="0"/>
              <a:t>(</a:t>
            </a:r>
            <a:r>
              <a:rPr lang="en-US" altLang="zh-TW" sz="2800" b="1" dirty="0" smtClean="0"/>
              <a:t>2:15)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25060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7558" y="-1061694"/>
            <a:ext cx="13169768" cy="911615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722" y="357809"/>
            <a:ext cx="11443252" cy="6573078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問答題（一）：為什麼要吹角？耶和華的日子像什麼？這段（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3-11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）如何描述要來的仇敵？</a:t>
            </a:r>
            <a:endParaRPr 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問答題（二）：先知呼籲百姓禁食悔改，使災禍得消除；為何全國上下、男女老幼都須參與這事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？在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舉國禁食中，那些人要負上特別的任務？</a:t>
            </a:r>
            <a:endParaRPr 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問答題（三）：神教導百姓當如何禱告（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2:12-17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）？這對今日教會的群體性有何提示？</a:t>
            </a:r>
            <a:endParaRPr 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問答題（四）：神若應允禱告，將會發生什麼結果（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18-27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）？</a:t>
            </a:r>
            <a:endParaRPr 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問答題（五）：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28~32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聖靈澆灌應驗於何時？按本段所記之預言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，</a:t>
            </a:r>
            <a:endParaRPr lang="en-US" altLang="zh-TW" b="1" dirty="0" smtClean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TW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 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主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再臨前後必會有什麼事情發生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？</a:t>
            </a:r>
            <a:endParaRPr 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75403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431442"/>
            <a:ext cx="10765665" cy="5745521"/>
          </a:xfrm>
        </p:spPr>
        <p:txBody>
          <a:bodyPr>
            <a:normAutofit lnSpcReduction="10000"/>
          </a:bodyPr>
          <a:lstStyle/>
          <a:p>
            <a:pPr fontAlgn="base">
              <a:lnSpc>
                <a:spcPct val="150000"/>
              </a:lnSpc>
            </a:pPr>
            <a:r>
              <a:rPr lang="en-US" altLang="zh-TW" b="1" i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</a:t>
            </a:r>
            <a:r>
              <a:rPr lang="zh-TW" altLang="en-US" b="1" i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你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們要在錫安吹角，在我聖山吹出大聲。國中的居民都要發顫；因為耶和華的日子將到，已經臨近。 </a:t>
            </a:r>
            <a:r>
              <a:rPr lang="en-US" altLang="zh-TW" b="1" i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那日是黑暗、幽冥、密雲、烏黑的日子，好像晨光鋪滿山嶺。有一隊蝗蟲（原文是民）又大又強；從來沒有這樣的，以後直到萬代也必沒有。 </a:t>
            </a:r>
            <a:r>
              <a:rPr lang="en-US" altLang="zh-TW" b="1" i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3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牠們前面如火燒滅，後面如火焰燒盡。未到以前，地如伊甸園；過去以後，成了荒涼的曠野；沒有一樣能躲避牠們的。 </a:t>
            </a:r>
            <a:r>
              <a:rPr lang="en-US" altLang="zh-TW" b="1" i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4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牠們的形狀如馬，奔跑如馬兵。 </a:t>
            </a:r>
            <a:r>
              <a:rPr lang="en-US" altLang="zh-TW" b="1" i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5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在山頂蹦跳的響聲如車輛的響聲，又如火焰燒碎秸的響聲，好像強盛的民擺陣預備打仗。 </a:t>
            </a:r>
            <a:r>
              <a:rPr lang="en-US" altLang="zh-TW" b="1" i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6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 牠們一來，眾民傷慟，臉都變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色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。（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珥 </a:t>
            </a:r>
            <a:r>
              <a:rPr lang="en-US" altLang="zh-TW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：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1-6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</a:t>
            </a: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endParaRPr lang="zh-TW" altLang="en-US" dirty="0"/>
          </a:p>
          <a:p>
            <a:pPr fontAlgn="base">
              <a:lnSpc>
                <a:spcPct val="150000"/>
              </a:lnSpc>
            </a:pPr>
            <a:endParaRPr lang="zh-TW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8245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1036" y="69795"/>
            <a:ext cx="12267126" cy="69002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52" y="367048"/>
            <a:ext cx="11616744" cy="6387921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【</a:t>
            </a:r>
            <a:r>
              <a:rPr lang="en-US" b="1" dirty="0" err="1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結論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】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zh-TW" altLang="en-US" sz="25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先知約珥預言當猶大眾民轉向神的時候，神就會憐恤他們，神的恩澤會重新湧流給眾民，這些恩澤包括賜給他們五穀、新酒和油；除去他們的羞辱，雨水會再降下，滋潤五穀豐收，蝗災導致的損失都得以補償。換言之，猶大百姓受到兵臨城下的威脅得以解除，他們的敵人也潰不成軍。在神的復興來臨之中，土地再次生長青草，樹木結果。因著復興，耶和華的日子由原來是充滿懼怕的審判日子，變成了眾民歡樂時刻。由於罪惡而來的審判所造成的損失，顯然在悔改中均重得祝福。當眾民在患難之間，親身經歷到神的奇妙行事，認識到神是獨一、且是大能、永活的神時，眾民就會從心底湧出真誠的讚</a:t>
            </a:r>
            <a:r>
              <a:rPr lang="zh-TW" altLang="en-US" sz="25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美</a:t>
            </a:r>
            <a:r>
              <a:rPr lang="en-US" altLang="zh-TW" sz="25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; </a:t>
            </a:r>
            <a:r>
              <a:rPr lang="zh-TW" altLang="en-US" sz="25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他</a:t>
            </a:r>
            <a:r>
              <a:rPr lang="zh-TW" altLang="en-US" sz="25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們體會到神應許的真實，祂住在百姓中間，是永遠不會讓祂的子民羞愧的神</a:t>
            </a:r>
            <a:r>
              <a:rPr lang="zh-TW" altLang="en-US" sz="25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endParaRPr lang="en-US" sz="25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14554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42259"/>
            <a:ext cx="12267126" cy="69002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837" y="392806"/>
            <a:ext cx="10857963" cy="613678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zh-TW" altLang="en-US" sz="36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許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多時候，我們的生活經歷與以色列人是多麼相似，在冷淡甚至是犯罪之中，便忘記了神在我們生命中真正的地位與價值。然而，當我們親身經歷神的赦免、醫治、同在時，才驀然發現以往的無知與背逆，醒覺祂在我們生命中的意義與無比的地位。願我們更多體會與經歷祂的奇妙與恩惠，以致心中湧常流出對祂的讚美與感恩。</a:t>
            </a:r>
            <a:r>
              <a:rPr 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	      </a:t>
            </a:r>
            <a:endParaRPr lang="en-US" sz="3600" b="1" dirty="0" smtClean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>
              <a:lnSpc>
                <a:spcPct val="170000"/>
              </a:lnSpc>
            </a:pPr>
            <a:r>
              <a:rPr lang="en-US" altLang="zh-TW" sz="36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【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生活應用</a:t>
            </a:r>
            <a:r>
              <a:rPr lang="en-US" altLang="zh-TW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】</a:t>
            </a:r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先知形容蝗群為神的軍旅；今日世界上的天災會否也是神審判個人與邦國的工具？ 那麽，基督徒對周圍的災難應有什麼的態度？（參徒</a:t>
            </a:r>
            <a:r>
              <a:rPr 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11:27-30</a:t>
            </a:r>
            <a:r>
              <a:rPr lang="zh-TW" altLang="en-US" sz="36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1179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locust-insect-food-stall-c2a9wik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818" y="551624"/>
            <a:ext cx="4943060" cy="37072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9724818" y="4439478"/>
            <a:ext cx="969686" cy="461665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TW" altLang="en-US" sz="2400" dirty="0">
                <a:solidFill>
                  <a:schemeClr val="bg1"/>
                </a:solidFill>
                <a:ea typeface="SimHei" pitchFamily="49" charset="-122"/>
              </a:rPr>
              <a:t>曼谷</a:t>
            </a:r>
          </a:p>
        </p:txBody>
      </p:sp>
      <p:sp>
        <p:nvSpPr>
          <p:cNvPr id="2" name="Rectangle 1"/>
          <p:cNvSpPr/>
          <p:nvPr/>
        </p:nvSpPr>
        <p:spPr>
          <a:xfrm>
            <a:off x="4469657" y="4901143"/>
            <a:ext cx="2031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6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蝗</a:t>
            </a:r>
            <a:r>
              <a:rPr lang="zh-TW" altLang="en-US" sz="36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蟲美食</a:t>
            </a:r>
            <a:endParaRPr lang="zh-TW" altLang="en-US" sz="36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164" y="551624"/>
            <a:ext cx="5540909" cy="369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19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431442"/>
            <a:ext cx="10765665" cy="5745521"/>
          </a:xfrm>
        </p:spPr>
        <p:txBody>
          <a:bodyPr>
            <a:normAutofit fontScale="92500" lnSpcReduction="10000"/>
          </a:bodyPr>
          <a:lstStyle/>
          <a:p>
            <a:pPr fontAlgn="base">
              <a:lnSpc>
                <a:spcPct val="150000"/>
              </a:lnSpc>
            </a:pP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7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它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們如勇士奔跑，像戰士爬城；各都步行，不亂隊伍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8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彼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此並不擁擠，向前各行其路，直闖兵器，不偏左右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9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它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們蹦上城，躥上牆，爬上房屋，進入窗戶如同盜賊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10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它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們一來，地震天動，日月昏暗，星宿無光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11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耶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和華在祂軍旅前發聲，祂的隊伍甚大；成就祂命的是強盛者。因為耶和華的日子大而可畏，誰能當得起呢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？  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12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耶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和華說：雖然如此，你們應當禁食、哭泣、悲哀，一心歸向我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13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你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們要撕裂心腸，不撕裂衣服。歸向耶和華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—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你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們的神；因為祂有恩典，有憐憫，不輕易發怒，有豐盛的慈愛，並且後悔不降所說的災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14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或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者祂轉意後悔，留下餘福，就是留下獻給耶和華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—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你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們神的素祭和奠祭，也未可知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。（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珥 </a:t>
            </a:r>
            <a:r>
              <a:rPr lang="en-US" altLang="zh-TW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：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7-14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</a:t>
            </a: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endParaRPr lang="zh-TW" altLang="en-US" dirty="0"/>
          </a:p>
          <a:p>
            <a:pPr fontAlgn="base">
              <a:lnSpc>
                <a:spcPct val="150000"/>
              </a:lnSpc>
            </a:pPr>
            <a:endParaRPr lang="zh-TW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486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31442"/>
            <a:ext cx="10656194" cy="6207617"/>
          </a:xfrm>
        </p:spPr>
        <p:txBody>
          <a:bodyPr>
            <a:normAutofit fontScale="92500"/>
          </a:bodyPr>
          <a:lstStyle/>
          <a:p>
            <a:pPr fontAlgn="base">
              <a:lnSpc>
                <a:spcPct val="150000"/>
              </a:lnSpc>
            </a:pP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15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你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們要在錫安吹角，分定禁食的日子，宣告嚴肅會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16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聚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集眾民，使會眾自潔：招聚老者，聚集孩童和吃奶的；使新郎出離洞房，新婦出離內室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17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事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奉耶和華的祭司要在廊子和祭壇中間哭泣，說：耶和華啊，求祢顧惜祢的百姓，不要使祢的產業受羞辱，列邦管轄他們。為何容列國的人說：</a:t>
            </a:r>
            <a:r>
              <a:rPr lang="en-US" altLang="zh-TW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『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他們的神在哪裡</a:t>
            </a:r>
            <a:r>
              <a:rPr lang="en-US" altLang="zh-TW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』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呢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？」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18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耶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和華就為自己的地發熱心，憐恤祂的百姓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19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耶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和華應允祂的百姓說：我必賜給你們五穀、新酒，和油，使你們飽足；我也不再使你們受列國的羞辱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；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20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卻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要使北方來的軍隊遠離你們，將他們趕到干旱荒廢之地：前隊趕入東海，後隊趕入西海；因為他們所行的大惡（原文是事），臭氣上升，腥味騰空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。（珥 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：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15-20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</a:t>
            </a: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endParaRPr lang="zh-TW" altLang="en-US" dirty="0"/>
          </a:p>
          <a:p>
            <a:pPr fontAlgn="base">
              <a:lnSpc>
                <a:spcPct val="150000"/>
              </a:lnSpc>
            </a:pPr>
            <a:endParaRPr lang="zh-TW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462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31442"/>
            <a:ext cx="10515600" cy="5745521"/>
          </a:xfrm>
        </p:spPr>
        <p:txBody>
          <a:bodyPr>
            <a:normAutofit fontScale="92500" lnSpcReduction="10000"/>
          </a:bodyPr>
          <a:lstStyle/>
          <a:p>
            <a:pPr fontAlgn="base">
              <a:lnSpc>
                <a:spcPct val="150000"/>
              </a:lnSpc>
            </a:pP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21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地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土啊，不要懼怕；要歡喜快樂，因為耶和華行了大事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22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田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野的走獸啊，不要懼怕；因為，曠野的草發生，樹木結果，無花果樹、葡萄樹也都效力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23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錫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安的民哪，你們要快樂，為耶和華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—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你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們的神歡喜；因祂賜給你們合宜的秋雨，為你們降下甘霖，就是秋雨、春雨，和先前一樣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24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禾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場必滿了麥子；酒榨與油榨必有新酒和油盈溢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25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我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打發到你們中間的大軍隊，就是蝗蟲、蝻子、螞蚱、剪蟲，那些年所吃的，我要補還你們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26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你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們必多吃而得飽足，就讚美為你們行奇妙事之耶和華</a:t>
            </a:r>
            <a:r>
              <a:rPr lang="en-US" altLang="zh-TW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——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你們神的名。我的百姓必永遠不至羞愧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27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你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們必知道我是在以色列中間，又知道我是耶和華</a:t>
            </a:r>
            <a:r>
              <a:rPr lang="en-US" altLang="zh-TW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——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你們的神；在我以外並無別神。我的百姓必永遠不致羞愧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。 （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珥 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：</a:t>
            </a:r>
            <a:r>
              <a:rPr lang="en-US" altLang="zh-TW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21-27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</a:t>
            </a:r>
            <a:endParaRPr lang="zh-TW" altLang="en-US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 fontAlgn="base">
              <a:buNone/>
            </a:pPr>
            <a:endParaRPr lang="zh-TW" altLang="en-US" dirty="0"/>
          </a:p>
          <a:p>
            <a:pPr fontAlgn="base"/>
            <a:endParaRPr lang="zh-TW" altLang="en-US" dirty="0"/>
          </a:p>
          <a:p>
            <a:pPr fontAlgn="base">
              <a:lnSpc>
                <a:spcPct val="150000"/>
              </a:lnSpc>
            </a:pPr>
            <a:endParaRPr lang="zh-TW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079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425" y="592428"/>
            <a:ext cx="10515600" cy="5745521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en-US" altLang="zh-TW" b="1" i="1" dirty="0" smtClean="0"/>
              <a:t>28</a:t>
            </a:r>
            <a:r>
              <a:rPr lang="zh-TW" altLang="en-US" b="1" dirty="0"/>
              <a:t> 以後，我要將我的靈澆灌凡有血氣的。你們的兒女要說預言；你們的老年人要做異夢，少年人要見異象。 </a:t>
            </a:r>
            <a:r>
              <a:rPr lang="en-US" altLang="zh-TW" b="1" dirty="0"/>
              <a:t>29</a:t>
            </a:r>
            <a:r>
              <a:rPr lang="zh-TW" altLang="en-US" b="1" dirty="0"/>
              <a:t> 在那些日子，我要將我的靈澆灌我的僕人和使女。 </a:t>
            </a:r>
            <a:r>
              <a:rPr lang="en-US" altLang="zh-TW" b="1" dirty="0"/>
              <a:t>30</a:t>
            </a:r>
            <a:r>
              <a:rPr lang="zh-TW" altLang="en-US" b="1" dirty="0"/>
              <a:t> 「在天上地下，我要顯出奇事，有血，有火，有煙柱。 </a:t>
            </a:r>
            <a:r>
              <a:rPr lang="en-US" altLang="zh-TW" b="1" dirty="0"/>
              <a:t>31</a:t>
            </a:r>
            <a:r>
              <a:rPr lang="zh-TW" altLang="en-US" b="1" dirty="0"/>
              <a:t> 日頭要變為黑暗，月亮要變為血，這都在耶和華大而可畏的日子未到以前。 </a:t>
            </a:r>
            <a:r>
              <a:rPr lang="en-US" altLang="zh-TW" b="1" dirty="0"/>
              <a:t>32</a:t>
            </a:r>
            <a:r>
              <a:rPr lang="zh-TW" altLang="en-US" b="1" dirty="0"/>
              <a:t> 到那時候，凡求告耶和華名的就必得救；因為照耶和華所說的，在錫安山，耶路撒冷必有逃脫的人，在剩下的人中必有耶和華所召的。」</a:t>
            </a:r>
            <a:r>
              <a:rPr lang="zh-TW" altLang="en-US" b="1" dirty="0"/>
              <a:t>。 （</a:t>
            </a:r>
            <a:r>
              <a:rPr lang="zh-TW" altLang="en-US" b="1" dirty="0" smtClean="0"/>
              <a:t>珥 </a:t>
            </a:r>
            <a:r>
              <a:rPr lang="en-US" altLang="zh-TW" b="1" dirty="0" smtClean="0"/>
              <a:t>2</a:t>
            </a:r>
            <a:r>
              <a:rPr lang="zh-TW" altLang="en-US" b="1" dirty="0"/>
              <a:t>：</a:t>
            </a:r>
            <a:r>
              <a:rPr lang="en-US" altLang="zh-TW" b="1" dirty="0" smtClean="0"/>
              <a:t>28-32</a:t>
            </a:r>
            <a:r>
              <a:rPr lang="zh-TW" altLang="en-US" b="1" dirty="0" smtClean="0"/>
              <a:t>）</a:t>
            </a:r>
            <a:endParaRPr lang="zh-TW" altLang="en-US" b="1" dirty="0"/>
          </a:p>
          <a:p>
            <a:pPr marL="0" indent="0" fontAlgn="base">
              <a:buNone/>
            </a:pPr>
            <a:endParaRPr lang="zh-TW" altLang="en-US" dirty="0"/>
          </a:p>
          <a:p>
            <a:pPr fontAlgn="base"/>
            <a:endParaRPr lang="zh-TW" altLang="en-US" dirty="0"/>
          </a:p>
          <a:p>
            <a:pPr fontAlgn="base">
              <a:lnSpc>
                <a:spcPct val="150000"/>
              </a:lnSpc>
            </a:pPr>
            <a:endParaRPr lang="zh-TW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9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126" y="0"/>
            <a:ext cx="12267126" cy="69002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652" y="305917"/>
            <a:ext cx="11042561" cy="6423293"/>
          </a:xfrm>
        </p:spPr>
        <p:txBody>
          <a:bodyPr>
            <a:normAutofit fontScale="92500" lnSpcReduction="20000"/>
          </a:bodyPr>
          <a:lstStyle/>
          <a:p>
            <a:r>
              <a:rPr lang="zh-TW" alt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一、耶和華降災日子的可怕 </a:t>
            </a:r>
            <a:r>
              <a:rPr 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(1~11</a:t>
            </a:r>
            <a:r>
              <a:rPr lang="zh-TW" alt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節</a:t>
            </a:r>
            <a:r>
              <a:rPr 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) </a:t>
            </a:r>
            <a:endParaRPr lang="en-US" sz="30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「黑暗、幽冥、密雲、烏黑的日子」是預言蝗群遮蔽天日的情景，也是預言神審判的可怕。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4~11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節描寫蝗蟲來臨的可怕。先知用了誇張的詞句。這樣既可以描繪實有蝗災的可怕，又可以形容強敵入侵時，那種銳勢難當，家園盡毀的悲慘情景。因蝗災發生時，確是日月昏暗，遮滿天空，然後寸草不留地吃盡田間所有，進入房屋內外，蹦跳爬行，一如戰爭所造成的破壞那樣。先知一再描述蝗災的可怕，是要說明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「耶和華的日子」之可怕，並且這「耶和華的日子」並非僅指當時所發生的蝗災或象徵國家將受到毀滅的災難，那都不過是表面的應驗。真正的應驗乃是末世的大災難（2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、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10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、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11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、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29~32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）。在先知的描述中顯示。他並非只注重複述已過之蝗災的痛苦，更是注重警告那還要來臨的災禍。</a:t>
            </a:r>
            <a:endParaRPr lang="en-US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00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126" y="0"/>
            <a:ext cx="12267126" cy="69002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442" y="305917"/>
            <a:ext cx="11307651" cy="6552083"/>
          </a:xfrm>
        </p:spPr>
        <p:txBody>
          <a:bodyPr>
            <a:normAutofit fontScale="92500"/>
          </a:bodyPr>
          <a:lstStyle/>
          <a:p>
            <a:r>
              <a:rPr lang="zh-TW" altLang="en-US" sz="3000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二</a:t>
            </a:r>
            <a:r>
              <a:rPr lang="zh-TW" alt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、悔改歸向耶和華 </a:t>
            </a:r>
            <a:r>
              <a:rPr 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(12~17</a:t>
            </a:r>
            <a:r>
              <a:rPr lang="zh-TW" alt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節</a:t>
            </a:r>
            <a:r>
              <a:rPr lang="en-US" sz="30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)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神在宣告審判的同時，也宣告了救恩的應許；在執行刑罰之前，先指出了得救的門路，呼籲百姓「歸向耶和華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—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你們的神」並提醒他們神在立約時自我啟示的性情：「耶和華，耶和華，是有憐憫有恩典的神，不輕易發怒，並有豐盛的慈愛和誠實」（出三十四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6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）。神看人內心的悔改比外表的傷痛更加重要，因為「神所要的祭就是憂傷的靈」（詩五十一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17</a:t>
            </a:r>
            <a:r>
              <a:rPr lang="zh-TW" altLang="en-US" b="1" dirty="0" smtClean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）。         神</a:t>
            </a:r>
            <a:r>
              <a:rPr lang="zh-TW" alt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第二次吩咐百姓「在錫安吹角」不再是為了報警，而是指出得救的門路之後，要求百姓回應神所要求的「撕裂心腸」。因此，這次不只是要他們發顫害怕，哭泣哀求神，而更是讓百姓明白救恩完全出於神的恩典。雖然他的日子大而可畏，他的審判無人站立得住，但他給人存留悔改的機會，在大而可畏的日子之後，他為以色列人仍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“</a:t>
            </a:r>
            <a:r>
              <a:rPr lang="en-US" b="1" dirty="0" err="1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留下餘福</a:t>
            </a:r>
            <a:r>
              <a:rPr lang="en-US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”。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429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126" y="0"/>
            <a:ext cx="12267126" cy="690025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488" y="305917"/>
            <a:ext cx="11365606" cy="6552083"/>
          </a:xfrm>
        </p:spPr>
        <p:txBody>
          <a:bodyPr>
            <a:normAutofit fontScale="85000" lnSpcReduction="10000"/>
          </a:bodyPr>
          <a:lstStyle/>
          <a:p>
            <a:pPr fontAlgn="base"/>
            <a:r>
              <a:rPr lang="zh-TW" altLang="en-US" sz="33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三、耶和華應允禱告並賜福 </a:t>
            </a:r>
            <a:r>
              <a:rPr lang="en-US" sz="33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(18~27</a:t>
            </a:r>
            <a:r>
              <a:rPr lang="zh-TW" altLang="en-US" sz="33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節</a:t>
            </a:r>
            <a:r>
              <a:rPr lang="en-US" sz="33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)</a:t>
            </a:r>
            <a:r>
              <a:rPr lang="en-US" sz="3300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18-20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節並不是神回應百姓已經作出的禱告，而是神應許祂將怎樣回應百姓的禱告。人的禱告不可能改變神的心意，神之所以應允人的禱告，是因為神主動預備了救恩，並且引導人用合神心意的禱告去支取。正如保羅所說的：「你們得救是本乎恩，也因著信；這並不是出於自己，乃是神所賜的；也不是出於行為，免得有人自誇」（弗二</a:t>
            </a:r>
            <a:r>
              <a:rPr 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8-9</a:t>
            </a:r>
            <a:r>
              <a:rPr lang="zh-TW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。神在百姓回轉之前就兩次宣告「我的百姓必永遠不至羞愧」，清楚顯明了祂的大能和主權：無論百姓悖逆到怎樣的光景，神都稱他們是「我的百姓」；無論百姓墮落到怎樣的地步，神都能拯救他們；因為神不允許仇敵質疑神的能力，祂救恩的計劃並不依賴人的光景，祂必不讓自己的揀選落空，所以蒙揀選的百姓必永遠不至羞愧。</a:t>
            </a:r>
            <a:endParaRPr lang="en-US" sz="32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205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4348</TotalTime>
  <Words>2982</Words>
  <Application>Microsoft Office PowerPoint</Application>
  <PresentationFormat>Widescreen</PresentationFormat>
  <Paragraphs>49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Microsoft JhengHei UI</vt:lpstr>
      <vt:lpstr>新細明體</vt:lpstr>
      <vt:lpstr>SimHei</vt:lpstr>
      <vt:lpstr>Arial</vt:lpstr>
      <vt:lpstr>Calibri</vt:lpstr>
      <vt:lpstr>Calibri Light</vt:lpstr>
      <vt:lpstr>Office Theme</vt:lpstr>
      <vt:lpstr>約珥書（二） 從危機到轉機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約珥書（二） 耶華的日子臨到</dc:title>
  <dc:creator>Microsoft account</dc:creator>
  <cp:lastModifiedBy>Microsoft account</cp:lastModifiedBy>
  <cp:revision>13</cp:revision>
  <dcterms:created xsi:type="dcterms:W3CDTF">2022-08-18T01:44:08Z</dcterms:created>
  <dcterms:modified xsi:type="dcterms:W3CDTF">2022-08-26T00:48:30Z</dcterms:modified>
</cp:coreProperties>
</file>