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2" r:id="rId5"/>
    <p:sldId id="258" r:id="rId6"/>
    <p:sldId id="270" r:id="rId7"/>
    <p:sldId id="288" r:id="rId8"/>
    <p:sldId id="271" r:id="rId9"/>
    <p:sldId id="276" r:id="rId10"/>
    <p:sldId id="273" r:id="rId11"/>
    <p:sldId id="291" r:id="rId12"/>
    <p:sldId id="257" r:id="rId13"/>
    <p:sldId id="289" r:id="rId14"/>
    <p:sldId id="290" r:id="rId15"/>
    <p:sldId id="274" r:id="rId16"/>
    <p:sldId id="275" r:id="rId17"/>
    <p:sldId id="282" r:id="rId18"/>
    <p:sldId id="283" r:id="rId19"/>
    <p:sldId id="284" r:id="rId20"/>
    <p:sldId id="285" r:id="rId21"/>
    <p:sldId id="259" r:id="rId22"/>
    <p:sldId id="264" r:id="rId23"/>
    <p:sldId id="263" r:id="rId24"/>
    <p:sldId id="277" r:id="rId25"/>
    <p:sldId id="278" r:id="rId26"/>
    <p:sldId id="279" r:id="rId27"/>
    <p:sldId id="280" r:id="rId28"/>
    <p:sldId id="281" r:id="rId29"/>
    <p:sldId id="294" r:id="rId30"/>
    <p:sldId id="293" r:id="rId31"/>
    <p:sldId id="292" r:id="rId32"/>
    <p:sldId id="287" r:id="rId33"/>
    <p:sldId id="295" r:id="rId34"/>
    <p:sldId id="286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6" y="1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42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01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0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48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3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554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74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77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82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0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180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C14C9-E566-45D5-ACD8-ABEAE15713A1}" type="datetimeFigureOut">
              <a:rPr lang="en-US" smtClean="0"/>
              <a:t>8/23/2022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0671E-8A52-41FC-B2D3-783764638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55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urtis_Bowers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emieswithinthechurch.com/" TargetMode="External"/><Relationship Id="rId5" Type="http://schemas.openxmlformats.org/officeDocument/2006/relationships/hyperlink" Target="https://youtu.be/YtfWlp_aprE" TargetMode="External"/><Relationship Id="rId4" Type="http://schemas.openxmlformats.org/officeDocument/2006/relationships/hyperlink" Target="https://youtu.be/jw8s-_kVGXw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t.co/nC67K3sekq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uters.com/world/us/us-arrests-210000-migrants-mexico-border-march-rivaling-record-highs-2022-04-16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594" y="2147973"/>
            <a:ext cx="5025082" cy="2387600"/>
          </a:xfrm>
        </p:spPr>
        <p:txBody>
          <a:bodyPr/>
          <a:lstStyle/>
          <a:p>
            <a:r>
              <a:rPr lang="zh-TW" altLang="en-US" b="1" dirty="0"/>
              <a:t>約珥書簡介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AutoShape 2" descr="Image result for Joel prophet pictur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734" y="521811"/>
            <a:ext cx="5417117" cy="539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202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9092" y="563887"/>
            <a:ext cx="12345096" cy="61289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此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卷書論及新約時代中三件重要的事：</a:t>
            </a: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(1)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得救的途徑──「凡求告主名的，就必得救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珥二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32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，羅十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(2)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五旬節聖靈的澆灌 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珥二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，徒二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(3)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主降臨的日子 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珥三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，彼後三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～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，啟十四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～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，十九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～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16)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64873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927" y="296214"/>
            <a:ext cx="11417121" cy="6342845"/>
          </a:xfrm>
        </p:spPr>
        <p:txBody>
          <a:bodyPr>
            <a:normAutofit/>
          </a:bodyPr>
          <a:lstStyle/>
          <a:p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本書對新約的啟示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 fontAlgn="base">
              <a:buNone/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神不但宣告了「耶和華的日子」（一五；賽十三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；結三十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；摩五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；番一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；亞十四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；瑪四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）大而可畏的審判，也啟示了那日榮耀的拯救：祂必「為自己的地發熱心，憐恤祂的百姓」（二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 fontAlgn="base"/>
            <a:endParaRPr lang="en-US" altLang="zh-TW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 fontAlgn="base">
              <a:buNone/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不但宣告了祂主動的救恩（二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12-14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），也啟示了人得著救恩的途徑：「在那些日子，我要將我的靈澆灌我的僕人和使女」（二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29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；徒二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），使「凡求告耶和華名的就必得救」（二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；徒二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；羅十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lvl="0" fontAlgn="base"/>
            <a:endParaRPr lang="en-US" altLang="zh-TW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 fontAlgn="base">
              <a:buNone/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不但宣告了祂救贖的心意，也啟示了祂永遠與人同在的計劃：「猶大必存到永遠；耶路撒冷必存到萬代」（三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），「因為耶和華住在錫安」（三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）。這個偉大的計劃將延續到新天新地：「神的帳幕在人間。祂要與人同住，他們要作祂的子民。神要親自與他們同在，作他們的神」（啟二十一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353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 descr="Brown marble"/>
          <p:cNvSpPr>
            <a:spLocks noChangeArrowheads="1"/>
          </p:cNvSpPr>
          <p:nvPr/>
        </p:nvSpPr>
        <p:spPr bwMode="auto">
          <a:xfrm>
            <a:off x="3278189" y="868364"/>
            <a:ext cx="2522537" cy="73183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內容</a:t>
            </a:r>
          </a:p>
        </p:txBody>
      </p:sp>
      <p:sp>
        <p:nvSpPr>
          <p:cNvPr id="28679" name="Rectangle 7" descr="Brown marble"/>
          <p:cNvSpPr>
            <a:spLocks noChangeArrowheads="1"/>
          </p:cNvSpPr>
          <p:nvPr/>
        </p:nvSpPr>
        <p:spPr bwMode="auto">
          <a:xfrm>
            <a:off x="1849440" y="884239"/>
            <a:ext cx="1389062" cy="73183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約珥書</a:t>
            </a:r>
          </a:p>
        </p:txBody>
      </p:sp>
      <p:sp>
        <p:nvSpPr>
          <p:cNvPr id="28680" name="Rectangle 8" descr="Brown marble"/>
          <p:cNvSpPr>
            <a:spLocks noChangeArrowheads="1"/>
          </p:cNvSpPr>
          <p:nvPr/>
        </p:nvSpPr>
        <p:spPr bwMode="auto">
          <a:xfrm>
            <a:off x="5837238" y="868364"/>
            <a:ext cx="1460500" cy="73183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福音書</a:t>
            </a:r>
          </a:p>
        </p:txBody>
      </p:sp>
      <p:sp>
        <p:nvSpPr>
          <p:cNvPr id="28681" name="Rectangle 9" descr="Brown marble"/>
          <p:cNvSpPr>
            <a:spLocks noChangeArrowheads="1"/>
          </p:cNvSpPr>
          <p:nvPr/>
        </p:nvSpPr>
        <p:spPr bwMode="auto">
          <a:xfrm>
            <a:off x="7337425" y="868364"/>
            <a:ext cx="1460500" cy="73183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使徒行傳</a:t>
            </a:r>
          </a:p>
        </p:txBody>
      </p:sp>
      <p:sp>
        <p:nvSpPr>
          <p:cNvPr id="28682" name="Rectangle 10" descr="Brown marble"/>
          <p:cNvSpPr>
            <a:spLocks noChangeArrowheads="1"/>
          </p:cNvSpPr>
          <p:nvPr/>
        </p:nvSpPr>
        <p:spPr bwMode="auto">
          <a:xfrm>
            <a:off x="8836025" y="868364"/>
            <a:ext cx="1460500" cy="731837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啟示錄</a:t>
            </a:r>
          </a:p>
        </p:txBody>
      </p:sp>
      <p:sp>
        <p:nvSpPr>
          <p:cNvPr id="28683" name="Rectangle 11" descr="Newsprint"/>
          <p:cNvSpPr>
            <a:spLocks noChangeArrowheads="1"/>
          </p:cNvSpPr>
          <p:nvPr/>
        </p:nvSpPr>
        <p:spPr bwMode="auto">
          <a:xfrm>
            <a:off x="3278189" y="1635125"/>
            <a:ext cx="2522537" cy="73183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>
                <a:latin typeface="SimHei" pitchFamily="49" charset="-122"/>
                <a:ea typeface="SimHei" pitchFamily="49" charset="-122"/>
              </a:rPr>
              <a:t>蝗蟲大軍</a:t>
            </a:r>
          </a:p>
        </p:txBody>
      </p:sp>
      <p:sp>
        <p:nvSpPr>
          <p:cNvPr id="28684" name="Rectangle 12" descr="Parchment"/>
          <p:cNvSpPr>
            <a:spLocks noChangeArrowheads="1"/>
          </p:cNvSpPr>
          <p:nvPr/>
        </p:nvSpPr>
        <p:spPr bwMode="auto">
          <a:xfrm>
            <a:off x="1852613" y="1636714"/>
            <a:ext cx="1389062" cy="731837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2:2-11</a:t>
            </a:r>
          </a:p>
        </p:txBody>
      </p:sp>
      <p:sp>
        <p:nvSpPr>
          <p:cNvPr id="28687" name="Rectangle 15" descr="Recycled paper"/>
          <p:cNvSpPr>
            <a:spLocks noChangeArrowheads="1"/>
          </p:cNvSpPr>
          <p:nvPr/>
        </p:nvSpPr>
        <p:spPr bwMode="auto">
          <a:xfrm>
            <a:off x="8836025" y="1636714"/>
            <a:ext cx="1460500" cy="731837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9:3-10</a:t>
            </a:r>
          </a:p>
        </p:txBody>
      </p:sp>
      <p:sp>
        <p:nvSpPr>
          <p:cNvPr id="28688" name="Rectangle 16" descr="Newsprint"/>
          <p:cNvSpPr>
            <a:spLocks noChangeArrowheads="1"/>
          </p:cNvSpPr>
          <p:nvPr/>
        </p:nvSpPr>
        <p:spPr bwMode="auto">
          <a:xfrm>
            <a:off x="3278189" y="2403475"/>
            <a:ext cx="2522537" cy="73183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>
                <a:latin typeface="SimHei" pitchFamily="49" charset="-122"/>
                <a:ea typeface="SimHei" pitchFamily="49" charset="-122"/>
              </a:rPr>
              <a:t>聖靈澆灌</a:t>
            </a:r>
          </a:p>
        </p:txBody>
      </p:sp>
      <p:sp>
        <p:nvSpPr>
          <p:cNvPr id="28689" name="Rectangle 17" descr="Parchment"/>
          <p:cNvSpPr>
            <a:spLocks noChangeArrowheads="1"/>
          </p:cNvSpPr>
          <p:nvPr/>
        </p:nvSpPr>
        <p:spPr bwMode="auto">
          <a:xfrm>
            <a:off x="1852613" y="2405064"/>
            <a:ext cx="1389062" cy="731837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2:28-29</a:t>
            </a:r>
          </a:p>
        </p:txBody>
      </p:sp>
      <p:sp>
        <p:nvSpPr>
          <p:cNvPr id="28691" name="Rectangle 19" descr="Parchment"/>
          <p:cNvSpPr>
            <a:spLocks noChangeArrowheads="1"/>
          </p:cNvSpPr>
          <p:nvPr/>
        </p:nvSpPr>
        <p:spPr bwMode="auto">
          <a:xfrm>
            <a:off x="7337425" y="2405064"/>
            <a:ext cx="1460500" cy="731837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2:16-18</a:t>
            </a:r>
          </a:p>
        </p:txBody>
      </p:sp>
      <p:sp>
        <p:nvSpPr>
          <p:cNvPr id="28693" name="Rectangle 21" descr="Newsprint"/>
          <p:cNvSpPr>
            <a:spLocks noChangeArrowheads="1"/>
          </p:cNvSpPr>
          <p:nvPr/>
        </p:nvSpPr>
        <p:spPr bwMode="auto">
          <a:xfrm>
            <a:off x="3278189" y="3173413"/>
            <a:ext cx="2522537" cy="135255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 dirty="0">
                <a:latin typeface="SimHei" pitchFamily="49" charset="-122"/>
                <a:ea typeface="SimHei" pitchFamily="49" charset="-122"/>
              </a:rPr>
              <a:t>血、火、煙柱</a:t>
            </a:r>
          </a:p>
          <a:p>
            <a:pPr algn="ctr">
              <a:spcAft>
                <a:spcPct val="30000"/>
              </a:spcAft>
            </a:pPr>
            <a:r>
              <a:rPr lang="zh-TW" altLang="en-US" sz="2400" dirty="0">
                <a:latin typeface="SimHei" pitchFamily="49" charset="-122"/>
                <a:ea typeface="SimHei" pitchFamily="49" charset="-122"/>
              </a:rPr>
              <a:t>日變黑，月變血</a:t>
            </a:r>
          </a:p>
        </p:txBody>
      </p:sp>
      <p:sp>
        <p:nvSpPr>
          <p:cNvPr id="28694" name="Rectangle 22" descr="Parchment"/>
          <p:cNvSpPr>
            <a:spLocks noChangeArrowheads="1"/>
          </p:cNvSpPr>
          <p:nvPr/>
        </p:nvSpPr>
        <p:spPr bwMode="auto">
          <a:xfrm>
            <a:off x="1852613" y="3170238"/>
            <a:ext cx="1389062" cy="135255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2:30-31</a:t>
            </a:r>
          </a:p>
        </p:txBody>
      </p:sp>
      <p:sp>
        <p:nvSpPr>
          <p:cNvPr id="28695" name="Rectangle 23" descr="Recycled paper"/>
          <p:cNvSpPr>
            <a:spLocks noChangeArrowheads="1"/>
          </p:cNvSpPr>
          <p:nvPr/>
        </p:nvSpPr>
        <p:spPr bwMode="auto">
          <a:xfrm>
            <a:off x="5837238" y="3173413"/>
            <a:ext cx="1460500" cy="1352550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>
                <a:latin typeface="SimHei" pitchFamily="49" charset="-122"/>
                <a:ea typeface="SimHei" pitchFamily="49" charset="-122"/>
              </a:rPr>
              <a:t>太</a:t>
            </a:r>
            <a:r>
              <a:rPr lang="en-US" altLang="zh-TW" sz="2400">
                <a:latin typeface="SimHei" pitchFamily="49" charset="-122"/>
                <a:ea typeface="SimHei" pitchFamily="49" charset="-122"/>
              </a:rPr>
              <a:t>24:29</a:t>
            </a:r>
          </a:p>
          <a:p>
            <a:pPr algn="ctr">
              <a:spcAft>
                <a:spcPct val="30000"/>
              </a:spcAft>
            </a:pPr>
            <a:r>
              <a:rPr lang="zh-TW" altLang="en-US" sz="2400">
                <a:latin typeface="SimHei" pitchFamily="49" charset="-122"/>
                <a:ea typeface="SimHei" pitchFamily="49" charset="-122"/>
              </a:rPr>
              <a:t>可</a:t>
            </a:r>
            <a:r>
              <a:rPr lang="en-US" altLang="zh-TW" sz="2400">
                <a:latin typeface="SimHei" pitchFamily="49" charset="-122"/>
                <a:ea typeface="SimHei" pitchFamily="49" charset="-122"/>
              </a:rPr>
              <a:t>13:24</a:t>
            </a:r>
          </a:p>
        </p:txBody>
      </p:sp>
      <p:sp>
        <p:nvSpPr>
          <p:cNvPr id="28696" name="Rectangle 24" descr="Parchment"/>
          <p:cNvSpPr>
            <a:spLocks noChangeArrowheads="1"/>
          </p:cNvSpPr>
          <p:nvPr/>
        </p:nvSpPr>
        <p:spPr bwMode="auto">
          <a:xfrm>
            <a:off x="7337425" y="3173413"/>
            <a:ext cx="1460500" cy="135255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2:19-20</a:t>
            </a:r>
          </a:p>
        </p:txBody>
      </p:sp>
      <p:sp>
        <p:nvSpPr>
          <p:cNvPr id="28697" name="Rectangle 25" descr="Recycled paper"/>
          <p:cNvSpPr>
            <a:spLocks noChangeArrowheads="1"/>
          </p:cNvSpPr>
          <p:nvPr/>
        </p:nvSpPr>
        <p:spPr bwMode="auto">
          <a:xfrm>
            <a:off x="8836025" y="3173413"/>
            <a:ext cx="1460500" cy="1352550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2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6:12</a:t>
            </a:r>
          </a:p>
          <a:p>
            <a:pPr algn="ctr">
              <a:spcAft>
                <a:spcPct val="2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8:7-12</a:t>
            </a:r>
          </a:p>
          <a:p>
            <a:pPr algn="ctr">
              <a:spcAft>
                <a:spcPct val="20000"/>
              </a:spcAft>
            </a:pPr>
            <a:r>
              <a:rPr lang="en-US" altLang="zh-TW" sz="2400">
                <a:latin typeface="SimHei" pitchFamily="49" charset="-122"/>
                <a:ea typeface="新細明體" panose="02020500000000000000" pitchFamily="18" charset="-120"/>
              </a:rPr>
              <a:t>9:2</a:t>
            </a:r>
          </a:p>
        </p:txBody>
      </p:sp>
      <p:sp>
        <p:nvSpPr>
          <p:cNvPr id="28698" name="Rectangle 26" descr="Newsprint"/>
          <p:cNvSpPr>
            <a:spLocks noChangeArrowheads="1"/>
          </p:cNvSpPr>
          <p:nvPr/>
        </p:nvSpPr>
        <p:spPr bwMode="auto">
          <a:xfrm>
            <a:off x="3278189" y="4564064"/>
            <a:ext cx="2522537" cy="731837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zh-TW" altLang="en-US" sz="2400">
                <a:latin typeface="SimHei" pitchFamily="49" charset="-122"/>
                <a:ea typeface="SimHei" pitchFamily="49" charset="-122"/>
              </a:rPr>
              <a:t>開鐮，踹酒醡</a:t>
            </a:r>
          </a:p>
        </p:txBody>
      </p:sp>
      <p:sp>
        <p:nvSpPr>
          <p:cNvPr id="28699" name="Rectangle 27" descr="Parchment"/>
          <p:cNvSpPr>
            <a:spLocks noChangeArrowheads="1"/>
          </p:cNvSpPr>
          <p:nvPr/>
        </p:nvSpPr>
        <p:spPr bwMode="auto">
          <a:xfrm>
            <a:off x="1852613" y="4564064"/>
            <a:ext cx="1389062" cy="731837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3:13</a:t>
            </a:r>
          </a:p>
        </p:txBody>
      </p:sp>
      <p:sp>
        <p:nvSpPr>
          <p:cNvPr id="28702" name="Rectangle 30" descr="Recycled paper"/>
          <p:cNvSpPr>
            <a:spLocks noChangeArrowheads="1"/>
          </p:cNvSpPr>
          <p:nvPr/>
        </p:nvSpPr>
        <p:spPr bwMode="auto">
          <a:xfrm>
            <a:off x="8836025" y="4564064"/>
            <a:ext cx="1460500" cy="731837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Aft>
                <a:spcPct val="30000"/>
              </a:spcAft>
            </a:pPr>
            <a:r>
              <a:rPr lang="en-US" altLang="zh-TW" sz="2400">
                <a:latin typeface="SimHei" pitchFamily="49" charset="-122"/>
                <a:ea typeface="SimHei" pitchFamily="49" charset="-122"/>
              </a:rPr>
              <a:t>14:14-20</a:t>
            </a:r>
            <a:endParaRPr lang="en-US" altLang="en-US" sz="2400"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28703" name="Rectangle 31" descr="Newsprint"/>
          <p:cNvSpPr>
            <a:spLocks noChangeArrowheads="1"/>
          </p:cNvSpPr>
          <p:nvPr/>
        </p:nvSpPr>
        <p:spPr bwMode="auto">
          <a:xfrm>
            <a:off x="3278189" y="5330825"/>
            <a:ext cx="2522537" cy="731838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ea typeface="SimHei" pitchFamily="49" charset="-122"/>
              </a:rPr>
              <a:t>犁頭、鐮刀</a:t>
            </a:r>
          </a:p>
        </p:txBody>
      </p:sp>
      <p:sp>
        <p:nvSpPr>
          <p:cNvPr id="28704" name="Rectangle 32" descr="Parchment"/>
          <p:cNvSpPr>
            <a:spLocks noChangeArrowheads="1"/>
          </p:cNvSpPr>
          <p:nvPr/>
        </p:nvSpPr>
        <p:spPr bwMode="auto">
          <a:xfrm>
            <a:off x="1852613" y="5330825"/>
            <a:ext cx="1389062" cy="731838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TW" sz="2400">
                <a:latin typeface="SimHei" pitchFamily="49" charset="-122"/>
                <a:ea typeface="SimHei" pitchFamily="49" charset="-122"/>
              </a:rPr>
              <a:t>3:10</a:t>
            </a:r>
          </a:p>
        </p:txBody>
      </p:sp>
      <p:sp>
        <p:nvSpPr>
          <p:cNvPr id="28705" name="Rectangle 33" descr="Papyrus"/>
          <p:cNvSpPr>
            <a:spLocks noChangeArrowheads="1"/>
          </p:cNvSpPr>
          <p:nvPr/>
        </p:nvSpPr>
        <p:spPr bwMode="auto">
          <a:xfrm>
            <a:off x="5837239" y="5330825"/>
            <a:ext cx="4465637" cy="731838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2400">
                <a:latin typeface="SimHei" pitchFamily="49" charset="-122"/>
                <a:ea typeface="SimHei" pitchFamily="49" charset="-122"/>
              </a:rPr>
              <a:t>賽</a:t>
            </a:r>
            <a:r>
              <a:rPr lang="en-US" altLang="zh-TW" sz="2400">
                <a:latin typeface="SimHei" pitchFamily="49" charset="-122"/>
                <a:ea typeface="SimHei" pitchFamily="49" charset="-122"/>
              </a:rPr>
              <a:t>2:4</a:t>
            </a:r>
            <a:r>
              <a:rPr lang="zh-TW" altLang="en-US" sz="2400">
                <a:latin typeface="SimHei" pitchFamily="49" charset="-122"/>
                <a:ea typeface="SimHei" pitchFamily="49" charset="-122"/>
              </a:rPr>
              <a:t>；彌</a:t>
            </a:r>
            <a:r>
              <a:rPr lang="en-US" altLang="zh-TW" sz="2400">
                <a:latin typeface="SimHei" pitchFamily="49" charset="-122"/>
                <a:ea typeface="SimHei" pitchFamily="49" charset="-122"/>
              </a:rPr>
              <a:t>4:3</a:t>
            </a:r>
          </a:p>
        </p:txBody>
      </p:sp>
    </p:spTree>
    <p:extLst>
      <p:ext uri="{BB962C8B-B14F-4D97-AF65-F5344CB8AC3E}">
        <p14:creationId xmlns:p14="http://schemas.microsoft.com/office/powerpoint/2010/main" val="137654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679" grpId="0" animBg="1"/>
      <p:bldP spid="28680" grpId="0" animBg="1"/>
      <p:bldP spid="28681" grpId="0" animBg="1"/>
      <p:bldP spid="28682" grpId="0" animBg="1"/>
      <p:bldP spid="28683" grpId="0" animBg="1"/>
      <p:bldP spid="28684" grpId="0" animBg="1"/>
      <p:bldP spid="28687" grpId="0" animBg="1"/>
      <p:bldP spid="28688" grpId="0" animBg="1"/>
      <p:bldP spid="28689" grpId="0" animBg="1"/>
      <p:bldP spid="28691" grpId="0" animBg="1"/>
      <p:bldP spid="28693" grpId="0" animBg="1"/>
      <p:bldP spid="28694" grpId="0" animBg="1"/>
      <p:bldP spid="28695" grpId="0" animBg="1"/>
      <p:bldP spid="28696" grpId="0" animBg="1"/>
      <p:bldP spid="28697" grpId="0" animBg="1"/>
      <p:bldP spid="28698" grpId="0" animBg="1"/>
      <p:bldP spid="28699" grpId="0" animBg="1"/>
      <p:bldP spid="28702" grpId="0" animBg="1"/>
      <p:bldP spid="28703" grpId="0" animBg="1"/>
      <p:bldP spid="28704" grpId="0" animBg="1"/>
      <p:bldP spid="2870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502" y="650385"/>
            <a:ext cx="1077317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參考經文</a:t>
            </a:r>
            <a:endParaRPr lang="en-US" altLang="zh-TW" sz="3200" b="1" dirty="0" smtClean="0">
              <a:solidFill>
                <a:srgbClr val="00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2800" b="1" i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</a:t>
            </a:r>
            <a:r>
              <a:rPr lang="zh-TW" altLang="en-US" sz="2800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zh-TW" altLang="en-US" sz="28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這正是先知約珥所說的： </a:t>
            </a:r>
            <a:r>
              <a:rPr lang="en-US" altLang="zh-TW" sz="28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</a:t>
            </a:r>
            <a:r>
              <a:rPr lang="zh-TW" altLang="en-US" sz="28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zh-TW" altLang="en-US" sz="28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</a:t>
            </a:r>
            <a:r>
              <a:rPr lang="zh-TW" altLang="en-US" sz="28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說：在末後的日子，我要將我的靈澆灌凡有血氣的。你們的兒女要說預言；你們的少年人要見異象；老年人要做異夢。 </a:t>
            </a:r>
            <a:r>
              <a:rPr lang="en-US" altLang="zh-TW" sz="28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</a:t>
            </a:r>
            <a:r>
              <a:rPr lang="zh-TW" altLang="en-US" sz="28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在那些日子，我要將我的靈澆灌我的僕人和使女，他們就要說預言。 </a:t>
            </a:r>
            <a:r>
              <a:rPr lang="en-US" altLang="zh-TW" sz="28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</a:t>
            </a:r>
            <a:r>
              <a:rPr lang="zh-TW" altLang="en-US" sz="28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在天上，我要顯出奇事；在地下，我要顯出神蹟；有血，有火，有煙霧。 </a:t>
            </a:r>
            <a:r>
              <a:rPr lang="en-US" altLang="zh-TW" sz="28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</a:t>
            </a:r>
            <a:r>
              <a:rPr lang="zh-TW" altLang="en-US" sz="28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日頭要變為黑暗，月亮要變為血；這都在主大而明顯的日子未到以前。 </a:t>
            </a:r>
            <a:r>
              <a:rPr lang="en-US" altLang="zh-TW" sz="28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</a:t>
            </a:r>
            <a:r>
              <a:rPr lang="zh-TW" altLang="en-US" sz="28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到那時候，凡求告主名的，就必得救。 </a:t>
            </a:r>
            <a:r>
              <a:rPr lang="zh-TW" altLang="en-US" sz="28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（徒</a:t>
            </a:r>
            <a:r>
              <a:rPr lang="en-US" altLang="zh-TW" sz="28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28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TW" sz="28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16-21</a:t>
            </a:r>
            <a:r>
              <a:rPr lang="zh-TW" altLang="en-US" sz="28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45541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53793" y="626032"/>
            <a:ext cx="108697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參考經文</a:t>
            </a:r>
            <a:endParaRPr lang="en-US" altLang="zh-TW" sz="2400" b="1" dirty="0">
              <a:solidFill>
                <a:srgbClr val="00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第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五位天使吹號，我就看見一個星從天落到地上，有無底坑的鑰匙賜</a:t>
            </a:r>
            <a:r>
              <a:rPr lang="zh-TW" altLang="en-US" sz="24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給它。</a:t>
            </a:r>
            <a:r>
              <a:rPr lang="en-US" altLang="zh-TW" sz="2400" b="1" i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它開了無底坑，便有煙從坑裡往上冒，好像大火爐的煙；日頭和天空都因這煙昏暗了。 </a:t>
            </a:r>
            <a:r>
              <a:rPr lang="en-US" altLang="zh-TW" sz="24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有蝗蟲從煙中出來，飛到地上；有能力賜給牠們，好像地上蠍子的能力一樣， </a:t>
            </a:r>
            <a:r>
              <a:rPr lang="en-US" altLang="zh-TW" sz="24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並且吩咐牠們說，不可傷害地上的草和各樣青物，並一切樹木，惟獨要傷害額上沒有　神印記的人。 </a:t>
            </a:r>
            <a:r>
              <a:rPr lang="en-US" altLang="zh-TW" sz="24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但不許蝗蟲害死他們，只叫他們受痛苦五個月。這痛苦就像蠍子螫人的痛苦一樣。 </a:t>
            </a:r>
            <a:r>
              <a:rPr lang="en-US" altLang="zh-TW" sz="24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在那些日子，人要求死，決不得死；願意死，死卻遠避他們。 </a:t>
            </a:r>
            <a:r>
              <a:rPr lang="en-US" altLang="zh-TW" sz="24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蝗蟲的形狀，好像預備出戰的馬一樣，頭上戴的好像金冠冕，臉面好像男人的臉面， </a:t>
            </a:r>
            <a:r>
              <a:rPr lang="en-US" altLang="zh-TW" sz="24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頭髮像女人的頭髮，牙齒像獅子的牙齒。 </a:t>
            </a:r>
            <a:r>
              <a:rPr lang="en-US" altLang="zh-TW" sz="24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胸前有甲，好像鐵甲。牠們翅膀的聲音，好像許多車馬奔跑上陣的聲音。 </a:t>
            </a:r>
            <a:r>
              <a:rPr lang="en-US" altLang="zh-TW" sz="2400" b="1" i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TW" altLang="en-US" sz="2400" b="1" dirty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有尾巴像蠍子，尾巴上的毒鉤能傷人五個月</a:t>
            </a:r>
            <a:r>
              <a:rPr lang="zh-TW" altLang="en-US" sz="24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。（啟</a:t>
            </a:r>
            <a:r>
              <a:rPr lang="en-US" altLang="zh-TW" sz="24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TW" altLang="en-US" sz="24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TW" sz="24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1-10</a:t>
            </a:r>
            <a:r>
              <a:rPr lang="zh-TW" altLang="en-US" sz="2400" b="1" dirty="0" smtClean="0">
                <a:solidFill>
                  <a:srgbClr val="0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24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68480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2854" y="284205"/>
            <a:ext cx="9144000" cy="1520525"/>
          </a:xfrm>
        </p:spPr>
        <p:txBody>
          <a:bodyPr/>
          <a:lstStyle/>
          <a:p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約珥書（一）側耳而聽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919" y="2360141"/>
            <a:ext cx="7253416" cy="381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772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86497"/>
            <a:ext cx="12294973" cy="699870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450" y="348379"/>
            <a:ext cx="11086070" cy="61289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前言</a:t>
            </a:r>
            <a:r>
              <a:rPr lang="en-US" altLang="zh-TW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</a:p>
          <a:p>
            <a:pPr>
              <a:lnSpc>
                <a:spcPct val="150000"/>
              </a:lnSpc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珥書的背景是猶大日漸昌盛，百姓越來越驕傲自滿，不把神放在眼裡。他們以自我為中心，拜偶像，犯各種罪。約珥警告南國百姓要留心，目前所經歷的蝗蟲不是輕度的自然災害，乃是史無前例，是出於神的手。先知警戒他們述：「你們要將這事傳與子，子傳與孫，孫傳與後代。」這重大的災害值得代代相傳警戒，免得重蹈覆轍。約珥要他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們宣告嚴肅會，向神哀求，謙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卑悔改，否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則毀滅正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將來臨。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73719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59" y="579549"/>
            <a:ext cx="10658341" cy="559741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和華的話臨到毘土珥的兒子約珥。 </a:t>
            </a:r>
            <a:r>
              <a:rPr lang="en-US" altLang="zh-TW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老年人哪，當聽我的話；國中的居民哪，都要側耳而聽。在你們的日子，或你們列祖的日子，曾有這樣的事嗎？ </a:t>
            </a:r>
            <a:r>
              <a:rPr lang="en-US" altLang="zh-TW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你們要將這事傳與子，子傳與孫，孫傳與後代。 </a:t>
            </a:r>
            <a:r>
              <a:rPr lang="en-US" altLang="zh-TW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剪蟲剩下的，蝗蟲來吃；蝗蟲剩下的，蝻子來吃；蝻子剩下的，螞蚱來吃。 </a:t>
            </a:r>
            <a:r>
              <a:rPr lang="en-US" altLang="zh-TW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酒醉的人哪，要清醒哭泣；好酒的人哪，都要為甜酒哀號，因為從你們的口中斷絕了。 </a:t>
            </a:r>
            <a:r>
              <a:rPr lang="en-US" altLang="zh-TW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有一隊蝗蟲（原文是民）又強盛又無數，侵犯我的地；牠的牙齒如獅子的牙齒，大牙如母獅的大牙。 </a:t>
            </a:r>
            <a:r>
              <a:rPr lang="en-US" altLang="zh-TW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牠毀壞我的葡萄樹，剝了我無花果樹的皮，剝盡而丟棄，使枝條露白。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7791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9549"/>
            <a:ext cx="10515600" cy="55974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我的民哪，你當哀號，像處女腰束麻布，為幼年的丈夫哀號。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素祭和奠祭從耶和華的殿中斷絕；事奉耶和華的祭司都悲哀。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田荒涼，地悲哀；因為五穀毀壞，新酒乾竭，油也缺乏。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農夫啊，你們要慚愧；修理葡萄園的啊，你們要哀號；因為大麥小麥與田間的莊稼都滅絕了。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葡萄樹枯乾；無花果樹衰殘。石榴樹、棕樹、蘋果樹，連田野一切的樹木也都枯乾；眾人的喜樂盡都消滅。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343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9549"/>
            <a:ext cx="10515600" cy="55974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</a:t>
            </a:r>
            <a:r>
              <a:rPr lang="en-US" altLang="zh-TW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祭司啊，你們當腰束麻布痛哭；伺候祭壇的啊，你們要哀號；事奉我　神的啊，你們要來披上麻布過夜，因為素祭和奠祭從你們　神的殿中斷絕了。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你們要分定禁食的日子，宣告嚴肅會，招聚長老和國中的一切居民到耶和華─你們　神的殿，向耶和華哀求。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哀哉！耶和華的日子臨近了。這日來到，好像毀滅從全能者來到。 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14782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1871"/>
            <a:ext cx="12294973" cy="682259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632" y="259494"/>
            <a:ext cx="10517660" cy="6128950"/>
          </a:xfrm>
        </p:spPr>
        <p:txBody>
          <a:bodyPr>
            <a:normAutofit fontScale="92500" lnSpcReduction="10000"/>
          </a:bodyPr>
          <a:lstStyle/>
          <a:p>
            <a:pPr marL="0" indent="0" fontAlgn="base">
              <a:lnSpc>
                <a:spcPct val="150000"/>
              </a:lnSpc>
              <a:buNone/>
            </a:pPr>
            <a:r>
              <a:rPr lang="en-US" altLang="zh-TW" sz="3800" b="1" dirty="0"/>
              <a:t>《</a:t>
            </a:r>
            <a:r>
              <a:rPr lang="zh-TW" altLang="en-US" sz="3800" b="1" dirty="0"/>
              <a:t>約珥書</a:t>
            </a:r>
            <a:r>
              <a:rPr lang="en-US" altLang="zh-TW" sz="3800" b="1" dirty="0"/>
              <a:t>》</a:t>
            </a:r>
            <a:endParaRPr lang="en-US" sz="3800" dirty="0"/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altLang="zh-TW" sz="3200" b="1" dirty="0"/>
              <a:t>《</a:t>
            </a:r>
            <a:r>
              <a:rPr lang="zh-TW" altLang="en-US" sz="3200" b="1" dirty="0"/>
              <a:t>約珥書</a:t>
            </a:r>
            <a:r>
              <a:rPr lang="en-US" altLang="zh-TW" sz="3200" b="1" dirty="0"/>
              <a:t>》</a:t>
            </a:r>
            <a:r>
              <a:rPr lang="zh-TW" altLang="en-US" sz="3200" b="1" dirty="0"/>
              <a:t>是</a:t>
            </a:r>
            <a:r>
              <a:rPr lang="en-US" altLang="zh-TW" sz="3200" b="1" dirty="0"/>
              <a:t>《</a:t>
            </a:r>
            <a:r>
              <a:rPr lang="zh-TW" altLang="en-US" sz="3200" b="1" dirty="0"/>
              <a:t>十二先知書</a:t>
            </a:r>
            <a:r>
              <a:rPr lang="en-US" altLang="zh-TW" sz="3200" b="1" dirty="0"/>
              <a:t>》</a:t>
            </a:r>
            <a:r>
              <a:rPr lang="zh-TW" altLang="en-US" sz="3200" b="1" dirty="0"/>
              <a:t>的第二篇，作者是南國的先知約珥。寫作時間不能確定，可能是在猶大王約沙法戰胜河東聯軍之後、先知阿摩司事奉之前。</a:t>
            </a:r>
            <a:r>
              <a:rPr lang="en-US" altLang="zh-TW" sz="3200" b="1" dirty="0"/>
              <a:t>《</a:t>
            </a:r>
            <a:r>
              <a:rPr lang="zh-TW" altLang="en-US" sz="3200" b="1" dirty="0"/>
              <a:t>約珥書</a:t>
            </a:r>
            <a:r>
              <a:rPr lang="en-US" altLang="zh-TW" sz="3200" b="1" dirty="0"/>
              <a:t>》</a:t>
            </a:r>
            <a:r>
              <a:rPr lang="zh-TW" altLang="en-US" sz="3200" b="1" dirty="0"/>
              <a:t>被放在</a:t>
            </a:r>
            <a:r>
              <a:rPr lang="en-US" altLang="zh-TW" sz="3200" b="1" dirty="0"/>
              <a:t>《</a:t>
            </a:r>
            <a:r>
              <a:rPr lang="zh-TW" altLang="en-US" sz="3200" b="1" dirty="0"/>
              <a:t>阿摩司書</a:t>
            </a:r>
            <a:r>
              <a:rPr lang="en-US" altLang="zh-TW" sz="3200" b="1" dirty="0"/>
              <a:t>》</a:t>
            </a:r>
            <a:r>
              <a:rPr lang="zh-TW" altLang="en-US" sz="3200" b="1" dirty="0"/>
              <a:t>之前，是因為這兩卷書合在一起，能更清楚地闡明「耶和華的日子」（珥一</a:t>
            </a:r>
            <a:r>
              <a:rPr lang="en-US" sz="3200" b="1" dirty="0"/>
              <a:t>15</a:t>
            </a:r>
            <a:r>
              <a:rPr lang="zh-TW" altLang="en-US" sz="3200" b="1" dirty="0"/>
              <a:t>；摩五</a:t>
            </a:r>
            <a:r>
              <a:rPr lang="en-US" sz="3200" b="1" dirty="0"/>
              <a:t>18</a:t>
            </a:r>
            <a:r>
              <a:rPr lang="zh-TW" altLang="en-US" sz="3200" b="1" dirty="0"/>
              <a:t>），並且遙望那日子所表明的最後榮耀。實際上，本書所記錄的蝗災不但發生在歷史中，也將在末後的大災難裡重演（一</a:t>
            </a:r>
            <a:r>
              <a:rPr lang="en-US" sz="3200" b="1" dirty="0"/>
              <a:t>6</a:t>
            </a:r>
            <a:r>
              <a:rPr lang="zh-TW" altLang="en-US" sz="3200" b="1" dirty="0"/>
              <a:t>；二</a:t>
            </a:r>
            <a:r>
              <a:rPr lang="en-US" sz="3200" b="1" dirty="0"/>
              <a:t>4-5</a:t>
            </a:r>
            <a:r>
              <a:rPr lang="zh-TW" altLang="en-US" sz="3200" b="1" dirty="0"/>
              <a:t>；啟九</a:t>
            </a:r>
            <a:r>
              <a:rPr lang="en-US" sz="3200" b="1" dirty="0"/>
              <a:t>7-10</a:t>
            </a:r>
            <a:r>
              <a:rPr lang="zh-TW" altLang="en-US" sz="3200" b="1" dirty="0"/>
              <a:t>）；而神藉著約珥</a:t>
            </a:r>
            <a:r>
              <a:rPr lang="zh-TW" altLang="en-US" sz="3200" b="1" dirty="0" smtClean="0"/>
              <a:t>所言的耶和華的日子，</a:t>
            </a:r>
            <a:r>
              <a:rPr lang="zh-TW" altLang="en-US" sz="3200" b="1" dirty="0"/>
              <a:t>將持續</a:t>
            </a:r>
            <a:r>
              <a:rPr lang="zh-TW" altLang="en-US" sz="3200" b="1" dirty="0" smtClean="0"/>
              <a:t>到啟示錄裡的新天新地。</a:t>
            </a:r>
            <a:endParaRPr lang="en-US" sz="3200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68956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9549"/>
            <a:ext cx="10515600" cy="559741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糧食不是在我們眼前斷絕了嗎？歡喜快樂不是從我們　神的殿中止息了嗎？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穀種在土塊下朽爛；倉也荒涼，廩也破壞；因為五穀枯乾了。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牲畜哀鳴；牛群混亂，因為無草；羊群也受了困苦。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耶和華啊，我向你求告，因為火燒滅曠野的草場；火焰燒盡田野的樹木。 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田野的走獸向你發喘；因為溪水乾涸，火也燒滅曠野的草場。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436926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Snodgrass_Melanoplus_atlanus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639" y="722313"/>
            <a:ext cx="2733675" cy="549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2" name="Oval 12" descr="Papyrus"/>
          <p:cNvSpPr>
            <a:spLocks noChangeArrowheads="1"/>
          </p:cNvSpPr>
          <p:nvPr/>
        </p:nvSpPr>
        <p:spPr bwMode="auto">
          <a:xfrm>
            <a:off x="1963739" y="466724"/>
            <a:ext cx="2666216" cy="1181771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AutoShape 6"/>
          <p:cNvSpPr>
            <a:spLocks/>
          </p:cNvSpPr>
          <p:nvPr/>
        </p:nvSpPr>
        <p:spPr bwMode="auto">
          <a:xfrm>
            <a:off x="7010401" y="685801"/>
            <a:ext cx="328613" cy="3876675"/>
          </a:xfrm>
          <a:prstGeom prst="rightBrace">
            <a:avLst>
              <a:gd name="adj1" fmla="val 98309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7485064" y="2149475"/>
            <a:ext cx="2249334" cy="108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zh-TW" altLang="en-US" sz="2800" b="1" dirty="0">
                <a:solidFill>
                  <a:schemeClr val="accent2"/>
                </a:solidFill>
                <a:ea typeface="SimHei" pitchFamily="49" charset="-122"/>
              </a:rPr>
              <a:t>幼蟲</a:t>
            </a:r>
            <a:r>
              <a:rPr lang="en-US" altLang="zh-TW" sz="2800" b="1" dirty="0">
                <a:solidFill>
                  <a:schemeClr val="accent2"/>
                </a:solidFill>
                <a:ea typeface="SimHei" pitchFamily="49" charset="-122"/>
              </a:rPr>
              <a:t>(</a:t>
            </a:r>
            <a:r>
              <a:rPr lang="zh-TW" altLang="en-US" sz="2800" b="1" dirty="0">
                <a:solidFill>
                  <a:schemeClr val="accent2"/>
                </a:solidFill>
                <a:ea typeface="SimHei" pitchFamily="49" charset="-122"/>
              </a:rPr>
              <a:t>約</a:t>
            </a:r>
            <a:r>
              <a:rPr lang="en-US" altLang="zh-TW" sz="2800" b="1" dirty="0">
                <a:solidFill>
                  <a:schemeClr val="accent2"/>
                </a:solidFill>
                <a:ea typeface="SimHei" pitchFamily="49" charset="-122"/>
              </a:rPr>
              <a:t>5</a:t>
            </a:r>
            <a:r>
              <a:rPr lang="zh-TW" altLang="en-US" sz="2800" b="1" dirty="0">
                <a:solidFill>
                  <a:schemeClr val="accent2"/>
                </a:solidFill>
                <a:ea typeface="SimHei" pitchFamily="49" charset="-122"/>
              </a:rPr>
              <a:t>週</a:t>
            </a:r>
            <a:r>
              <a:rPr lang="en-US" altLang="zh-TW" sz="2800" b="1" dirty="0">
                <a:solidFill>
                  <a:schemeClr val="accent2"/>
                </a:solidFill>
                <a:ea typeface="SimHei" pitchFamily="49" charset="-122"/>
              </a:rPr>
              <a:t>) </a:t>
            </a:r>
          </a:p>
          <a:p>
            <a:pPr>
              <a:spcAft>
                <a:spcPct val="30000"/>
              </a:spcAft>
            </a:pPr>
            <a:r>
              <a:rPr lang="en-US" altLang="zh-TW" sz="2800" b="1" dirty="0">
                <a:solidFill>
                  <a:schemeClr val="accent2"/>
                </a:solidFill>
                <a:ea typeface="SimHei" pitchFamily="49" charset="-122"/>
              </a:rPr>
              <a:t>– </a:t>
            </a:r>
            <a:r>
              <a:rPr lang="zh-TW" altLang="en-US" sz="2800" b="1" dirty="0">
                <a:solidFill>
                  <a:schemeClr val="accent2"/>
                </a:solidFill>
                <a:ea typeface="SimHei" pitchFamily="49" charset="-122"/>
              </a:rPr>
              <a:t>爬行、跳躍</a:t>
            </a:r>
            <a:endParaRPr lang="en-US" altLang="zh-TW" sz="2800" b="1" dirty="0">
              <a:solidFill>
                <a:schemeClr val="accent2"/>
              </a:solidFill>
              <a:ea typeface="SimHei" pitchFamily="49" charset="-122"/>
            </a:endParaRPr>
          </a:p>
        </p:txBody>
      </p:sp>
      <p:sp>
        <p:nvSpPr>
          <p:cNvPr id="10248" name="AutoShape 8"/>
          <p:cNvSpPr>
            <a:spLocks/>
          </p:cNvSpPr>
          <p:nvPr/>
        </p:nvSpPr>
        <p:spPr bwMode="auto">
          <a:xfrm>
            <a:off x="7010401" y="4891088"/>
            <a:ext cx="328613" cy="1390650"/>
          </a:xfrm>
          <a:prstGeom prst="rightBrace">
            <a:avLst>
              <a:gd name="adj1" fmla="val 35266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485064" y="5111750"/>
            <a:ext cx="2149948" cy="108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ct val="30000"/>
              </a:spcAft>
            </a:pPr>
            <a:r>
              <a:rPr lang="zh-TW" altLang="en-US" sz="28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成蟲</a:t>
            </a:r>
            <a:r>
              <a:rPr lang="en-US" altLang="zh-TW" sz="28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28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</a:t>
            </a:r>
            <a:r>
              <a:rPr lang="en-US" altLang="zh-TW" sz="28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28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週</a:t>
            </a:r>
            <a:r>
              <a:rPr lang="en-US" altLang="zh-TW" sz="28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</a:t>
            </a:r>
          </a:p>
          <a:p>
            <a:pPr>
              <a:spcAft>
                <a:spcPct val="30000"/>
              </a:spcAft>
            </a:pPr>
            <a:r>
              <a:rPr lang="en-US" altLang="zh-TW" sz="28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– </a:t>
            </a:r>
            <a:r>
              <a:rPr lang="zh-TW" altLang="en-US" sz="2800" dirty="0">
                <a:solidFill>
                  <a:schemeClr val="accent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飛行</a:t>
            </a:r>
            <a:endParaRPr lang="en-US" altLang="zh-TW" sz="2800" dirty="0">
              <a:solidFill>
                <a:schemeClr val="accent2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339975" y="666750"/>
            <a:ext cx="223651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蝗蟲的成長</a:t>
            </a:r>
          </a:p>
        </p:txBody>
      </p:sp>
    </p:spTree>
    <p:extLst>
      <p:ext uri="{BB962C8B-B14F-4D97-AF65-F5344CB8AC3E}">
        <p14:creationId xmlns:p14="http://schemas.microsoft.com/office/powerpoint/2010/main" val="184787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animBg="1"/>
      <p:bldP spid="10246" grpId="0" animBg="1"/>
      <p:bldP spid="10247" grpId="0"/>
      <p:bldP spid="10248" grpId="0" animBg="1"/>
      <p:bldP spid="10249" grpId="0"/>
      <p:bldP spid="102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ocust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706563" y="136525"/>
            <a:ext cx="793750" cy="4572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成蟲</a:t>
            </a:r>
          </a:p>
        </p:txBody>
      </p:sp>
    </p:spTree>
    <p:extLst>
      <p:ext uri="{BB962C8B-B14F-4D97-AF65-F5344CB8AC3E}">
        <p14:creationId xmlns:p14="http://schemas.microsoft.com/office/powerpoint/2010/main" val="230401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009775" y="5524748"/>
            <a:ext cx="8499271" cy="919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400" b="1" dirty="0">
                <a:latin typeface="SimHei" pitchFamily="49" charset="-122"/>
                <a:ea typeface="SimHei" pitchFamily="49" charset="-122"/>
              </a:rPr>
              <a:t>他們前面如火燒滅，後面如火焰燒盡。未到以前，地如伊甸園；過去以後，成了荒涼的曠野；沒有一樣能躲避他們的。</a:t>
            </a:r>
            <a:r>
              <a:rPr lang="en-US" altLang="zh-TW" sz="2400" b="1" dirty="0">
                <a:latin typeface="SimHei" pitchFamily="49" charset="-122"/>
                <a:ea typeface="SimHei" pitchFamily="49" charset="-122"/>
              </a:rPr>
              <a:t>(</a:t>
            </a:r>
            <a:r>
              <a:rPr lang="zh-TW" altLang="en-US" sz="2400" b="1" dirty="0">
                <a:latin typeface="SimHei" pitchFamily="49" charset="-122"/>
                <a:ea typeface="SimHei" pitchFamily="49" charset="-122"/>
              </a:rPr>
              <a:t>珥</a:t>
            </a:r>
            <a:r>
              <a:rPr lang="en-US" altLang="zh-TW" sz="2400" b="1" dirty="0">
                <a:latin typeface="SimHei" pitchFamily="49" charset="-122"/>
                <a:ea typeface="SimHei" pitchFamily="49" charset="-122"/>
              </a:rPr>
              <a:t>2:3)</a:t>
            </a:r>
            <a:endParaRPr lang="zh-TW" altLang="en-US" sz="2400" b="1" dirty="0">
              <a:latin typeface="SimHei" pitchFamily="49" charset="-122"/>
              <a:ea typeface="SimHei" pitchFamily="49" charset="-122"/>
            </a:endParaRPr>
          </a:p>
        </p:txBody>
      </p:sp>
      <p:pic>
        <p:nvPicPr>
          <p:cNvPr id="13320" name="Picture 8" descr="nymphal-b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135" y="379218"/>
            <a:ext cx="7265773" cy="48690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3" name="Line 11"/>
          <p:cNvSpPr>
            <a:spLocks noChangeShapeType="1"/>
          </p:cNvSpPr>
          <p:nvPr/>
        </p:nvSpPr>
        <p:spPr bwMode="auto">
          <a:xfrm flipH="1" flipV="1">
            <a:off x="7156450" y="1892300"/>
            <a:ext cx="585788" cy="1098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H="1" flipV="1">
            <a:off x="6096001" y="3027364"/>
            <a:ext cx="16097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H="1">
            <a:off x="4816475" y="3209926"/>
            <a:ext cx="2889250" cy="1901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7705725" y="2879726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000">
                <a:ea typeface="SimHei" pitchFamily="49" charset="-122"/>
              </a:rPr>
              <a:t>蝗蟲大軍前鋒</a:t>
            </a:r>
          </a:p>
        </p:txBody>
      </p:sp>
    </p:spTree>
    <p:extLst>
      <p:ext uri="{BB962C8B-B14F-4D97-AF65-F5344CB8AC3E}">
        <p14:creationId xmlns:p14="http://schemas.microsoft.com/office/powerpoint/2010/main" val="156012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23" grpId="0" animBg="1"/>
      <p:bldP spid="13324" grpId="0" animBg="1"/>
      <p:bldP spid="13325" grpId="0" animBg="1"/>
      <p:bldP spid="133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86497"/>
            <a:ext cx="12294973" cy="699870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557" y="370704"/>
            <a:ext cx="11086070" cy="612895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一、呼籲眾民嚴肅對待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(1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1~3)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先知呼籲百姓不要醉酒沉睡，要看看周圍的生活環境的變化，仔細察看並傳與子孫。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二、蝗蟲之災的可怕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(1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4~12) 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「田荒涼，地悲哀；因為五穀毀壞，新酒乾竭，油也缺乏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」，因為蝗災，農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作物的枯萎死亡，牲畜哀鳴，食物缺乏、收入不足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，向神所獻的素祭和奠祭斷絕了，以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色列人生活的樂趣都消失殆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盡。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明顯地，他們沒有神的祝福，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對未來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也失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去盼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望。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061632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86497"/>
            <a:ext cx="12294973" cy="699870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557" y="370704"/>
            <a:ext cx="10690654" cy="61289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三、應當起來向神悔改求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告 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(1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13~20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祭司應當為農產品的歉收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，在神面前披麻蒙灰，悔改哀哭代禱；也特別分別出某些日子，向大眾宣告周知，讓眾人聚在一起，刻苦己心，禁食禱告。16-20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節用一些農作物歉收、牲畜無糧草而哀鳴、全地枯萎、野火燎原的現象來傳說「耶華的日子」，這是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4-7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蟲害的結果，也是 神的管教臨到以色列的現象。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556425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37933"/>
            <a:ext cx="12191999" cy="7340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3050" y="455277"/>
            <a:ext cx="10089524" cy="54054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問答題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r>
              <a:rPr 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/>
            </a:r>
            <a:br>
              <a:rPr 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：先知要老年人和百姓側耳而聽什麼？為何要將此事流傳下去？</a:t>
            </a:r>
            <a:r>
              <a:rPr 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/>
            </a:r>
            <a:br>
              <a:rPr 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4-12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描寫什麼樣的光景？設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想以色列人身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處那樣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的光景，他們會有什麼反應？</a:t>
            </a:r>
            <a:r>
              <a:rPr 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/>
            </a:r>
            <a:br>
              <a:rPr 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：當遇到這種淒涼光景，百姓們當如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何行？</a:t>
            </a:r>
            <a:r>
              <a:rPr 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/>
            </a:r>
            <a:br>
              <a:rPr 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9941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37933"/>
            <a:ext cx="12191999" cy="7340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769" y="444843"/>
            <a:ext cx="10060459" cy="578296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altLang="zh-TW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結論</a:t>
            </a:r>
            <a:r>
              <a:rPr lang="en-US" altLang="zh-TW" sz="28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br>
              <a:rPr lang="en-US" altLang="zh-TW" sz="28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耶和華的日子」指神介入歷史，施行審判和毀滅的日子，包括對個別城市、國家局部以及對全世界終極的審判，這些終將應驗在基督再來「審判的日子」（太十一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24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）。「主耶穌的日子」（林前五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；林後一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）或「主的日子」（帖前五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；彼後三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）。神要百姓注意的，不只是蝗災將造成的巨大損失，更是蝗災所預告的「耶和華的日子臨近了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」。另外，「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耶和華的日子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」也是神得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勝的日子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，神的百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姓得贖的日子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，那日也是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神賜下安息與福氣的日子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349077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37933"/>
            <a:ext cx="12191999" cy="7340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55406"/>
            <a:ext cx="10515600" cy="615366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/>
              <a:t>約</a:t>
            </a:r>
            <a:r>
              <a:rPr lang="zh-TW" altLang="en-US" sz="3200" b="1" dirty="0"/>
              <a:t>珥書中五次提到「耶和華的日子」（一</a:t>
            </a:r>
            <a:r>
              <a:rPr lang="en-US" sz="3200" b="1" dirty="0"/>
              <a:t>15</a:t>
            </a:r>
            <a:r>
              <a:rPr lang="zh-TW" altLang="en-US" sz="3200" b="1" dirty="0"/>
              <a:t>；二</a:t>
            </a:r>
            <a:r>
              <a:rPr lang="en-US" sz="3200" b="1" dirty="0"/>
              <a:t>1</a:t>
            </a:r>
            <a:r>
              <a:rPr lang="zh-TW" altLang="en-US" sz="3200" b="1" dirty="0"/>
              <a:t>、</a:t>
            </a:r>
            <a:r>
              <a:rPr lang="en-US" sz="3200" b="1" dirty="0"/>
              <a:t>11</a:t>
            </a:r>
            <a:r>
              <a:rPr lang="zh-TW" altLang="en-US" sz="3200" b="1" dirty="0"/>
              <a:t>、</a:t>
            </a:r>
            <a:r>
              <a:rPr lang="en-US" sz="3200" b="1" dirty="0"/>
              <a:t>31</a:t>
            </a:r>
            <a:r>
              <a:rPr lang="zh-TW" altLang="en-US" sz="3200" b="1" dirty="0"/>
              <a:t>；三</a:t>
            </a:r>
            <a:r>
              <a:rPr lang="en-US" sz="3200" b="1" dirty="0"/>
              <a:t>14</a:t>
            </a:r>
            <a:r>
              <a:rPr lang="zh-TW" altLang="en-US" sz="3200" b="1" dirty="0"/>
              <a:t>），先知以賽亞、以西結、阿摩司、俄巴底亞、西番雅、撒迦利亞和瑪拉基也都</a:t>
            </a:r>
            <a:r>
              <a:rPr lang="zh-TW" altLang="en-US" sz="3200" b="1" dirty="0" smtClean="0"/>
              <a:t>反覆提</a:t>
            </a:r>
            <a:r>
              <a:rPr lang="zh-TW" altLang="en-US" sz="3200" b="1" dirty="0"/>
              <a:t>到「耶和華的日子」、或用「耶和華的大日」（番一</a:t>
            </a:r>
            <a:r>
              <a:rPr lang="en-US" sz="3200" b="1" dirty="0"/>
              <a:t>14</a:t>
            </a:r>
            <a:r>
              <a:rPr lang="zh-TW" altLang="en-US" sz="3200" b="1" dirty="0"/>
              <a:t>）、「耶和華大而可畏之日」（瑪四</a:t>
            </a:r>
            <a:r>
              <a:rPr lang="en-US" sz="3200" b="1" dirty="0"/>
              <a:t>5</a:t>
            </a:r>
            <a:r>
              <a:rPr lang="zh-TW" altLang="en-US" sz="3200" b="1" dirty="0"/>
              <a:t>）。約珥的預</a:t>
            </a:r>
            <a:r>
              <a:rPr lang="zh-TW" altLang="en-US" sz="3200" b="1" dirty="0" smtClean="0"/>
              <a:t>言必</a:t>
            </a:r>
            <a:r>
              <a:rPr lang="zh-TW" altLang="en-US" sz="3200" b="1" dirty="0"/>
              <a:t>發生在未來的世代，因為那日必要來臨</a:t>
            </a:r>
            <a:r>
              <a:rPr lang="zh-TW" altLang="en-US" sz="3200" b="1" dirty="0" smtClean="0"/>
              <a:t>，眾民必恐懼戰兢但也啟示了那日是榮耀的拯救，因為耶和華 神必為自己的地發熱心，憐恤他的百姓。我</a:t>
            </a:r>
            <a:r>
              <a:rPr lang="zh-TW" altLang="en-US" sz="3200" b="1" dirty="0"/>
              <a:t>們務</a:t>
            </a:r>
            <a:r>
              <a:rPr lang="zh-TW" altLang="en-US" sz="3200" b="1" dirty="0" smtClean="0"/>
              <a:t>要對這日子銘記在</a:t>
            </a:r>
            <a:r>
              <a:rPr lang="zh-TW" altLang="en-US" sz="3200" b="1" dirty="0"/>
              <a:t>心</a:t>
            </a:r>
            <a:r>
              <a:rPr lang="zh-TW" altLang="en-US" sz="3200" b="1" dirty="0" smtClean="0"/>
              <a:t>。</a:t>
            </a:r>
            <a:r>
              <a:rPr lang="en-US" altLang="zh-TW" sz="3200" b="1" dirty="0" smtClean="0"/>
              <a:t/>
            </a:r>
            <a:br>
              <a:rPr lang="en-US" altLang="zh-TW" sz="3200" b="1" dirty="0" smtClean="0"/>
            </a:br>
            <a:r>
              <a:rPr lang="en-US" altLang="zh-TW" sz="3100" b="1" dirty="0"/>
              <a:t>【</a:t>
            </a:r>
            <a:r>
              <a:rPr lang="zh-TW" altLang="en-US" sz="3100" b="1" dirty="0"/>
              <a:t>生活應用</a:t>
            </a:r>
            <a:r>
              <a:rPr lang="en-US" altLang="zh-TW" sz="3100" b="1" dirty="0" smtClean="0"/>
              <a:t>】</a:t>
            </a:r>
            <a:r>
              <a:rPr lang="zh-TW" altLang="en-US" sz="3100" b="1" dirty="0" smtClean="0"/>
              <a:t>「</a:t>
            </a:r>
            <a:r>
              <a:rPr lang="zh-TW" altLang="en-US" sz="3100" b="1" dirty="0"/>
              <a:t>耶和華的日子</a:t>
            </a:r>
            <a:r>
              <a:rPr lang="zh-TW" altLang="en-US" sz="3100" b="1" dirty="0" smtClean="0"/>
              <a:t>」與我們傳福音有什麼關係？</a:t>
            </a:r>
            <a:endParaRPr lang="en-US" sz="3100" b="1" dirty="0"/>
          </a:p>
        </p:txBody>
      </p:sp>
    </p:spTree>
    <p:extLst>
      <p:ext uri="{BB962C8B-B14F-4D97-AF65-F5344CB8AC3E}">
        <p14:creationId xmlns:p14="http://schemas.microsoft.com/office/powerpoint/2010/main" val="330686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323165"/>
            <a:ext cx="12191999" cy="73403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55406"/>
            <a:ext cx="10515600" cy="6153664"/>
          </a:xfrm>
        </p:spPr>
        <p:txBody>
          <a:bodyPr>
            <a:noAutofit/>
          </a:bodyPr>
          <a:lstStyle/>
          <a:p>
            <a:pPr lvl="0" eaLnBrk="0" fontAlgn="base" hangingPunct="0">
              <a:lnSpc>
                <a:spcPct val="150000"/>
              </a:lnSpc>
              <a:spcAft>
                <a:spcPct val="0"/>
              </a:spcAft>
            </a:pPr>
            <a:r>
              <a:rPr lang="zh-TW" altLang="en-US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下面兩張圖片大概說出全世界目前遇到乾旱的問題，另一方面是美國的經由多年來共產主義、社會主義、同性戀議題的興起與暗中的推動，帶來政</a:t>
            </a:r>
            <a:r>
              <a:rPr lang="zh-TW" altLang="en-US" sz="2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治</a:t>
            </a:r>
            <a:r>
              <a:rPr lang="zh-TW" altLang="en-US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、教育、媒體、經濟、國家安全體系等改變。大家不難去網上發現這些問題的報導。</a:t>
            </a:r>
            <a:r>
              <a:rPr lang="en-US" altLang="zh-TW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/>
            </a:r>
            <a:br>
              <a:rPr lang="en-US" altLang="zh-TW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zh-TW" altLang="en-US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也可看</a:t>
            </a:r>
            <a:r>
              <a:rPr lang="en-US" altLang="zh-TW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Curtis</a:t>
            </a:r>
            <a:r>
              <a:rPr lang="zh-TW" altLang="en-US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TW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Bowers</a:t>
            </a:r>
            <a:r>
              <a:rPr lang="zh-TW" altLang="en-US" sz="2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（</a:t>
            </a:r>
            <a:r>
              <a:rPr lang="en-US" altLang="en-US" sz="2000" b="1" dirty="0" err="1" smtClean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电影制片人</a:t>
            </a:r>
            <a:r>
              <a:rPr lang="en-US" altLang="en-US" sz="2000" b="1" dirty="0" err="1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，前Idaho众议员</a:t>
            </a:r>
            <a:r>
              <a:rPr lang="en-US" altLang="en-US" sz="2000" b="1" dirty="0" err="1" smtClean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en-US" altLang="en-US" sz="2000" b="1" dirty="0" err="1" smtClean="0">
                <a:solidFill>
                  <a:srgbClr val="1155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  <a:hlinkClick r:id="rId3"/>
              </a:rPr>
              <a:t>https</a:t>
            </a:r>
            <a:r>
              <a:rPr lang="en-US" altLang="en-US" sz="2000" b="1" dirty="0">
                <a:solidFill>
                  <a:srgbClr val="1155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  <a:hlinkClick r:id="rId3"/>
              </a:rPr>
              <a:t>://</a:t>
            </a:r>
            <a:r>
              <a:rPr lang="en-US" altLang="en-US" sz="2000" b="1" dirty="0" smtClean="0">
                <a:solidFill>
                  <a:srgbClr val="1155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  <a:hlinkClick r:id="rId3"/>
              </a:rPr>
              <a:t>en.wikipedia.org/wiki/</a:t>
            </a:r>
            <a:r>
              <a:rPr lang="en-US" altLang="en-US" sz="2000" b="1" dirty="0" err="1" smtClean="0">
                <a:solidFill>
                  <a:srgbClr val="1155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  <a:hlinkClick r:id="rId3"/>
              </a:rPr>
              <a:t>Curtis_Bowers</a:t>
            </a:r>
            <a:r>
              <a:rPr lang="zh-TW" altLang="en-US" sz="2000" b="1" dirty="0" smtClean="0">
                <a:solidFill>
                  <a:srgbClr val="1155CC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</a:t>
            </a:r>
            <a:r>
              <a:rPr lang="en-US" altLang="en-US" sz="2000" b="1" dirty="0" smtClean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拍了</a:t>
            </a:r>
            <a:r>
              <a:rPr lang="en-US" altLang="en-US" sz="2000" b="1" dirty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3部纪录片，介绍文化马克思主义破坏美国core families,  middle and small businesses, and Christianity believes. </a:t>
            </a:r>
            <a:r>
              <a:rPr lang="zh-TW" altLang="en-US" sz="2000" b="1" dirty="0" smtClean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</a:t>
            </a:r>
            <a:r>
              <a:rPr lang="en-US" altLang="en-US" sz="2000" b="1" dirty="0" err="1" smtClean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电影链接如下</a:t>
            </a:r>
            <a:r>
              <a:rPr lang="en-US" altLang="en-US" sz="2000" b="1" dirty="0" smtClean="0">
                <a:solidFill>
                  <a:srgbClr val="222222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:</a:t>
            </a:r>
            <a:r>
              <a:rPr lang="en-US" altLang="zh-TW" sz="2000" b="1" dirty="0" smtClean="0"/>
              <a:t/>
            </a:r>
            <a:br>
              <a:rPr lang="en-US" altLang="zh-TW" sz="2000" b="1" dirty="0" smtClean="0"/>
            </a:br>
            <a:r>
              <a:rPr lang="en-US" altLang="en-US" sz="20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Agenda: Grinding America </a:t>
            </a:r>
            <a:r>
              <a:rPr lang="en-US" altLang="en-US" sz="20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  <a:r>
              <a:rPr lang="zh-TW" altLang="en-US" sz="2000" dirty="0" smtClean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en-US" sz="2000" dirty="0" smtClean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</a:t>
            </a:r>
            <a:r>
              <a:rPr lang="en-US" altLang="en-US" sz="2000" dirty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://youtu.be/jw8s-_kVGXw</a:t>
            </a:r>
            <a:r>
              <a:rPr lang="en-US" altLang="en-US" sz="2000" dirty="0"/>
              <a:t/>
            </a:r>
            <a:br>
              <a:rPr lang="en-US" altLang="en-US" sz="2000" dirty="0"/>
            </a:br>
            <a:r>
              <a:rPr lang="en-US" altLang="zh-TW" sz="2000" b="1" dirty="0" smtClean="0"/>
              <a:t/>
            </a:r>
            <a:br>
              <a:rPr lang="en-US" altLang="zh-TW" sz="2000" b="1" dirty="0" smtClean="0"/>
            </a:br>
            <a:r>
              <a:rPr lang="en-US" altLang="en-US" sz="20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Masters Of Deceit, </a:t>
            </a:r>
            <a:r>
              <a:rPr lang="en-US" altLang="en-US" sz="2000" dirty="0" smtClean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</a:t>
            </a:r>
            <a:r>
              <a:rPr lang="en-US" altLang="en-US" sz="2000" dirty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://</a:t>
            </a:r>
            <a:r>
              <a:rPr lang="en-US" altLang="en-US" sz="2000" dirty="0" smtClean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youtu.be/YtfWlp_aprE</a:t>
            </a:r>
            <a:r>
              <a:rPr lang="en-US" altLang="en-US" sz="20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/>
              <a:t/>
            </a:r>
            <a:br>
              <a:rPr lang="en-US" altLang="en-US" sz="2000" dirty="0"/>
            </a:br>
            <a:r>
              <a:rPr lang="en-US" altLang="en-US" sz="20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作为Producer之一，2021年出品 Enemies within the Church,  （</a:t>
            </a:r>
            <a:r>
              <a:rPr lang="en-US" altLang="en-US" sz="2000" dirty="0" err="1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需付費</a:t>
            </a:r>
            <a:r>
              <a:rPr lang="en-US" altLang="en-US" sz="20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  <a:r>
              <a:rPr lang="en-US" altLang="en-US" sz="2000" dirty="0"/>
              <a:t/>
            </a:r>
            <a:br>
              <a:rPr lang="en-US" altLang="en-US" sz="2000" dirty="0"/>
            </a:br>
            <a:r>
              <a:rPr lang="en-US" altLang="en-US" sz="2000" dirty="0">
                <a:solidFill>
                  <a:srgbClr val="1155CC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https://enemieswithinthechurch.com/</a:t>
            </a:r>
            <a:r>
              <a:rPr lang="en-US" altLang="en-US" sz="2000" dirty="0">
                <a:latin typeface="Arial" panose="020B0604020202020204" pitchFamily="34" charset="0"/>
              </a:rPr>
              <a:t/>
            </a:r>
            <a:br>
              <a:rPr lang="en-US" altLang="en-US" sz="2000" dirty="0">
                <a:latin typeface="Arial" panose="020B0604020202020204" pitchFamily="34" charset="0"/>
              </a:rPr>
            </a:br>
            <a:endParaRPr lang="en-US" sz="2000" b="1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-323165"/>
            <a:ext cx="184731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88334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276" y="444845"/>
            <a:ext cx="10987216" cy="612895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/>
              <a:t>一</a:t>
            </a:r>
            <a:r>
              <a:rPr lang="zh-TW" altLang="en-US" sz="3200" b="1" dirty="0"/>
              <a:t>、</a:t>
            </a:r>
            <a:r>
              <a:rPr lang="en-US" altLang="zh-TW" sz="3200" b="1" dirty="0"/>
              <a:t>【</a:t>
            </a:r>
            <a:r>
              <a:rPr lang="zh-TW" altLang="en-US" sz="3200" b="1" dirty="0"/>
              <a:t>卷名與作者</a:t>
            </a:r>
            <a:r>
              <a:rPr lang="en-US" altLang="zh-TW" sz="3200" b="1" dirty="0"/>
              <a:t>】</a:t>
            </a:r>
            <a:endParaRPr lang="en-US" sz="3200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sz="3200" b="1" dirty="0"/>
              <a:t>《</a:t>
            </a:r>
            <a:r>
              <a:rPr lang="zh-TW" altLang="en-US" sz="3200" b="1" dirty="0"/>
              <a:t>約珥書</a:t>
            </a:r>
            <a:r>
              <a:rPr lang="en-US" altLang="zh-TW" sz="3200" b="1" dirty="0"/>
              <a:t>》</a:t>
            </a:r>
            <a:r>
              <a:rPr lang="zh-TW" altLang="en-US" sz="3200" b="1" dirty="0"/>
              <a:t>以先知約珥命名，「約珥」希伯來文</a:t>
            </a:r>
            <a:r>
              <a:rPr lang="en-US" sz="3200" b="1" dirty="0"/>
              <a:t> </a:t>
            </a:r>
            <a:r>
              <a:rPr lang="en-US" sz="3200" b="1" dirty="0" err="1"/>
              <a:t>Yoel</a:t>
            </a:r>
            <a:r>
              <a:rPr lang="zh-TW" altLang="en-US" sz="3200" b="1" dirty="0"/>
              <a:t>的意思“耶和華是上帝”。本書作者為“毗土珥的兒子約珥</a:t>
            </a:r>
            <a:r>
              <a:rPr lang="zh-TW" altLang="en-US" sz="3200" b="1" dirty="0" smtClean="0"/>
              <a:t>”。</a:t>
            </a:r>
            <a:r>
              <a:rPr lang="zh-TW" altLang="en-US" sz="3200" b="1" dirty="0"/>
              <a:t>根據本書的內容，我們可以斷定約珥在先知中是一位很早的先知，極可能他</a:t>
            </a:r>
            <a:r>
              <a:rPr lang="zh-TW" altLang="en-US" sz="3200" b="1" dirty="0" smtClean="0"/>
              <a:t>在南國約</a:t>
            </a:r>
            <a:r>
              <a:rPr lang="zh-TW" altLang="en-US" sz="3200" b="1" dirty="0"/>
              <a:t>阿施王的早年作先知，還和以利沙同時代。</a:t>
            </a:r>
            <a:r>
              <a:rPr lang="zh-TW" altLang="en-US" sz="3200" b="1" dirty="0" smtClean="0"/>
              <a:t>約</a:t>
            </a:r>
            <a:r>
              <a:rPr lang="zh-TW" altLang="en-US" sz="3200" b="1" dirty="0"/>
              <a:t>珥或為南巴勒斯坦人，住在耶路撒冷；他熟悉聖殿的祭祀、禮儀和人物，他的農業的知識，特別對蝗蟲及蟲災的認識，有敏銳觀察力。他的先知使命與猶大和耶路撒</a:t>
            </a:r>
            <a:r>
              <a:rPr lang="zh-TW" altLang="en-US" sz="3200" b="1" dirty="0" smtClean="0"/>
              <a:t>冷的審判有</a:t>
            </a:r>
            <a:r>
              <a:rPr lang="zh-TW" altLang="en-US" sz="3200" b="1" dirty="0"/>
              <a:t>關</a:t>
            </a:r>
            <a:r>
              <a:rPr lang="en-US" sz="3200" b="1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6385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989" y="112734"/>
            <a:ext cx="10515600" cy="4351338"/>
          </a:xfrm>
        </p:spPr>
        <p:txBody>
          <a:bodyPr/>
          <a:lstStyle/>
          <a:p>
            <a:r>
              <a:rPr lang="en-US" b="1" dirty="0"/>
              <a:t>In summer 2022, </a:t>
            </a:r>
            <a:r>
              <a:rPr lang="en-US" b="1" dirty="0" err="1"/>
              <a:t>heatwaves</a:t>
            </a:r>
            <a:r>
              <a:rPr lang="en-US" b="1" dirty="0"/>
              <a:t> around the world felled records and fueled wildfires as temperatures climbed above 40 degrees Celsius (104 degrees Fahrenheit). </a:t>
            </a:r>
            <a:r>
              <a:rPr lang="en-US" b="1" dirty="0">
                <a:hlinkClick r:id="rId2"/>
              </a:rPr>
              <a:t>https://go.nasa.gov/3II2kqy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772" y="1487510"/>
            <a:ext cx="5876843" cy="612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854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28" y="737359"/>
            <a:ext cx="11816366" cy="5908139"/>
          </a:xfrm>
        </p:spPr>
        <p:txBody>
          <a:bodyPr>
            <a:normAutofit fontScale="85000" lnSpcReduction="10000"/>
          </a:bodyPr>
          <a:lstStyle/>
          <a:p>
            <a:pPr fontAlgn="base">
              <a:lnSpc>
                <a:spcPct val="16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從加州的農場到歐洲和中國的水道，整個北半球的嚴重干旱正進一步擾亂供應鏈，推高食品和能源價格，同時令本就處於壓力之下的全球貿易體系進一步承壓。</a:t>
            </a:r>
          </a:p>
          <a:p>
            <a:pPr fontAlgn="base">
              <a:lnSpc>
                <a:spcPct val="16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據中國氣象局國家氣候中心，中國部分地區正在經歷自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1961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年有記錄以來持續時間最長的高溫熱浪事件，由此引發的水力發電量銳減導致生產停擺。歐盟委員會聯合研究中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心的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氣候科學家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Andrea </a:t>
            </a:r>
            <a:r>
              <a:rPr lang="en-US" altLang="zh-TW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Toreti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表示，影響西班牙、葡萄牙、法國和意大利的干旱可能是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500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年來最嚴重的一次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altLang="zh-TW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>
              <a:lnSpc>
                <a:spcPct val="16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熱浪五月起侵襲歐洲國家，隨著北半球國家進入夏天，各國氣溫紀錄也陸續創新高。中央社報導，包括西班牙、希臘、法國等地區，因自今年春季開始天氣乾燥又炎熱，導致森林大火一發不可收拾，英國氣象局也發布高溫警告，預告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月中旬氣溫上看攝氏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度，將會有危及生命及產生疾病的風險，呼籲人們採取預防措施減少外出。</a:t>
            </a:r>
          </a:p>
          <a:p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49747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75135" cy="1325563"/>
          </a:xfrm>
        </p:spPr>
        <p:txBody>
          <a:bodyPr>
            <a:normAutofit fontScale="90000"/>
          </a:bodyPr>
          <a:lstStyle/>
          <a:p>
            <a:r>
              <a:rPr lang="zh-TW" altLang="en-US" sz="3600" b="1" dirty="0"/>
              <a:t>美國的邊境問題</a:t>
            </a:r>
            <a:r>
              <a:rPr lang="en-US" altLang="zh-TW" b="1" dirty="0" smtClean="0"/>
              <a:t/>
            </a:r>
            <a:br>
              <a:rPr lang="en-US" altLang="zh-TW" b="1" dirty="0" smtClean="0"/>
            </a:br>
            <a:r>
              <a:rPr lang="zh-TW" altLang="en-US" b="1" dirty="0" smtClean="0"/>
              <a:t>一</a:t>
            </a:r>
            <a:r>
              <a:rPr lang="zh-TW" altLang="en-US" sz="3100" b="1" dirty="0" smtClean="0"/>
              <a:t>周</a:t>
            </a:r>
            <a:r>
              <a:rPr lang="zh-TW" altLang="en-US" sz="3100" b="1" dirty="0"/>
              <a:t>內</a:t>
            </a:r>
            <a:r>
              <a:rPr lang="en-US" altLang="zh-TW" sz="3100" b="1" dirty="0"/>
              <a:t>20</a:t>
            </a:r>
            <a:r>
              <a:rPr lang="zh-TW" altLang="en-US" sz="3100" b="1" dirty="0"/>
              <a:t>萬非法移民聚集在美墨邊境橋底，德州緊急關閉</a:t>
            </a:r>
            <a:r>
              <a:rPr lang="en-US" altLang="zh-TW" sz="3100" b="1" dirty="0"/>
              <a:t>6</a:t>
            </a:r>
            <a:r>
              <a:rPr lang="zh-TW" altLang="en-US" sz="3100" b="1" dirty="0"/>
              <a:t>個入境點</a:t>
            </a:r>
            <a:br>
              <a:rPr lang="zh-TW" altLang="en-US" sz="3100" b="1" dirty="0"/>
            </a:br>
            <a:endParaRPr lang="en-US" sz="31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92378" y="1609861"/>
            <a:ext cx="4298597" cy="28642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945" y="1588839"/>
            <a:ext cx="3971646" cy="49434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07107" y="4500946"/>
            <a:ext cx="58941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>
                <a:solidFill>
                  <a:srgbClr val="22222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從無人機拍攝的畫面可以看到，在德克薩斯州德爾里奧市的德爾里奧入境口岸邊境橋橋底，聚集了數万人</a:t>
            </a:r>
            <a:r>
              <a:rPr lang="zh-TW" altLang="en-US" dirty="0" smtClean="0">
                <a:solidFill>
                  <a:srgbClr val="22222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endParaRPr lang="en-US" altLang="zh-TW" dirty="0" smtClean="0">
              <a:solidFill>
                <a:srgbClr val="222222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endParaRPr lang="en-US" altLang="zh-TW" dirty="0" smtClean="0">
              <a:solidFill>
                <a:srgbClr val="222222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TW" altLang="en-US" dirty="0">
                <a:solidFill>
                  <a:srgbClr val="22222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面對如此緊急的狀況，德克薩斯州州長格雷格</a:t>
            </a:r>
            <a:r>
              <a:rPr lang="en-US" altLang="zh-TW" dirty="0">
                <a:solidFill>
                  <a:srgbClr val="22222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·</a:t>
            </a:r>
            <a:r>
              <a:rPr lang="zh-TW" altLang="en-US" dirty="0">
                <a:solidFill>
                  <a:srgbClr val="22222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阿博特（</a:t>
            </a:r>
            <a:r>
              <a:rPr lang="en-US" altLang="zh-TW" dirty="0">
                <a:solidFill>
                  <a:srgbClr val="22222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Greg Abbott</a:t>
            </a:r>
            <a:r>
              <a:rPr lang="zh-TW" altLang="en-US" dirty="0">
                <a:solidFill>
                  <a:srgbClr val="222222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）批評拜登政府反應遲緩，難以應對人數激增的邊境難民潮，“聯邦政府完全陷入了慌亂，處理邊境問題和撤離阿富汗一樣糟糕”。</a:t>
            </a:r>
            <a:endParaRPr lang="en-US" dirty="0">
              <a:solidFill>
                <a:srgbClr val="222222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1839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1594"/>
            <a:ext cx="10515600" cy="6188299"/>
          </a:xfrm>
        </p:spPr>
        <p:txBody>
          <a:bodyPr>
            <a:normAutofit lnSpcReduction="10000"/>
          </a:bodyPr>
          <a:lstStyle/>
          <a:p>
            <a:pPr fontAlgn="base"/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美國在今（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2022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）年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月逮捕了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萬名試圖越過墨西哥邊境的移民，這是近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年來單月最高紀錄，突顯了美國總統拜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登未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來幾個月所面臨的挑戰。</a:t>
            </a:r>
          </a:p>
          <a:p>
            <a:pPr fontAlgn="base"/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2" tooltip="《路透社》"/>
              </a:rPr>
              <a:t>《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2" tooltip="《路透社》"/>
              </a:rPr>
              <a:t>路透社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  <a:hlinkClick r:id="rId2" tooltip="《路透社》"/>
              </a:rPr>
              <a:t>》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報導，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月份的偷渡總數比去（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2021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）年同期增加了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24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％，去年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月有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萬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9000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名移民在邊境被帶走，自此移民人數開始快速增加，導致數千名無人陪伴的兒童，被困在擁擠的邊境巡邏站數天，等待被安置在不堪負荷的政府避難所中。</a:t>
            </a:r>
          </a:p>
          <a:p>
            <a:pPr fontAlgn="base"/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拜登於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2021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年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月上任，他承諾要扭轉共和黨前總統川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普的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許多強硬移民政策，但在實際施行和政治上都因為大量移民試圖過境而面臨問題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altLang="zh-TW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/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雖然最近幾個月在美墨邊境遇到的移民中，有一半以上來自墨西哥、瓜地馬拉、宏都拉斯和薩爾瓦多等傳統的移民輸出國，但也有越來越多的移民從更偏遠的地方抵達，包括烏克蘭和俄羅斯。</a:t>
            </a:r>
          </a:p>
          <a:p>
            <a:pPr fontAlgn="base"/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美國官員正在為未來幾週每天多達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萬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8000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人次的移民到來做準備，此數字甚至還可能再往上小幅修正。</a:t>
            </a:r>
          </a:p>
          <a:p>
            <a:pPr fontAlgn="base"/>
            <a:endParaRPr lang="zh-TW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0544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622" y="402190"/>
            <a:ext cx="7294808" cy="588914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TW" altLang="en-US" sz="2400" dirty="0"/>
              <a:t>來自美國的新數據顯示，過去四年來，美國公開記錄的</a:t>
            </a:r>
            <a:r>
              <a:rPr lang="en-US" altLang="zh-TW" sz="2400" dirty="0"/>
              <a:t>LGBTQ</a:t>
            </a:r>
            <a:r>
              <a:rPr lang="zh-TW" altLang="en-US" sz="2400" dirty="0"/>
              <a:t>官員人數增加了一倍以上，而且由於今年</a:t>
            </a:r>
            <a:r>
              <a:rPr lang="en-US" altLang="zh-TW" sz="2400" dirty="0"/>
              <a:t>LGBTQ</a:t>
            </a:r>
            <a:r>
              <a:rPr lang="zh-TW" altLang="en-US" sz="2400" dirty="0"/>
              <a:t>候選人人數創下紀錄，這個數量還會更進一步增長</a:t>
            </a:r>
            <a:r>
              <a:rPr lang="zh-TW" altLang="en-US" sz="2400" dirty="0" smtClean="0"/>
              <a:t>。</a:t>
            </a:r>
            <a:r>
              <a:rPr lang="en-US" altLang="zh-TW" sz="2400" dirty="0" smtClean="0"/>
              <a:t>LGBTQ</a:t>
            </a:r>
            <a:r>
              <a:rPr lang="zh-TW" altLang="en-US" sz="2400" dirty="0"/>
              <a:t>勝利研究院的</a:t>
            </a:r>
            <a:r>
              <a:rPr lang="en-US" altLang="zh-TW" sz="2400" dirty="0"/>
              <a:t>《</a:t>
            </a:r>
            <a:r>
              <a:rPr lang="zh-TW" altLang="en-US" sz="2400" dirty="0"/>
              <a:t>為美國而出</a:t>
            </a:r>
            <a:r>
              <a:rPr lang="en-US" altLang="zh-TW" sz="2400" dirty="0"/>
              <a:t>》</a:t>
            </a:r>
            <a:r>
              <a:rPr lang="zh-TW" altLang="en-US" sz="2400" dirty="0"/>
              <a:t>報告於</a:t>
            </a:r>
            <a:r>
              <a:rPr lang="en-US" altLang="zh-TW" sz="2400" dirty="0"/>
              <a:t>7</a:t>
            </a:r>
            <a:r>
              <a:rPr lang="zh-TW" altLang="en-US" sz="2400" dirty="0"/>
              <a:t>月</a:t>
            </a:r>
            <a:r>
              <a:rPr lang="en-US" altLang="zh-TW" sz="2400" dirty="0"/>
              <a:t>16</a:t>
            </a:r>
            <a:r>
              <a:rPr lang="zh-TW" altLang="en-US" sz="2400" dirty="0"/>
              <a:t>日發布，目前共有</a:t>
            </a:r>
            <a:r>
              <a:rPr lang="en-US" altLang="zh-TW" sz="2400" dirty="0"/>
              <a:t>843</a:t>
            </a:r>
            <a:r>
              <a:rPr lang="zh-TW" altLang="en-US" sz="2400" dirty="0"/>
              <a:t>名</a:t>
            </a:r>
            <a:r>
              <a:rPr lang="en-US" altLang="zh-TW" sz="2400" dirty="0"/>
              <a:t>LGBTQ</a:t>
            </a:r>
            <a:r>
              <a:rPr lang="zh-TW" altLang="en-US" sz="2400" dirty="0"/>
              <a:t>公開當選為各級政府官員，高於</a:t>
            </a:r>
            <a:r>
              <a:rPr lang="en-US" altLang="zh-TW" sz="2400" dirty="0"/>
              <a:t>2016</a:t>
            </a:r>
            <a:r>
              <a:rPr lang="zh-TW" altLang="en-US" sz="2400" dirty="0"/>
              <a:t>年</a:t>
            </a:r>
            <a:r>
              <a:rPr lang="en-US" altLang="zh-TW" sz="2400" dirty="0"/>
              <a:t>6</a:t>
            </a:r>
            <a:r>
              <a:rPr lang="zh-TW" altLang="en-US" sz="2400" dirty="0"/>
              <a:t>月的</a:t>
            </a:r>
            <a:r>
              <a:rPr lang="en-US" altLang="zh-TW" sz="2400" dirty="0"/>
              <a:t>417</a:t>
            </a:r>
            <a:r>
              <a:rPr lang="zh-TW" altLang="en-US" sz="2400" dirty="0"/>
              <a:t>名，增長了</a:t>
            </a:r>
            <a:r>
              <a:rPr lang="en-US" altLang="zh-TW" sz="2400" dirty="0"/>
              <a:t>426</a:t>
            </a:r>
            <a:r>
              <a:rPr lang="zh-TW" altLang="en-US" sz="2400" dirty="0"/>
              <a:t>名。該研究所稱，今年有</a:t>
            </a:r>
            <a:r>
              <a:rPr lang="en-US" altLang="zh-TW" sz="2400" dirty="0"/>
              <a:t>850</a:t>
            </a:r>
            <a:r>
              <a:rPr lang="zh-TW" altLang="en-US" sz="2400" dirty="0"/>
              <a:t>名</a:t>
            </a:r>
            <a:r>
              <a:rPr lang="en-US" altLang="zh-TW" sz="2400" dirty="0"/>
              <a:t>LGBTQ</a:t>
            </a:r>
            <a:r>
              <a:rPr lang="zh-TW" altLang="en-US" sz="2400" dirty="0"/>
              <a:t>候選人在競選，其中包括幾人很有可能進入國會的候選人。</a:t>
            </a:r>
            <a:br>
              <a:rPr lang="zh-TW" altLang="en-US" sz="2400" dirty="0"/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152" y="402190"/>
            <a:ext cx="3109060" cy="5760351"/>
          </a:xfrm>
        </p:spPr>
      </p:pic>
    </p:spTree>
    <p:extLst>
      <p:ext uri="{BB962C8B-B14F-4D97-AF65-F5344CB8AC3E}">
        <p14:creationId xmlns:p14="http://schemas.microsoft.com/office/powerpoint/2010/main" val="4023818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557" y="370704"/>
            <a:ext cx="10319951" cy="61289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/>
              <a:t>二</a:t>
            </a:r>
            <a:r>
              <a:rPr lang="zh-TW" altLang="en-US" sz="3200" b="1" dirty="0"/>
              <a:t>、</a:t>
            </a:r>
            <a:r>
              <a:rPr lang="en-US" altLang="zh-TW" sz="3200" b="1" dirty="0"/>
              <a:t>【</a:t>
            </a:r>
            <a:r>
              <a:rPr lang="zh-TW" altLang="en-US" sz="3200" b="1" dirty="0"/>
              <a:t>本書寫作時期</a:t>
            </a:r>
            <a:r>
              <a:rPr lang="en-US" altLang="zh-TW" sz="3200" b="1" dirty="0"/>
              <a:t>】</a:t>
            </a:r>
            <a:endParaRPr lang="en-US" sz="3200" b="1" dirty="0"/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/>
              <a:t>本書寫作時期，無論內證與外證都不能得出很確切的結論，學者間的意見至為分歧。學者推算約珥作先知的時期約在主前八七○年到八六五年間；但大多數的人都贊同本書為被擄前之作品，大約完成於主</a:t>
            </a:r>
            <a:r>
              <a:rPr lang="zh-TW" altLang="en-US" sz="3200" b="1" dirty="0" smtClean="0"/>
              <a:t>前八百</a:t>
            </a:r>
            <a:r>
              <a:rPr lang="zh-TW" altLang="en-US" sz="3200" b="1" dirty="0"/>
              <a:t>五十年。</a:t>
            </a:r>
            <a:endParaRPr lang="en-US" sz="3200" b="1" dirty="0"/>
          </a:p>
          <a:p>
            <a:pPr>
              <a:lnSpc>
                <a:spcPct val="150000"/>
              </a:lnSpc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23826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3" name="Group 21"/>
          <p:cNvGrpSpPr>
            <a:grpSpLocks/>
          </p:cNvGrpSpPr>
          <p:nvPr/>
        </p:nvGrpSpPr>
        <p:grpSpPr bwMode="auto">
          <a:xfrm>
            <a:off x="1981200" y="838200"/>
            <a:ext cx="7772400" cy="1397000"/>
            <a:chOff x="288" y="968"/>
            <a:chExt cx="4896" cy="880"/>
          </a:xfrm>
        </p:grpSpPr>
        <p:pic>
          <p:nvPicPr>
            <p:cNvPr id="3094" name="Picture 22" descr="kings1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968"/>
              <a:ext cx="4896" cy="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95" name="Text Box 23"/>
            <p:cNvSpPr txBox="1">
              <a:spLocks noChangeArrowheads="1"/>
            </p:cNvSpPr>
            <p:nvPr/>
          </p:nvSpPr>
          <p:spPr bwMode="auto">
            <a:xfrm>
              <a:off x="384" y="1505"/>
              <a:ext cx="340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耶羅波安</a:t>
              </a:r>
            </a:p>
          </p:txBody>
        </p:sp>
        <p:sp>
          <p:nvSpPr>
            <p:cNvPr id="3096" name="Text Box 24"/>
            <p:cNvSpPr txBox="1">
              <a:spLocks noChangeArrowheads="1"/>
            </p:cNvSpPr>
            <p:nvPr/>
          </p:nvSpPr>
          <p:spPr bwMode="auto">
            <a:xfrm>
              <a:off x="747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巴沙</a:t>
              </a:r>
            </a:p>
          </p:txBody>
        </p:sp>
        <p:sp>
          <p:nvSpPr>
            <p:cNvPr id="3097" name="Text Box 25"/>
            <p:cNvSpPr txBox="1">
              <a:spLocks noChangeArrowheads="1"/>
            </p:cNvSpPr>
            <p:nvPr/>
          </p:nvSpPr>
          <p:spPr bwMode="auto">
            <a:xfrm>
              <a:off x="1211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亞哈</a:t>
              </a:r>
            </a:p>
          </p:txBody>
        </p:sp>
        <p:sp>
          <p:nvSpPr>
            <p:cNvPr id="3098" name="Text Box 26"/>
            <p:cNvSpPr txBox="1">
              <a:spLocks noChangeArrowheads="1"/>
            </p:cNvSpPr>
            <p:nvPr/>
          </p:nvSpPr>
          <p:spPr bwMode="auto">
            <a:xfrm>
              <a:off x="1704" y="1505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耶戶</a:t>
              </a:r>
            </a:p>
          </p:txBody>
        </p:sp>
        <p:sp>
          <p:nvSpPr>
            <p:cNvPr id="3099" name="Text Box 27"/>
            <p:cNvSpPr txBox="1">
              <a:spLocks noChangeArrowheads="1"/>
            </p:cNvSpPr>
            <p:nvPr/>
          </p:nvSpPr>
          <p:spPr bwMode="auto">
            <a:xfrm>
              <a:off x="2410" y="1505"/>
              <a:ext cx="452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耶羅波安二世</a:t>
              </a:r>
            </a:p>
          </p:txBody>
        </p:sp>
      </p:grpSp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2025650" y="1943100"/>
            <a:ext cx="7772400" cy="1016000"/>
            <a:chOff x="288" y="1680"/>
            <a:chExt cx="4896" cy="640"/>
          </a:xfrm>
        </p:grpSpPr>
        <p:pic>
          <p:nvPicPr>
            <p:cNvPr id="3075" name="Picture 3" descr="kings1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680"/>
              <a:ext cx="4896" cy="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800" y="1894"/>
              <a:ext cx="228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亞撒</a:t>
              </a:r>
            </a:p>
          </p:txBody>
        </p:sp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396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羅波安</a:t>
              </a:r>
            </a:p>
          </p:txBody>
        </p:sp>
        <p:sp>
          <p:nvSpPr>
            <p:cNvPr id="3078" name="Text Box 6"/>
            <p:cNvSpPr txBox="1">
              <a:spLocks noChangeArrowheads="1"/>
            </p:cNvSpPr>
            <p:nvPr/>
          </p:nvSpPr>
          <p:spPr bwMode="auto">
            <a:xfrm>
              <a:off x="1219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約沙法</a:t>
              </a:r>
            </a:p>
          </p:txBody>
        </p:sp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1847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約阿施</a:t>
              </a:r>
            </a:p>
          </p:txBody>
        </p:sp>
        <p:sp>
          <p:nvSpPr>
            <p:cNvPr id="3080" name="Text Box 8"/>
            <p:cNvSpPr txBox="1">
              <a:spLocks noChangeArrowheads="1"/>
            </p:cNvSpPr>
            <p:nvPr/>
          </p:nvSpPr>
          <p:spPr bwMode="auto">
            <a:xfrm>
              <a:off x="2624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烏西雅</a:t>
              </a:r>
            </a:p>
          </p:txBody>
        </p:sp>
        <p:sp>
          <p:nvSpPr>
            <p:cNvPr id="3081" name="Text Box 9"/>
            <p:cNvSpPr txBox="1">
              <a:spLocks noChangeArrowheads="1"/>
            </p:cNvSpPr>
            <p:nvPr/>
          </p:nvSpPr>
          <p:spPr bwMode="auto">
            <a:xfrm>
              <a:off x="3362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希西家</a:t>
              </a:r>
            </a:p>
          </p:txBody>
        </p:sp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3885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瑪拿西</a:t>
              </a:r>
            </a:p>
          </p:txBody>
        </p:sp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4439" y="1894"/>
              <a:ext cx="284" cy="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TW" altLang="en-US" sz="700">
                  <a:ea typeface="SimHei" pitchFamily="49" charset="-122"/>
                </a:rPr>
                <a:t>約西亞</a:t>
              </a:r>
            </a:p>
          </p:txBody>
        </p:sp>
      </p:grpSp>
      <p:sp>
        <p:nvSpPr>
          <p:cNvPr id="3140" name="Line 68"/>
          <p:cNvSpPr>
            <a:spLocks noChangeShapeType="1"/>
          </p:cNvSpPr>
          <p:nvPr/>
        </p:nvSpPr>
        <p:spPr bwMode="auto">
          <a:xfrm flipV="1">
            <a:off x="9642475" y="1298576"/>
            <a:ext cx="0" cy="413861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1" name="Rectangle 89" descr="Pink tissue paper"/>
          <p:cNvSpPr>
            <a:spLocks noChangeArrowheads="1"/>
          </p:cNvSpPr>
          <p:nvPr/>
        </p:nvSpPr>
        <p:spPr bwMode="auto">
          <a:xfrm>
            <a:off x="8670925" y="3832225"/>
            <a:ext cx="1041400" cy="2667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60" name="Rectangle 88" descr="Pink tissue paper"/>
          <p:cNvSpPr>
            <a:spLocks noChangeArrowheads="1"/>
          </p:cNvSpPr>
          <p:nvPr/>
        </p:nvSpPr>
        <p:spPr bwMode="auto">
          <a:xfrm>
            <a:off x="8420101" y="3509963"/>
            <a:ext cx="1001713" cy="292100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9" name="Rectangle 87" descr="Pink tissue paper"/>
          <p:cNvSpPr>
            <a:spLocks noChangeArrowheads="1"/>
          </p:cNvSpPr>
          <p:nvPr/>
        </p:nvSpPr>
        <p:spPr bwMode="auto">
          <a:xfrm>
            <a:off x="7707314" y="2925764"/>
            <a:ext cx="1266825" cy="28892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3" name="Rectangle 81" descr="Stationery"/>
          <p:cNvSpPr>
            <a:spLocks noChangeArrowheads="1"/>
          </p:cNvSpPr>
          <p:nvPr/>
        </p:nvSpPr>
        <p:spPr bwMode="auto">
          <a:xfrm>
            <a:off x="4554539" y="3910014"/>
            <a:ext cx="3108325" cy="1158875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524000" y="23129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solidFill>
                  <a:srgbClr val="CC0000"/>
                </a:solidFill>
                <a:ea typeface="SimHei" pitchFamily="49" charset="-122"/>
              </a:rPr>
              <a:t>南國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9798050" y="2203451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ea typeface="SimHei" pitchFamily="49" charset="-122"/>
              </a:rPr>
              <a:t>巴比倫</a:t>
            </a:r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>
            <a:off x="9709150" y="2298700"/>
            <a:ext cx="1524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 flipH="1" flipV="1">
            <a:off x="2398714" y="2524125"/>
            <a:ext cx="15875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 flipH="1" flipV="1">
            <a:off x="3181350" y="2524125"/>
            <a:ext cx="26988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 flipH="1" flipV="1">
            <a:off x="4184651" y="2524126"/>
            <a:ext cx="23813" cy="187325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2144713" y="26543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400">
                <a:solidFill>
                  <a:schemeClr val="bg2"/>
                </a:solidFill>
                <a:ea typeface="SimHei" pitchFamily="49" charset="-122"/>
              </a:rPr>
              <a:t>壞王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925763" y="2644775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400">
                <a:solidFill>
                  <a:schemeClr val="bg2"/>
                </a:solidFill>
                <a:ea typeface="SimHei" pitchFamily="49" charset="-122"/>
              </a:rPr>
              <a:t>好王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3871913" y="2697164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000">
                <a:ea typeface="SimHei" pitchFamily="49" charset="-122"/>
              </a:rPr>
              <a:t>亞他利雅</a:t>
            </a:r>
          </a:p>
        </p:txBody>
      </p:sp>
      <p:sp>
        <p:nvSpPr>
          <p:cNvPr id="3100" name="Text Box 28"/>
          <p:cNvSpPr txBox="1">
            <a:spLocks noChangeArrowheads="1"/>
          </p:cNvSpPr>
          <p:nvPr/>
        </p:nvSpPr>
        <p:spPr bwMode="auto">
          <a:xfrm>
            <a:off x="1524000" y="1460501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solidFill>
                  <a:srgbClr val="CC0000"/>
                </a:solidFill>
                <a:ea typeface="SimHei" pitchFamily="49" charset="-122"/>
              </a:rPr>
              <a:t>北國</a:t>
            </a: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6867525" y="1584326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>
                <a:ea typeface="SimHei" pitchFamily="49" charset="-122"/>
              </a:rPr>
              <a:t>亞述</a:t>
            </a:r>
          </a:p>
        </p:txBody>
      </p:sp>
      <p:sp>
        <p:nvSpPr>
          <p:cNvPr id="3102" name="AutoShape 30"/>
          <p:cNvSpPr>
            <a:spLocks noChangeArrowheads="1"/>
          </p:cNvSpPr>
          <p:nvPr/>
        </p:nvSpPr>
        <p:spPr bwMode="auto">
          <a:xfrm>
            <a:off x="6770688" y="1670050"/>
            <a:ext cx="152400" cy="2286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5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03" name="Group 31"/>
          <p:cNvGrpSpPr>
            <a:grpSpLocks/>
          </p:cNvGrpSpPr>
          <p:nvPr/>
        </p:nvGrpSpPr>
        <p:grpSpPr bwMode="auto">
          <a:xfrm>
            <a:off x="1878012" y="879476"/>
            <a:ext cx="7708900" cy="314325"/>
            <a:chOff x="223" y="1847"/>
            <a:chExt cx="4856" cy="198"/>
          </a:xfrm>
        </p:grpSpPr>
        <p:sp>
          <p:nvSpPr>
            <p:cNvPr id="3104" name="Text Box 32"/>
            <p:cNvSpPr txBox="1">
              <a:spLocks noChangeArrowheads="1"/>
            </p:cNvSpPr>
            <p:nvPr/>
          </p:nvSpPr>
          <p:spPr bwMode="auto">
            <a:xfrm>
              <a:off x="703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900</a:t>
              </a:r>
            </a:p>
          </p:txBody>
        </p:sp>
        <p:sp>
          <p:nvSpPr>
            <p:cNvPr id="3105" name="Text Box 33"/>
            <p:cNvSpPr txBox="1">
              <a:spLocks noChangeArrowheads="1"/>
            </p:cNvSpPr>
            <p:nvPr/>
          </p:nvSpPr>
          <p:spPr bwMode="auto">
            <a:xfrm>
              <a:off x="1381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850</a:t>
              </a:r>
            </a:p>
          </p:txBody>
        </p:sp>
        <p:sp>
          <p:nvSpPr>
            <p:cNvPr id="3106" name="Text Box 34"/>
            <p:cNvSpPr txBox="1">
              <a:spLocks noChangeArrowheads="1"/>
            </p:cNvSpPr>
            <p:nvPr/>
          </p:nvSpPr>
          <p:spPr bwMode="auto">
            <a:xfrm>
              <a:off x="2049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800</a:t>
              </a:r>
            </a:p>
          </p:txBody>
        </p:sp>
        <p:sp>
          <p:nvSpPr>
            <p:cNvPr id="3107" name="Text Box 35"/>
            <p:cNvSpPr txBox="1">
              <a:spLocks noChangeArrowheads="1"/>
            </p:cNvSpPr>
            <p:nvPr/>
          </p:nvSpPr>
          <p:spPr bwMode="auto">
            <a:xfrm>
              <a:off x="2751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750</a:t>
              </a:r>
            </a:p>
          </p:txBody>
        </p:sp>
        <p:sp>
          <p:nvSpPr>
            <p:cNvPr id="3108" name="Text Box 36"/>
            <p:cNvSpPr txBox="1">
              <a:spLocks noChangeArrowheads="1"/>
            </p:cNvSpPr>
            <p:nvPr/>
          </p:nvSpPr>
          <p:spPr bwMode="auto">
            <a:xfrm>
              <a:off x="3428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700</a:t>
              </a:r>
            </a:p>
          </p:txBody>
        </p:sp>
        <p:sp>
          <p:nvSpPr>
            <p:cNvPr id="3109" name="Text Box 37"/>
            <p:cNvSpPr txBox="1">
              <a:spLocks noChangeArrowheads="1"/>
            </p:cNvSpPr>
            <p:nvPr/>
          </p:nvSpPr>
          <p:spPr bwMode="auto">
            <a:xfrm>
              <a:off x="4105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solidFill>
                    <a:schemeClr val="bg2"/>
                  </a:solidFill>
                  <a:ea typeface="新細明體" panose="02020500000000000000" pitchFamily="18" charset="-120"/>
                </a:rPr>
                <a:t>650</a:t>
              </a:r>
            </a:p>
          </p:txBody>
        </p: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4790" y="1851"/>
              <a:ext cx="289" cy="1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600</a:t>
              </a:r>
            </a:p>
          </p:txBody>
        </p:sp>
        <p:sp>
          <p:nvSpPr>
            <p:cNvPr id="3111" name="Text Box 39"/>
            <p:cNvSpPr txBox="1">
              <a:spLocks noChangeArrowheads="1"/>
            </p:cNvSpPr>
            <p:nvPr/>
          </p:nvSpPr>
          <p:spPr bwMode="auto">
            <a:xfrm>
              <a:off x="223" y="1847"/>
              <a:ext cx="23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TW" sz="1400">
                  <a:ea typeface="新細明體" panose="02020500000000000000" pitchFamily="18" charset="-120"/>
                </a:rPr>
                <a:t>BC</a:t>
              </a:r>
            </a:p>
          </p:txBody>
        </p:sp>
      </p:grp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4098926" y="1382714"/>
            <a:ext cx="950913" cy="1730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TW" altLang="en-US" sz="800">
                <a:ea typeface="SimHei" pitchFamily="49" charset="-122"/>
              </a:rPr>
              <a:t>哈薛</a:t>
            </a:r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3511550" y="1295400"/>
            <a:ext cx="5397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400">
                <a:solidFill>
                  <a:srgbClr val="CC0000"/>
                </a:solidFill>
                <a:ea typeface="SimHei" pitchFamily="49" charset="-122"/>
              </a:rPr>
              <a:t>亞蘭</a:t>
            </a:r>
          </a:p>
        </p:txBody>
      </p:sp>
      <p:sp>
        <p:nvSpPr>
          <p:cNvPr id="3114" name="Rectangle 42" descr="blue-marble4"/>
          <p:cNvSpPr>
            <a:spLocks noChangeArrowheads="1"/>
          </p:cNvSpPr>
          <p:nvPr/>
        </p:nvSpPr>
        <p:spPr bwMode="auto">
          <a:xfrm>
            <a:off x="5365750" y="3684588"/>
            <a:ext cx="215900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8" name="Rectangle 46" descr="Green marble"/>
          <p:cNvSpPr>
            <a:spLocks noChangeArrowheads="1"/>
          </p:cNvSpPr>
          <p:nvPr/>
        </p:nvSpPr>
        <p:spPr bwMode="auto">
          <a:xfrm>
            <a:off x="8763000" y="4270376"/>
            <a:ext cx="882650" cy="131763"/>
          </a:xfrm>
          <a:prstGeom prst="rect">
            <a:avLst/>
          </a:prstGeom>
          <a:blipFill dpi="0" rotWithShape="1">
            <a:blip r:embed="rId7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9" name="Rectangle 47" descr="Green marble"/>
          <p:cNvSpPr>
            <a:spLocks noChangeArrowheads="1"/>
          </p:cNvSpPr>
          <p:nvPr/>
        </p:nvSpPr>
        <p:spPr bwMode="auto">
          <a:xfrm>
            <a:off x="9474201" y="4554538"/>
            <a:ext cx="473075" cy="131762"/>
          </a:xfrm>
          <a:prstGeom prst="rect">
            <a:avLst/>
          </a:prstGeom>
          <a:blipFill dpi="0" rotWithShape="1">
            <a:blip r:embed="rId7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0" name="Rectangle 48" descr="Green marble"/>
          <p:cNvSpPr>
            <a:spLocks noChangeArrowheads="1"/>
          </p:cNvSpPr>
          <p:nvPr/>
        </p:nvSpPr>
        <p:spPr bwMode="auto">
          <a:xfrm>
            <a:off x="9212264" y="4873626"/>
            <a:ext cx="1455737" cy="131763"/>
          </a:xfrm>
          <a:prstGeom prst="rect">
            <a:avLst/>
          </a:prstGeom>
          <a:blipFill dpi="0" rotWithShape="1">
            <a:blip r:embed="rId7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1" name="Rectangle 49" descr="blue-marble4"/>
          <p:cNvSpPr>
            <a:spLocks noChangeArrowheads="1"/>
          </p:cNvSpPr>
          <p:nvPr/>
        </p:nvSpPr>
        <p:spPr bwMode="auto">
          <a:xfrm>
            <a:off x="9591676" y="3887788"/>
            <a:ext cx="42863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2" name="Rectangle 50" descr="blue-marble4"/>
          <p:cNvSpPr>
            <a:spLocks noChangeArrowheads="1"/>
          </p:cNvSpPr>
          <p:nvPr/>
        </p:nvSpPr>
        <p:spPr bwMode="auto">
          <a:xfrm>
            <a:off x="4243388" y="3695701"/>
            <a:ext cx="323850" cy="131763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3" name="Rectangle 51" descr="blue-marble4"/>
          <p:cNvSpPr>
            <a:spLocks noChangeArrowheads="1"/>
          </p:cNvSpPr>
          <p:nvPr/>
        </p:nvSpPr>
        <p:spPr bwMode="auto">
          <a:xfrm>
            <a:off x="8242301" y="3003551"/>
            <a:ext cx="646113" cy="131763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4" name="Rectangle 52" descr="blue-marble4"/>
          <p:cNvSpPr>
            <a:spLocks noChangeArrowheads="1"/>
          </p:cNvSpPr>
          <p:nvPr/>
        </p:nvSpPr>
        <p:spPr bwMode="auto">
          <a:xfrm>
            <a:off x="8458201" y="3303588"/>
            <a:ext cx="646113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5" name="Rectangle 53" descr="blue-marble4"/>
          <p:cNvSpPr>
            <a:spLocks noChangeArrowheads="1"/>
          </p:cNvSpPr>
          <p:nvPr/>
        </p:nvSpPr>
        <p:spPr bwMode="auto">
          <a:xfrm>
            <a:off x="9131301" y="3598863"/>
            <a:ext cx="231775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6" name="Text Box 54"/>
          <p:cNvSpPr txBox="1">
            <a:spLocks noChangeArrowheads="1"/>
          </p:cNvSpPr>
          <p:nvPr/>
        </p:nvSpPr>
        <p:spPr bwMode="auto">
          <a:xfrm>
            <a:off x="3711575" y="3592513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約珥</a:t>
            </a:r>
          </a:p>
        </p:txBody>
      </p:sp>
      <p:sp>
        <p:nvSpPr>
          <p:cNvPr id="3127" name="Text Box 55"/>
          <p:cNvSpPr txBox="1">
            <a:spLocks noChangeArrowheads="1"/>
          </p:cNvSpPr>
          <p:nvPr/>
        </p:nvSpPr>
        <p:spPr bwMode="auto">
          <a:xfrm>
            <a:off x="4819650" y="3575050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約拿</a:t>
            </a:r>
          </a:p>
        </p:txBody>
      </p:sp>
      <p:sp>
        <p:nvSpPr>
          <p:cNvPr id="3128" name="Rectangle 56" descr="blue-marble4"/>
          <p:cNvSpPr>
            <a:spLocks noChangeArrowheads="1"/>
          </p:cNvSpPr>
          <p:nvPr/>
        </p:nvSpPr>
        <p:spPr bwMode="auto">
          <a:xfrm>
            <a:off x="5737226" y="3989388"/>
            <a:ext cx="231775" cy="131762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29" name="Text Box 57"/>
          <p:cNvSpPr txBox="1">
            <a:spLocks noChangeArrowheads="1"/>
          </p:cNvSpPr>
          <p:nvPr/>
        </p:nvSpPr>
        <p:spPr bwMode="auto">
          <a:xfrm>
            <a:off x="4973638" y="38592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阿摩司</a:t>
            </a:r>
          </a:p>
        </p:txBody>
      </p:sp>
      <p:sp>
        <p:nvSpPr>
          <p:cNvPr id="3130" name="Text Box 58"/>
          <p:cNvSpPr txBox="1">
            <a:spLocks noChangeArrowheads="1"/>
          </p:cNvSpPr>
          <p:nvPr/>
        </p:nvSpPr>
        <p:spPr bwMode="auto">
          <a:xfrm>
            <a:off x="5106988" y="416718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何西阿</a:t>
            </a:r>
          </a:p>
        </p:txBody>
      </p:sp>
      <p:sp>
        <p:nvSpPr>
          <p:cNvPr id="3131" name="Text Box 59"/>
          <p:cNvSpPr txBox="1">
            <a:spLocks noChangeArrowheads="1"/>
          </p:cNvSpPr>
          <p:nvPr/>
        </p:nvSpPr>
        <p:spPr bwMode="auto">
          <a:xfrm>
            <a:off x="5564188" y="444817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以賽亞</a:t>
            </a:r>
          </a:p>
        </p:txBody>
      </p:sp>
      <p:sp>
        <p:nvSpPr>
          <p:cNvPr id="3133" name="Text Box 61"/>
          <p:cNvSpPr txBox="1">
            <a:spLocks noChangeArrowheads="1"/>
          </p:cNvSpPr>
          <p:nvPr/>
        </p:nvSpPr>
        <p:spPr bwMode="auto">
          <a:xfrm>
            <a:off x="7688263" y="2889250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那鴻</a:t>
            </a:r>
          </a:p>
        </p:txBody>
      </p:sp>
      <p:sp>
        <p:nvSpPr>
          <p:cNvPr id="3134" name="Text Box 62"/>
          <p:cNvSpPr txBox="1">
            <a:spLocks noChangeArrowheads="1"/>
          </p:cNvSpPr>
          <p:nvPr/>
        </p:nvSpPr>
        <p:spPr bwMode="auto">
          <a:xfrm>
            <a:off x="7735888" y="318452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西番雅</a:t>
            </a:r>
          </a:p>
        </p:txBody>
      </p:sp>
      <p:sp>
        <p:nvSpPr>
          <p:cNvPr id="3135" name="Text Box 63"/>
          <p:cNvSpPr txBox="1">
            <a:spLocks noChangeArrowheads="1"/>
          </p:cNvSpPr>
          <p:nvPr/>
        </p:nvSpPr>
        <p:spPr bwMode="auto">
          <a:xfrm>
            <a:off x="8377238" y="34782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哈巴谷</a:t>
            </a:r>
          </a:p>
        </p:txBody>
      </p:sp>
      <p:sp>
        <p:nvSpPr>
          <p:cNvPr id="3136" name="Text Box 64"/>
          <p:cNvSpPr txBox="1">
            <a:spLocks noChangeArrowheads="1"/>
          </p:cNvSpPr>
          <p:nvPr/>
        </p:nvSpPr>
        <p:spPr bwMode="auto">
          <a:xfrm>
            <a:off x="8008938" y="417353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耶利米</a:t>
            </a:r>
          </a:p>
        </p:txBody>
      </p:sp>
      <p:sp>
        <p:nvSpPr>
          <p:cNvPr id="3137" name="Text Box 65"/>
          <p:cNvSpPr txBox="1">
            <a:spLocks noChangeArrowheads="1"/>
          </p:cNvSpPr>
          <p:nvPr/>
        </p:nvSpPr>
        <p:spPr bwMode="auto">
          <a:xfrm>
            <a:off x="8620125" y="3776663"/>
            <a:ext cx="996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俄巴底亞</a:t>
            </a:r>
          </a:p>
        </p:txBody>
      </p:sp>
      <p:sp>
        <p:nvSpPr>
          <p:cNvPr id="3138" name="Text Box 66"/>
          <p:cNvSpPr txBox="1">
            <a:spLocks noChangeArrowheads="1"/>
          </p:cNvSpPr>
          <p:nvPr/>
        </p:nvSpPr>
        <p:spPr bwMode="auto">
          <a:xfrm>
            <a:off x="8737600" y="4443413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以西結</a:t>
            </a:r>
          </a:p>
        </p:txBody>
      </p:sp>
      <p:sp>
        <p:nvSpPr>
          <p:cNvPr id="3139" name="Text Box 67"/>
          <p:cNvSpPr txBox="1">
            <a:spLocks noChangeArrowheads="1"/>
          </p:cNvSpPr>
          <p:nvPr/>
        </p:nvSpPr>
        <p:spPr bwMode="auto">
          <a:xfrm>
            <a:off x="8469313" y="475297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但以理</a:t>
            </a:r>
          </a:p>
        </p:txBody>
      </p:sp>
      <p:sp>
        <p:nvSpPr>
          <p:cNvPr id="3141" name="Line 69"/>
          <p:cNvSpPr>
            <a:spLocks noChangeShapeType="1"/>
          </p:cNvSpPr>
          <p:nvPr/>
        </p:nvSpPr>
        <p:spPr bwMode="auto">
          <a:xfrm flipV="1">
            <a:off x="6708775" y="1311276"/>
            <a:ext cx="0" cy="4138613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42" name="Rectangle 70" descr="Brown marble"/>
          <p:cNvSpPr>
            <a:spLocks noChangeArrowheads="1"/>
          </p:cNvSpPr>
          <p:nvPr/>
        </p:nvSpPr>
        <p:spPr bwMode="auto">
          <a:xfrm>
            <a:off x="3478213" y="3109913"/>
            <a:ext cx="450850" cy="131762"/>
          </a:xfrm>
          <a:prstGeom prst="rect">
            <a:avLst/>
          </a:prstGeom>
          <a:blipFill dpi="0" rotWithShape="1">
            <a:blip r:embed="rId8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3" name="Rectangle 71" descr="Brown marble"/>
          <p:cNvSpPr>
            <a:spLocks noChangeArrowheads="1"/>
          </p:cNvSpPr>
          <p:nvPr/>
        </p:nvSpPr>
        <p:spPr bwMode="auto">
          <a:xfrm>
            <a:off x="3929064" y="3402013"/>
            <a:ext cx="1139825" cy="131762"/>
          </a:xfrm>
          <a:prstGeom prst="rect">
            <a:avLst/>
          </a:prstGeom>
          <a:blipFill dpi="0" rotWithShape="1">
            <a:blip r:embed="rId8"/>
            <a:srcRect/>
            <a:tile tx="0" ty="0" sx="100000" sy="100000" flip="none" algn="tl"/>
          </a:blip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4" name="Text Box 72"/>
          <p:cNvSpPr txBox="1">
            <a:spLocks noChangeArrowheads="1"/>
          </p:cNvSpPr>
          <p:nvPr/>
        </p:nvSpPr>
        <p:spPr bwMode="auto">
          <a:xfrm>
            <a:off x="2752725" y="2986088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以利亞</a:t>
            </a:r>
          </a:p>
        </p:txBody>
      </p:sp>
      <p:sp>
        <p:nvSpPr>
          <p:cNvPr id="3145" name="Text Box 73"/>
          <p:cNvSpPr txBox="1">
            <a:spLocks noChangeArrowheads="1"/>
          </p:cNvSpPr>
          <p:nvPr/>
        </p:nvSpPr>
        <p:spPr bwMode="auto">
          <a:xfrm>
            <a:off x="3190875" y="3289300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以利沙</a:t>
            </a:r>
          </a:p>
        </p:txBody>
      </p:sp>
      <p:sp>
        <p:nvSpPr>
          <p:cNvPr id="3146" name="Rectangle 74"/>
          <p:cNvSpPr>
            <a:spLocks noChangeArrowheads="1"/>
          </p:cNvSpPr>
          <p:nvPr/>
        </p:nvSpPr>
        <p:spPr bwMode="auto">
          <a:xfrm>
            <a:off x="3717926" y="3621089"/>
            <a:ext cx="950913" cy="28098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47" name="Text Box 75"/>
          <p:cNvSpPr txBox="1">
            <a:spLocks noChangeArrowheads="1"/>
          </p:cNvSpPr>
          <p:nvPr/>
        </p:nvSpPr>
        <p:spPr bwMode="auto">
          <a:xfrm>
            <a:off x="6240463" y="6103939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000">
                <a:solidFill>
                  <a:srgbClr val="FF0000"/>
                </a:solidFill>
                <a:ea typeface="SimHei" pitchFamily="49" charset="-122"/>
              </a:rPr>
              <a:t>北國亡</a:t>
            </a:r>
          </a:p>
        </p:txBody>
      </p:sp>
      <p:sp>
        <p:nvSpPr>
          <p:cNvPr id="3148" name="Text Box 76"/>
          <p:cNvSpPr txBox="1">
            <a:spLocks noChangeArrowheads="1"/>
          </p:cNvSpPr>
          <p:nvPr/>
        </p:nvSpPr>
        <p:spPr bwMode="auto">
          <a:xfrm>
            <a:off x="9167813" y="6099176"/>
            <a:ext cx="946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2000">
                <a:solidFill>
                  <a:srgbClr val="FF0000"/>
                </a:solidFill>
                <a:ea typeface="SimHei" pitchFamily="49" charset="-122"/>
              </a:rPr>
              <a:t>南國亡</a:t>
            </a:r>
          </a:p>
        </p:txBody>
      </p:sp>
      <p:sp>
        <p:nvSpPr>
          <p:cNvPr id="3150" name="Line 78"/>
          <p:cNvSpPr>
            <a:spLocks noChangeShapeType="1"/>
          </p:cNvSpPr>
          <p:nvPr/>
        </p:nvSpPr>
        <p:spPr bwMode="auto">
          <a:xfrm flipV="1">
            <a:off x="9644063" y="5513389"/>
            <a:ext cx="0" cy="5492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1" name="Line 79"/>
          <p:cNvSpPr>
            <a:spLocks noChangeShapeType="1"/>
          </p:cNvSpPr>
          <p:nvPr/>
        </p:nvSpPr>
        <p:spPr bwMode="auto">
          <a:xfrm flipV="1">
            <a:off x="6708775" y="5513389"/>
            <a:ext cx="0" cy="5492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4" name="AutoShape 82"/>
          <p:cNvSpPr>
            <a:spLocks/>
          </p:cNvSpPr>
          <p:nvPr/>
        </p:nvSpPr>
        <p:spPr bwMode="auto">
          <a:xfrm>
            <a:off x="4937125" y="3962401"/>
            <a:ext cx="88900" cy="492125"/>
          </a:xfrm>
          <a:prstGeom prst="leftBrace">
            <a:avLst>
              <a:gd name="adj1" fmla="val 46131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5" name="AutoShape 83"/>
          <p:cNvSpPr>
            <a:spLocks/>
          </p:cNvSpPr>
          <p:nvPr/>
        </p:nvSpPr>
        <p:spPr bwMode="auto">
          <a:xfrm>
            <a:off x="5537200" y="4546601"/>
            <a:ext cx="88900" cy="492125"/>
          </a:xfrm>
          <a:prstGeom prst="leftBrace">
            <a:avLst>
              <a:gd name="adj1" fmla="val 46131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56" name="Text Box 84"/>
          <p:cNvSpPr txBox="1">
            <a:spLocks noChangeArrowheads="1"/>
          </p:cNvSpPr>
          <p:nvPr/>
        </p:nvSpPr>
        <p:spPr bwMode="auto">
          <a:xfrm>
            <a:off x="4560888" y="4040188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600">
                <a:solidFill>
                  <a:srgbClr val="FF0000"/>
                </a:solidFill>
                <a:ea typeface="SimHei" pitchFamily="49" charset="-122"/>
              </a:rPr>
              <a:t>北</a:t>
            </a:r>
          </a:p>
        </p:txBody>
      </p:sp>
      <p:sp>
        <p:nvSpPr>
          <p:cNvPr id="3157" name="Text Box 85"/>
          <p:cNvSpPr txBox="1">
            <a:spLocks noChangeArrowheads="1"/>
          </p:cNvSpPr>
          <p:nvPr/>
        </p:nvSpPr>
        <p:spPr bwMode="auto">
          <a:xfrm>
            <a:off x="5162550" y="4621213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TW" altLang="en-US" sz="1600">
                <a:solidFill>
                  <a:srgbClr val="FF0000"/>
                </a:solidFill>
                <a:ea typeface="SimHei" pitchFamily="49" charset="-122"/>
              </a:rPr>
              <a:t>南</a:t>
            </a:r>
          </a:p>
        </p:txBody>
      </p:sp>
      <p:sp>
        <p:nvSpPr>
          <p:cNvPr id="3158" name="Text Box 86"/>
          <p:cNvSpPr txBox="1">
            <a:spLocks noChangeArrowheads="1"/>
          </p:cNvSpPr>
          <p:nvPr/>
        </p:nvSpPr>
        <p:spPr bwMode="auto">
          <a:xfrm>
            <a:off x="3335338" y="4719638"/>
            <a:ext cx="1200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solidFill>
                  <a:srgbClr val="996633"/>
                </a:solidFill>
                <a:ea typeface="SimHei" pitchFamily="49" charset="-122"/>
              </a:rPr>
              <a:t>黃金四人組</a:t>
            </a:r>
          </a:p>
        </p:txBody>
      </p:sp>
      <p:sp>
        <p:nvSpPr>
          <p:cNvPr id="3165" name="Text Box 93"/>
          <p:cNvSpPr txBox="1">
            <a:spLocks noChangeArrowheads="1"/>
          </p:cNvSpPr>
          <p:nvPr/>
        </p:nvSpPr>
        <p:spPr bwMode="auto">
          <a:xfrm>
            <a:off x="9186863" y="2908300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solidFill>
                  <a:srgbClr val="996633"/>
                </a:solidFill>
                <a:ea typeface="SimHei" pitchFamily="49" charset="-122"/>
              </a:rPr>
              <a:t>亞述</a:t>
            </a:r>
          </a:p>
        </p:txBody>
      </p:sp>
      <p:sp>
        <p:nvSpPr>
          <p:cNvPr id="3166" name="Text Box 94"/>
          <p:cNvSpPr txBox="1">
            <a:spLocks noChangeArrowheads="1"/>
          </p:cNvSpPr>
          <p:nvPr/>
        </p:nvSpPr>
        <p:spPr bwMode="auto">
          <a:xfrm>
            <a:off x="9626600" y="3482975"/>
            <a:ext cx="793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solidFill>
                  <a:srgbClr val="996633"/>
                </a:solidFill>
                <a:ea typeface="SimHei" pitchFamily="49" charset="-122"/>
              </a:rPr>
              <a:t>巴比倫</a:t>
            </a:r>
          </a:p>
        </p:txBody>
      </p:sp>
      <p:sp>
        <p:nvSpPr>
          <p:cNvPr id="3167" name="Text Box 95"/>
          <p:cNvSpPr txBox="1">
            <a:spLocks noChangeArrowheads="1"/>
          </p:cNvSpPr>
          <p:nvPr/>
        </p:nvSpPr>
        <p:spPr bwMode="auto">
          <a:xfrm>
            <a:off x="9920288" y="3795713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solidFill>
                  <a:srgbClr val="996633"/>
                </a:solidFill>
                <a:ea typeface="SimHei" pitchFamily="49" charset="-122"/>
              </a:rPr>
              <a:t>以東</a:t>
            </a:r>
          </a:p>
        </p:txBody>
      </p:sp>
      <p:sp>
        <p:nvSpPr>
          <p:cNvPr id="3168" name="AutoShape 96" descr="Pink tissue paper"/>
          <p:cNvSpPr>
            <a:spLocks noChangeArrowheads="1"/>
          </p:cNvSpPr>
          <p:nvPr/>
        </p:nvSpPr>
        <p:spPr bwMode="auto">
          <a:xfrm>
            <a:off x="9021764" y="2965451"/>
            <a:ext cx="219075" cy="220663"/>
          </a:xfrm>
          <a:prstGeom prst="rightArrow">
            <a:avLst>
              <a:gd name="adj1" fmla="val 45324"/>
              <a:gd name="adj2" fmla="val 55796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5" name="Rectangle 43" descr="blue-marble4"/>
          <p:cNvSpPr>
            <a:spLocks noChangeArrowheads="1"/>
          </p:cNvSpPr>
          <p:nvPr/>
        </p:nvSpPr>
        <p:spPr bwMode="auto">
          <a:xfrm>
            <a:off x="5845175" y="4283076"/>
            <a:ext cx="1092200" cy="131763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6" name="Rectangle 44" descr="Green marble"/>
          <p:cNvSpPr>
            <a:spLocks noChangeArrowheads="1"/>
          </p:cNvSpPr>
          <p:nvPr/>
        </p:nvSpPr>
        <p:spPr bwMode="auto">
          <a:xfrm>
            <a:off x="6294439" y="4568826"/>
            <a:ext cx="1277937" cy="131763"/>
          </a:xfrm>
          <a:prstGeom prst="rect">
            <a:avLst/>
          </a:prstGeom>
          <a:blipFill dpi="0" rotWithShape="1">
            <a:blip r:embed="rId7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7" name="Rectangle 45" descr="blue-marble4"/>
          <p:cNvSpPr>
            <a:spLocks noChangeArrowheads="1"/>
          </p:cNvSpPr>
          <p:nvPr/>
        </p:nvSpPr>
        <p:spPr bwMode="auto">
          <a:xfrm>
            <a:off x="6405563" y="4854576"/>
            <a:ext cx="755650" cy="131763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32" name="Text Box 60"/>
          <p:cNvSpPr txBox="1">
            <a:spLocks noChangeArrowheads="1"/>
          </p:cNvSpPr>
          <p:nvPr/>
        </p:nvSpPr>
        <p:spPr bwMode="auto">
          <a:xfrm>
            <a:off x="5861050" y="4738688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1600">
                <a:ea typeface="SimHei" pitchFamily="49" charset="-122"/>
              </a:rPr>
              <a:t>彌迦</a:t>
            </a:r>
          </a:p>
        </p:txBody>
      </p:sp>
      <p:sp>
        <p:nvSpPr>
          <p:cNvPr id="3171" name="AutoShape 99" descr="Pink tissue paper"/>
          <p:cNvSpPr>
            <a:spLocks noChangeArrowheads="1"/>
          </p:cNvSpPr>
          <p:nvPr/>
        </p:nvSpPr>
        <p:spPr bwMode="auto">
          <a:xfrm>
            <a:off x="9472614" y="3559176"/>
            <a:ext cx="219075" cy="220663"/>
          </a:xfrm>
          <a:prstGeom prst="rightArrow">
            <a:avLst>
              <a:gd name="adj1" fmla="val 45324"/>
              <a:gd name="adj2" fmla="val 55796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2" name="AutoShape 100" descr="Pink tissue paper"/>
          <p:cNvSpPr>
            <a:spLocks noChangeArrowheads="1"/>
          </p:cNvSpPr>
          <p:nvPr/>
        </p:nvSpPr>
        <p:spPr bwMode="auto">
          <a:xfrm>
            <a:off x="9766301" y="3857626"/>
            <a:ext cx="219075" cy="220663"/>
          </a:xfrm>
          <a:prstGeom prst="rightArrow">
            <a:avLst>
              <a:gd name="adj1" fmla="val 45324"/>
              <a:gd name="adj2" fmla="val 55796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2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0" grpId="0" animBg="1"/>
      <p:bldP spid="3161" grpId="0" animBg="1"/>
      <p:bldP spid="3160" grpId="0" animBg="1"/>
      <p:bldP spid="3159" grpId="0" animBg="1"/>
      <p:bldP spid="3153" grpId="0" animBg="1"/>
      <p:bldP spid="3114" grpId="0" animBg="1"/>
      <p:bldP spid="3118" grpId="0" animBg="1"/>
      <p:bldP spid="3119" grpId="0" animBg="1"/>
      <p:bldP spid="3120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/>
      <p:bldP spid="3127" grpId="0"/>
      <p:bldP spid="3128" grpId="0" animBg="1"/>
      <p:bldP spid="3129" grpId="0"/>
      <p:bldP spid="3130" grpId="0"/>
      <p:bldP spid="3131" grpId="0"/>
      <p:bldP spid="3133" grpId="0"/>
      <p:bldP spid="3134" grpId="0"/>
      <p:bldP spid="3135" grpId="0"/>
      <p:bldP spid="3136" grpId="0"/>
      <p:bldP spid="3137" grpId="0"/>
      <p:bldP spid="3138" grpId="0"/>
      <p:bldP spid="3139" grpId="0"/>
      <p:bldP spid="3141" grpId="0" animBg="1"/>
      <p:bldP spid="3142" grpId="0" animBg="1"/>
      <p:bldP spid="3143" grpId="0" animBg="1"/>
      <p:bldP spid="3144" grpId="0"/>
      <p:bldP spid="3145" grpId="0"/>
      <p:bldP spid="3146" grpId="0" animBg="1"/>
      <p:bldP spid="3147" grpId="0"/>
      <p:bldP spid="3148" grpId="0"/>
      <p:bldP spid="3150" grpId="0" animBg="1"/>
      <p:bldP spid="3151" grpId="0" animBg="1"/>
      <p:bldP spid="3154" grpId="0" animBg="1"/>
      <p:bldP spid="3155" grpId="0" animBg="1"/>
      <p:bldP spid="3156" grpId="0"/>
      <p:bldP spid="3157" grpId="0"/>
      <p:bldP spid="3158" grpId="0"/>
      <p:bldP spid="3165" grpId="0"/>
      <p:bldP spid="3166" grpId="0"/>
      <p:bldP spid="3167" grpId="0"/>
      <p:bldP spid="3168" grpId="0" animBg="1"/>
      <p:bldP spid="3115" grpId="0" animBg="1"/>
      <p:bldP spid="3116" grpId="0" animBg="1"/>
      <p:bldP spid="3117" grpId="0" animBg="1"/>
      <p:bldP spid="3132" grpId="0"/>
      <p:bldP spid="3171" grpId="0" animBg="1"/>
      <p:bldP spid="31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557" y="370704"/>
            <a:ext cx="10937789" cy="626487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本書的主題與信息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“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的日子臨近了“是本書的中心信息，作者從神得到默示，看見大規模的蝗災使猶大地幾至荒涼，這是神的刑罰，也是「耶和華大而可畏的日子」的先兆。成群結隊而來遮天蔽日的蝗蟲是”耶和華的軍旅“，那是萬民受審判之日，也是離棄 神的以色列人受刑罰的時候。約珥的預言已部分應驗於主基督的到來和聖靈的降臨。使徒彼得在五旬節那天為此作見證說：「這正是先知約珥所說的」（徒二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～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）。當基督再來時，祂要施行最後的審判，這卷書的預言（二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30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～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32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；三章）到那日會完全應驗。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11829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92428"/>
            <a:ext cx="10515600" cy="558453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「在天上地下，我要顯出奇事，有血，有火，有煙柱。 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日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頭要變為黑暗，月亮要變為血，這都在耶和華大而可畏的日子未到以前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。到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那時候，凡求告耶和華名的就必得救；因為照耶和華所說的，在錫安山，耶路撒冷必有逃脫的人，在剩下的人中必有耶和華所召的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。」（珥</a:t>
            </a:r>
            <a:r>
              <a:rPr lang="en-US" altLang="zh-TW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TW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30-32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70114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557" y="370704"/>
            <a:ext cx="10319951" cy="61289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四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鑰節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「耶和華的日子臨近了」（珥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和華說：「雖然如此，你們應當禁食、哭泣、悲哀，一心歸向我。你們要撕裂心腸，不撕裂衣服，歸向耶和華你們的神；因為他有恩典，有憐憫，不輕易發怒，有豐盛的慈愛，並且後悔不降所說的災。」（珥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2:12-13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1051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557" y="370704"/>
            <a:ext cx="10319951" cy="612895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/>
              <a:t>五</a:t>
            </a:r>
            <a:r>
              <a:rPr lang="zh-TW" altLang="en-US" sz="3200" b="1" dirty="0"/>
              <a:t>、</a:t>
            </a:r>
            <a:r>
              <a:rPr lang="en-US" altLang="zh-TW" sz="3200" b="1" dirty="0"/>
              <a:t>【</a:t>
            </a:r>
            <a:r>
              <a:rPr lang="zh-TW" altLang="en-US" sz="3200" b="1" dirty="0"/>
              <a:t>本書的重要性</a:t>
            </a:r>
            <a:r>
              <a:rPr lang="en-US" altLang="zh-TW" sz="3200" b="1" dirty="0"/>
              <a:t>】</a:t>
            </a:r>
            <a:r>
              <a:rPr lang="en-US" sz="3200" b="1" dirty="0"/>
              <a:t> </a:t>
            </a:r>
          </a:p>
          <a:p>
            <a:pPr>
              <a:lnSpc>
                <a:spcPct val="150000"/>
              </a:lnSpc>
            </a:pPr>
            <a:r>
              <a:rPr lang="zh-TW" altLang="en-US" sz="3200" b="1" dirty="0"/>
              <a:t>任何人若想要知道如何使「耶和華的日子」成為蒙福的日子，而不是受罰受審的日子，就必須讀本書。本書不僅於對舊約子民的警告，也適用於對新約兒女的勉勵。本書提醒我們要趁著「那日」未到之前，起來愛神、殷勤服事祂，並迫切為國家、教會、家人、自</a:t>
            </a:r>
            <a:r>
              <a:rPr lang="zh-TW" altLang="en-US" sz="3200" b="1" dirty="0" smtClean="0"/>
              <a:t>己儆醒禱</a:t>
            </a:r>
            <a:r>
              <a:rPr lang="zh-TW" altLang="en-US" sz="3200" b="1" dirty="0"/>
              <a:t>告，</a:t>
            </a:r>
            <a:r>
              <a:rPr lang="zh-TW" altLang="en-US" sz="3200" b="1" dirty="0" smtClean="0"/>
              <a:t>到末日主來時候，就</a:t>
            </a:r>
            <a:r>
              <a:rPr lang="zh-TW" altLang="en-US" sz="3200" b="1" dirty="0"/>
              <a:t>必蒙福。</a:t>
            </a:r>
            <a:endParaRPr lang="en-US" sz="3200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97739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4704</TotalTime>
  <Words>3278</Words>
  <Application>Microsoft Office PowerPoint</Application>
  <PresentationFormat>Widescreen</PresentationFormat>
  <Paragraphs>149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Microsoft JhengHei</vt:lpstr>
      <vt:lpstr>Microsoft YaHei</vt:lpstr>
      <vt:lpstr>PMingLiU</vt:lpstr>
      <vt:lpstr>SimHei</vt:lpstr>
      <vt:lpstr>Arial</vt:lpstr>
      <vt:lpstr>Calibri</vt:lpstr>
      <vt:lpstr>Calibri Light</vt:lpstr>
      <vt:lpstr>Office Theme</vt:lpstr>
      <vt:lpstr>約珥書簡介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約珥書（一）側耳而聽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【問答題】 問題(一)：先知要老年人和百姓側耳而聽什麼？為何要將此事流傳下去？ 問題(二)：4-12描寫什麼樣的光景？設想以色列人身處那樣的光景，他們會有什麼反應？ 問題(三)：當遇到這種淒涼光景，百姓們當如何行？ </vt:lpstr>
      <vt:lpstr>【結論】 「耶和華的日子」指神介入歷史，施行審判和毀滅的日子，包括對個別城市、國家局部以及對全世界終極的審判，這些終將應驗在基督再來「審判的日子」（太十一24）。「主耶穌的日子」（林前五5；林後一14）或「主的日子」（帖前五2；彼後三10）。神要百姓注意的，不只是蝗災將造成的巨大損失，更是蝗災所預告的「耶和華的日子臨近了」。另外，「耶和華的日子」也是神得勝的日子，神的百姓得贖的日子，那日也是神賜下安息與福氣的日子。</vt:lpstr>
      <vt:lpstr>約珥書中五次提到「耶和華的日子」（一15；二1、11、31；三14），先知以賽亞、以西結、阿摩司、俄巴底亞、西番雅、撒迦利亞和瑪拉基也都反覆提到「耶和華的日子」、或用「耶和華的大日」（番一14）、「耶和華大而可畏之日」（瑪四5）。約珥的預言必發生在未來的世代，因為那日必要來臨，眾民必恐懼戰兢但也啟示了那日是榮耀的拯救，因為耶和華 神必為自己的地發熱心，憐恤他的百姓。我們務要對這日子銘記在心。 【生活應用】「耶和華的日子」與我們傳福音有什麼關係？</vt:lpstr>
      <vt:lpstr>下面兩張圖片大概說出全世界目前遇到乾旱的問題，另一方面是美國的經由多年來共產主義、社會主義、同性戀議題的興起與暗中的推動，帶來政治、教育、媒體、經濟、國家安全體系等改變。大家不難去網上發現這些問題的報導。 也可看Curtis Bowers （电影制片人，前Idaho众议员，https://en.wikipedia.org/wiki/Curtis_Bowers）拍了3部纪录片，介绍文化马克思主义破坏美国core families,  middle and small businesses, and Christianity believes.               电影链接如下: 1. Agenda: Grinding America Down   https://youtu.be/jw8s-_kVGXw  2. Masters Of Deceit, https://youtu.be/YtfWlp_aprE  3. 作为Producer之一，2021年出品 Enemies within the Church,  （需付費） https://enemieswithinthechurch.com/ </vt:lpstr>
      <vt:lpstr>PowerPoint Presentation</vt:lpstr>
      <vt:lpstr>PowerPoint Presentation</vt:lpstr>
      <vt:lpstr>美國的邊境問題 一周內20萬非法移民聚集在美墨邊境橋底，德州緊急關閉6個入境點 </vt:lpstr>
      <vt:lpstr>PowerPoint Presentation</vt:lpstr>
      <vt:lpstr>來自美國的新數據顯示，過去四年來，美國公開記錄的LGBTQ官員人數增加了一倍以上，而且由於今年LGBTQ候選人人數創下紀錄，這個數量還會更進一步增長。LGBTQ勝利研究院的《為美國而出》報告於7月16日發布，目前共有843名LGBTQ公開當選為各級政府官員，高於2016年6月的417名，增長了426名。該研究所稱，今年有850名LGBTQ候選人在競選，其中包括幾人很有可能進入國會的候選人。 </vt:lpstr>
    </vt:vector>
  </TitlesOfParts>
  <Company>LG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約珥書簡介</dc:title>
  <dc:creator>Microsoft account</dc:creator>
  <cp:lastModifiedBy>Microsoft account</cp:lastModifiedBy>
  <cp:revision>26</cp:revision>
  <dcterms:created xsi:type="dcterms:W3CDTF">2022-08-17T19:50:08Z</dcterms:created>
  <dcterms:modified xsi:type="dcterms:W3CDTF">2022-08-23T19:17:52Z</dcterms:modified>
</cp:coreProperties>
</file>