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6" r:id="rId4"/>
    <p:sldId id="259" r:id="rId5"/>
    <p:sldId id="277" r:id="rId6"/>
    <p:sldId id="267" r:id="rId7"/>
    <p:sldId id="260" r:id="rId8"/>
    <p:sldId id="261" r:id="rId9"/>
    <p:sldId id="262" r:id="rId10"/>
    <p:sldId id="275" r:id="rId11"/>
    <p:sldId id="278" r:id="rId12"/>
    <p:sldId id="263" r:id="rId13"/>
    <p:sldId id="264" r:id="rId14"/>
    <p:sldId id="268" r:id="rId15"/>
    <p:sldId id="269" r:id="rId16"/>
    <p:sldId id="276" r:id="rId17"/>
    <p:sldId id="271" r:id="rId18"/>
    <p:sldId id="270" r:id="rId19"/>
    <p:sldId id="272" r:id="rId20"/>
    <p:sldId id="279" r:id="rId21"/>
    <p:sldId id="273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524" autoAdjust="0"/>
    <p:restoredTop sz="94660"/>
  </p:normalViewPr>
  <p:slideViewPr>
    <p:cSldViewPr snapToGrid="0">
      <p:cViewPr varScale="1">
        <p:scale>
          <a:sx n="74" d="100"/>
          <a:sy n="74" d="100"/>
        </p:scale>
        <p:origin x="192" y="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B5572-447E-49AE-8922-34E8827C1F86}" type="datetimeFigureOut">
              <a:rPr lang="en-US" smtClean="0"/>
              <a:t>1/2/2023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61D8C-8F83-415B-B29C-51E5BB3C9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67432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B5572-447E-49AE-8922-34E8827C1F86}" type="datetimeFigureOut">
              <a:rPr lang="en-US" smtClean="0"/>
              <a:t>1/2/2023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61D8C-8F83-415B-B29C-51E5BB3C9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89756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B5572-447E-49AE-8922-34E8827C1F86}" type="datetimeFigureOut">
              <a:rPr lang="en-US" smtClean="0"/>
              <a:t>1/2/2023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61D8C-8F83-415B-B29C-51E5BB3C9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06271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B5572-447E-49AE-8922-34E8827C1F86}" type="datetimeFigureOut">
              <a:rPr lang="en-US" smtClean="0"/>
              <a:t>1/2/2023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61D8C-8F83-415B-B29C-51E5BB3C9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37135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B5572-447E-49AE-8922-34E8827C1F86}" type="datetimeFigureOut">
              <a:rPr lang="en-US" smtClean="0"/>
              <a:t>1/2/2023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61D8C-8F83-415B-B29C-51E5BB3C9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89658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B5572-447E-49AE-8922-34E8827C1F86}" type="datetimeFigureOut">
              <a:rPr lang="en-US" smtClean="0"/>
              <a:t>1/2/2023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61D8C-8F83-415B-B29C-51E5BB3C9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07256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B5572-447E-49AE-8922-34E8827C1F86}" type="datetimeFigureOut">
              <a:rPr lang="en-US" smtClean="0"/>
              <a:t>1/2/2023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61D8C-8F83-415B-B29C-51E5BB3C9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95100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B5572-447E-49AE-8922-34E8827C1F86}" type="datetimeFigureOut">
              <a:rPr lang="en-US" smtClean="0"/>
              <a:t>1/2/2023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61D8C-8F83-415B-B29C-51E5BB3C9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3658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B5572-447E-49AE-8922-34E8827C1F86}" type="datetimeFigureOut">
              <a:rPr lang="en-US" smtClean="0"/>
              <a:t>1/2/2023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61D8C-8F83-415B-B29C-51E5BB3C9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02388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B5572-447E-49AE-8922-34E8827C1F86}" type="datetimeFigureOut">
              <a:rPr lang="en-US" smtClean="0"/>
              <a:t>1/2/2023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61D8C-8F83-415B-B29C-51E5BB3C9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7094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B5572-447E-49AE-8922-34E8827C1F86}" type="datetimeFigureOut">
              <a:rPr lang="en-US" smtClean="0"/>
              <a:t>1/2/2023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61D8C-8F83-415B-B29C-51E5BB3C9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63609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7B5572-447E-49AE-8922-34E8827C1F86}" type="datetimeFigureOut">
              <a:rPr lang="en-US" smtClean="0"/>
              <a:t>1/2/2023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C61D8C-8F83-415B-B29C-51E5BB3C9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90459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0480"/>
            <a:ext cx="12192000" cy="682752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TW" altLang="en-US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聖靈的果子</a:t>
            </a:r>
            <a:r>
              <a:rPr lang="en-US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- </a:t>
            </a:r>
            <a:r>
              <a:rPr lang="zh-TW" altLang="en-US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導論</a:t>
            </a:r>
            <a:endParaRPr lang="en-US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71977" y="5739931"/>
            <a:ext cx="6302062" cy="776779"/>
          </a:xfrm>
        </p:spPr>
        <p:txBody>
          <a:bodyPr>
            <a:normAutofit/>
          </a:bodyPr>
          <a:lstStyle/>
          <a:p>
            <a:r>
              <a:rPr lang="zh-TW" altLang="en-US" sz="32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南灣愛修基督教會  </a:t>
            </a:r>
            <a:r>
              <a:rPr lang="en-US" altLang="zh-TW" sz="32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Q1</a:t>
            </a:r>
            <a:r>
              <a:rPr lang="zh-TW" altLang="en-US" sz="32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</a:t>
            </a:r>
            <a:r>
              <a:rPr lang="en-US" altLang="zh-TW" sz="32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2023</a:t>
            </a:r>
            <a:endParaRPr lang="en-US" sz="3200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493077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44698" y="0"/>
            <a:ext cx="12602352" cy="7843234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09425" y="248338"/>
            <a:ext cx="11894106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TW" sz="28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【</a:t>
            </a:r>
            <a:r>
              <a:rPr lang="zh-TW" altLang="en-US" sz="28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前言</a:t>
            </a:r>
            <a:r>
              <a:rPr lang="en-US" altLang="zh-TW" sz="28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】</a:t>
            </a:r>
            <a:r>
              <a:rPr lang="zh-TW" altLang="en-US" sz="28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聖靈果子簡介</a:t>
            </a:r>
            <a:endParaRPr lang="en-US" sz="2800" b="1" dirty="0" smtClean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>
              <a:lnSpc>
                <a:spcPct val="150000"/>
              </a:lnSpc>
            </a:pPr>
            <a:r>
              <a:rPr lang="zh-TW" altLang="en-US" sz="26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加拉太書五章提到的聖靈果子是仁愛、喜樂、和平、忍耐、恩慈、良善、信實、溫柔和節制。此種果子不是聖靈分給我們的美德，乃是聖靈在我們身上結出來的果子，是基督在我們身上，因著聖靈工作的緣故，被我們消化吸收，變作我們自己的性格、自己的特點。</a:t>
            </a:r>
            <a:endParaRPr lang="en-US" sz="2600" b="1" dirty="0" smtClean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>
              <a:lnSpc>
                <a:spcPct val="150000"/>
              </a:lnSpc>
            </a:pPr>
            <a:r>
              <a:rPr lang="zh-TW" altLang="en-US" sz="26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聖靈所結的果子，不是九顆，乃是如一顆可口甜美、有九瓣的柑；愛是聯絡全德的</a:t>
            </a:r>
            <a:r>
              <a:rPr lang="en-US" sz="26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(</a:t>
            </a:r>
            <a:r>
              <a:rPr lang="zh-TW" altLang="en-US" sz="26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西三</a:t>
            </a:r>
            <a:r>
              <a:rPr lang="en-US" sz="26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14)</a:t>
            </a:r>
            <a:r>
              <a:rPr lang="zh-TW" altLang="en-US" sz="26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，所以此顆果子也可稱為聖靈所結愛的果子：喜樂是愛的歡欣；和平是愛的寧靜；忍耐是愛的寬容；恩慈是愛的精煉；良善是愛的行動；信實是愛的信託；溫柔是愛的謙卑；節制是真正自愛。</a:t>
            </a:r>
            <a:r>
              <a:rPr lang="en-US" sz="26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這果子是人活在聖靈管治下的明證。耶穌曾暗示這種生活，是明確可見的。人若要把假先知試驗出來，便要察看他們的生活表現；衪也鼓勵人從辨認果子（太七15-20</a:t>
            </a:r>
            <a:r>
              <a:rPr lang="zh-TW" altLang="en-US" sz="26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）知其真假。</a:t>
            </a:r>
            <a:endParaRPr lang="en-US" sz="2600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263464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1863"/>
            <a:ext cx="12035307" cy="676231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14213"/>
            <a:ext cx="10515600" cy="809658"/>
          </a:xfrm>
        </p:spPr>
        <p:txBody>
          <a:bodyPr>
            <a:normAutofit/>
          </a:bodyPr>
          <a:lstStyle/>
          <a:p>
            <a:r>
              <a:rPr lang="zh-TW" altLang="en-US" sz="36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相關經文</a:t>
            </a:r>
            <a:endParaRPr lang="en-US" sz="3600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0838" y="1146221"/>
            <a:ext cx="10158480" cy="5030743"/>
          </a:xfrm>
        </p:spPr>
        <p:txBody>
          <a:bodyPr>
            <a:noAutofit/>
          </a:bodyPr>
          <a:lstStyle/>
          <a:p>
            <a:pPr marL="0" indent="0">
              <a:lnSpc>
                <a:spcPct val="160000"/>
              </a:lnSpc>
              <a:buNone/>
            </a:pPr>
            <a:r>
              <a:rPr lang="zh-TW" altLang="en-US" sz="24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「你們要防備假先知。他們到你們這裡來，外面披著羊皮，裡面卻是殘暴的狼。</a:t>
            </a:r>
            <a:r>
              <a:rPr lang="en-US" sz="24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憑著他們的果子，就可以認出他們來。荊棘上豈能摘葡萄呢？蒺藜裡豈能摘無花果呢？這樣，凡好樹都結好果子，惟獨壞樹結壞果子。好樹不能結壞果子；壞樹不能結好果子。凡不結好果子的樹就砍下來，</a:t>
            </a:r>
            <a:r>
              <a:rPr lang="en-US" sz="24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丟在火裡</a:t>
            </a:r>
            <a:r>
              <a:rPr lang="en-US" sz="24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。所以，憑著他們的果子就可以認出他們來。」太五</a:t>
            </a:r>
            <a:r>
              <a:rPr lang="en-US" sz="24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15-20</a:t>
            </a:r>
            <a:endParaRPr lang="en-US" sz="2400" b="1" dirty="0" smtClean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9794913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23" y="0"/>
            <a:ext cx="12357653" cy="8446168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622574" y="1257462"/>
            <a:ext cx="11569426" cy="36471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TW" sz="32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【</a:t>
            </a:r>
            <a:r>
              <a:rPr lang="zh-TW" altLang="en-US" sz="32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問答題</a:t>
            </a:r>
            <a:r>
              <a:rPr lang="en-US" altLang="zh-TW" sz="32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】</a:t>
            </a:r>
            <a:endParaRPr lang="en-US" sz="3200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marL="514350" lvl="0" indent="-514350">
              <a:lnSpc>
                <a:spcPct val="150000"/>
              </a:lnSpc>
              <a:buAutoNum type="arabicPeriod"/>
            </a:pPr>
            <a:r>
              <a:rPr lang="zh-TW" altLang="en-US" sz="32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可</a:t>
            </a:r>
            <a:r>
              <a:rPr lang="zh-TW" altLang="en-US" sz="32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否大</a:t>
            </a:r>
            <a:r>
              <a:rPr lang="zh-TW" altLang="en-US" sz="32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概說明聖</a:t>
            </a:r>
            <a:r>
              <a:rPr lang="zh-TW" altLang="en-US" sz="32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靈的果子」和「聖靈的恩賜</a:t>
            </a:r>
            <a:r>
              <a:rPr lang="zh-TW" altLang="en-US" sz="32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」的關連</a:t>
            </a:r>
            <a:r>
              <a:rPr lang="zh-TW" altLang="en-US" sz="32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？</a:t>
            </a:r>
            <a:endParaRPr lang="en-US" altLang="zh-TW" sz="3200" b="1" dirty="0" smtClean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>
              <a:lnSpc>
                <a:spcPct val="150000"/>
              </a:lnSpc>
            </a:pPr>
            <a:r>
              <a:rPr lang="zh-TW" altLang="en-US" sz="32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閱</a:t>
            </a:r>
            <a:r>
              <a:rPr lang="zh-TW" altLang="en-US" sz="32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讀經文：林前十二</a:t>
            </a:r>
            <a:r>
              <a:rPr lang="en-US" sz="32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4-11</a:t>
            </a:r>
            <a:r>
              <a:rPr lang="zh-TW" altLang="en-US" sz="32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，</a:t>
            </a:r>
            <a:r>
              <a:rPr lang="en-US" sz="32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26-31</a:t>
            </a:r>
            <a:r>
              <a:rPr lang="zh-TW" altLang="en-US" sz="32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，羅十二</a:t>
            </a:r>
            <a:r>
              <a:rPr lang="en-US" sz="32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3-8</a:t>
            </a:r>
            <a:r>
              <a:rPr lang="zh-TW" altLang="en-US" sz="32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，弗四</a:t>
            </a:r>
            <a:r>
              <a:rPr lang="en-US" sz="32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11-14</a:t>
            </a:r>
            <a:endParaRPr lang="en-US" sz="3200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lvl="0">
              <a:lnSpc>
                <a:spcPct val="150000"/>
              </a:lnSpc>
            </a:pPr>
            <a:endParaRPr lang="en-US" sz="3200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>
              <a:lnSpc>
                <a:spcPct val="150000"/>
              </a:lnSpc>
            </a:pPr>
            <a:endParaRPr lang="en-US" sz="2600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906636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1863"/>
            <a:ext cx="12035307" cy="676231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14213"/>
            <a:ext cx="10515600" cy="809658"/>
          </a:xfrm>
        </p:spPr>
        <p:txBody>
          <a:bodyPr>
            <a:normAutofit/>
          </a:bodyPr>
          <a:lstStyle/>
          <a:p>
            <a:r>
              <a:rPr lang="zh-TW" altLang="en-US" sz="36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相關經文</a:t>
            </a:r>
            <a:endParaRPr lang="en-US" sz="3600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8454" y="1223493"/>
            <a:ext cx="11394047" cy="5030743"/>
          </a:xfrm>
        </p:spPr>
        <p:txBody>
          <a:bodyPr>
            <a:noAutofit/>
          </a:bodyPr>
          <a:lstStyle/>
          <a:p>
            <a:pPr>
              <a:lnSpc>
                <a:spcPct val="160000"/>
              </a:lnSpc>
            </a:pPr>
            <a:r>
              <a:rPr lang="zh-TW" altLang="en-US" sz="20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「</a:t>
            </a:r>
            <a:r>
              <a:rPr lang="zh-TW" altLang="en-US" sz="20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恩賜原有分別，聖靈卻是一位。職事也有分別，主卻是一位。功用也有分別，　神卻是一位，在眾人裡面運行一切的事。聖靈顯在各人身上，是叫人得益處。這人蒙聖靈賜他智慧的言語，那人也蒙這位聖靈賜他知識的言語，又有一人蒙這位聖靈賜他信心，還有一人蒙這位聖靈賜他醫病的恩賜，又叫一人能行異能，又叫一人能作先知，又叫一人能辨別諸靈，又叫一人能說方言，又叫一人能翻方言。這一切都是這位聖靈所運行、隨己意分給各人的。」林前十二</a:t>
            </a:r>
            <a:r>
              <a:rPr lang="en-US" altLang="zh-TW" sz="20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4-10</a:t>
            </a:r>
          </a:p>
          <a:p>
            <a:pPr>
              <a:lnSpc>
                <a:spcPct val="160000"/>
              </a:lnSpc>
            </a:pPr>
            <a:r>
              <a:rPr lang="zh-TW" altLang="en-US" sz="20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「若</a:t>
            </a:r>
            <a:r>
              <a:rPr lang="zh-TW" altLang="en-US" sz="20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一個肢體受苦，所有的肢體就一同受苦；若一個肢體得榮耀，所有的肢體就一同快樂</a:t>
            </a:r>
            <a:r>
              <a:rPr lang="zh-TW" altLang="en-US" sz="20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。你們</a:t>
            </a:r>
            <a:r>
              <a:rPr lang="zh-TW" altLang="en-US" sz="20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就是基督的身子，並且各自作肢體</a:t>
            </a:r>
            <a:r>
              <a:rPr lang="zh-TW" altLang="en-US" sz="20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。神</a:t>
            </a:r>
            <a:r>
              <a:rPr lang="zh-TW" altLang="en-US" sz="20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在教會所設立的：第一是使徒，第二是先知，第三是教師，其次是行異能的，再次是得恩賜醫病的，幫助人的，治理事的，說方言的</a:t>
            </a:r>
            <a:r>
              <a:rPr lang="zh-TW" altLang="en-US" sz="20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。豈</a:t>
            </a:r>
            <a:r>
              <a:rPr lang="zh-TW" altLang="en-US" sz="20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都是使徒嗎？豈都是先知嗎？豈都是教師嗎？豈都是行異能的嗎</a:t>
            </a:r>
            <a:r>
              <a:rPr lang="zh-TW" altLang="en-US" sz="20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？豈</a:t>
            </a:r>
            <a:r>
              <a:rPr lang="zh-TW" altLang="en-US" sz="20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都是得恩賜醫病的嗎？豈都是說方言的嗎？豈都是翻方言的嗎</a:t>
            </a:r>
            <a:r>
              <a:rPr lang="zh-TW" altLang="en-US" sz="20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？你</a:t>
            </a:r>
            <a:r>
              <a:rPr lang="zh-TW" altLang="en-US" sz="20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們要切切地求那更大的恩賜。我現今把最妙的道指示你們</a:t>
            </a:r>
            <a:r>
              <a:rPr lang="zh-TW" altLang="en-US" sz="20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。」</a:t>
            </a:r>
            <a:r>
              <a:rPr lang="en-US" altLang="zh-TW" sz="20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</a:t>
            </a:r>
            <a:r>
              <a:rPr lang="zh-TW" altLang="en-US" sz="20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林</a:t>
            </a:r>
            <a:r>
              <a:rPr lang="zh-TW" altLang="en-US" sz="20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前</a:t>
            </a:r>
            <a:r>
              <a:rPr lang="zh-TW" altLang="en-US" sz="20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十</a:t>
            </a:r>
            <a:r>
              <a:rPr lang="zh-TW" altLang="en-US" sz="20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二</a:t>
            </a:r>
            <a:r>
              <a:rPr lang="en-US" altLang="zh-TW" sz="20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26-31</a:t>
            </a:r>
            <a:endParaRPr lang="en-US" altLang="zh-TW" sz="2000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>
              <a:lnSpc>
                <a:spcPct val="160000"/>
              </a:lnSpc>
            </a:pPr>
            <a:endParaRPr lang="en-US" sz="2000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172188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52420"/>
            <a:ext cx="12035307" cy="676231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14213"/>
            <a:ext cx="10515600" cy="809658"/>
          </a:xfrm>
        </p:spPr>
        <p:txBody>
          <a:bodyPr>
            <a:normAutofit/>
          </a:bodyPr>
          <a:lstStyle/>
          <a:p>
            <a:r>
              <a:rPr lang="zh-TW" altLang="en-US" sz="32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相關經文</a:t>
            </a:r>
            <a:endParaRPr lang="en-US" sz="3200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6561" y="1023871"/>
            <a:ext cx="11242183" cy="5814811"/>
          </a:xfrm>
        </p:spPr>
        <p:txBody>
          <a:bodyPr>
            <a:noAutofit/>
          </a:bodyPr>
          <a:lstStyle/>
          <a:p>
            <a:pPr>
              <a:lnSpc>
                <a:spcPct val="160000"/>
              </a:lnSpc>
            </a:pPr>
            <a:r>
              <a:rPr lang="zh-TW" altLang="en-US" sz="20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「我</a:t>
            </a:r>
            <a:r>
              <a:rPr lang="zh-TW" altLang="en-US" sz="20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憑著所賜我的恩對你們各人說：不要看自己過於所當看的；要照著　神所分給各人信心的大小，看得合乎中道</a:t>
            </a:r>
            <a:r>
              <a:rPr lang="zh-TW" altLang="en-US" sz="20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。正</a:t>
            </a:r>
            <a:r>
              <a:rPr lang="zh-TW" altLang="en-US" sz="20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如我們一個身子上有好些肢體，肢體也不都是一樣的用處</a:t>
            </a:r>
            <a:r>
              <a:rPr lang="zh-TW" altLang="en-US" sz="20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。我</a:t>
            </a:r>
            <a:r>
              <a:rPr lang="zh-TW" altLang="en-US" sz="20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們這許多人，在基督裡成為一身，互相聯絡作肢體，也是如此</a:t>
            </a:r>
            <a:r>
              <a:rPr lang="zh-TW" altLang="en-US" sz="20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。按</a:t>
            </a:r>
            <a:r>
              <a:rPr lang="zh-TW" altLang="en-US" sz="20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我們所得的恩賜，各有不同。或說預言，就當照著信心的程度說預言</a:t>
            </a:r>
            <a:r>
              <a:rPr lang="zh-TW" altLang="en-US" sz="20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；或</a:t>
            </a:r>
            <a:r>
              <a:rPr lang="zh-TW" altLang="en-US" sz="20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作執事，就當專一執事；或作教導的，就當專一教導</a:t>
            </a:r>
            <a:r>
              <a:rPr lang="zh-TW" altLang="en-US" sz="20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；或</a:t>
            </a:r>
            <a:r>
              <a:rPr lang="zh-TW" altLang="en-US" sz="20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作勸化的，就當專一勸化；施捨的，就當誠實；治理的，就當殷勤；憐憫人的，就當甘心</a:t>
            </a:r>
            <a:r>
              <a:rPr lang="zh-TW" altLang="en-US" sz="20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。」羅十二</a:t>
            </a:r>
            <a:r>
              <a:rPr lang="en-US" altLang="zh-TW" sz="20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3-8</a:t>
            </a:r>
          </a:p>
          <a:p>
            <a:pPr>
              <a:lnSpc>
                <a:spcPct val="160000"/>
              </a:lnSpc>
            </a:pPr>
            <a:r>
              <a:rPr lang="zh-TW" altLang="en-US" sz="20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「他</a:t>
            </a:r>
            <a:r>
              <a:rPr lang="zh-TW" altLang="en-US" sz="20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所賜的，有使徒，有先知，有傳福音的，有牧師和教師</a:t>
            </a:r>
            <a:r>
              <a:rPr lang="zh-TW" altLang="en-US" sz="20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，為</a:t>
            </a:r>
            <a:r>
              <a:rPr lang="zh-TW" altLang="en-US" sz="20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要成全聖徒，各盡其職，建立基督的身體</a:t>
            </a:r>
            <a:r>
              <a:rPr lang="zh-TW" altLang="en-US" sz="20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，直</a:t>
            </a:r>
            <a:r>
              <a:rPr lang="zh-TW" altLang="en-US" sz="20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等到我們眾人在真道上同歸於一，認識　神的兒子，得以長大成人，滿有基督長成的身量</a:t>
            </a:r>
            <a:r>
              <a:rPr lang="zh-TW" altLang="en-US" sz="20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，使</a:t>
            </a:r>
            <a:r>
              <a:rPr lang="zh-TW" altLang="en-US" sz="20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我們不再作小孩子，中了人的詭計和欺騙的法術，被一切異教之風搖動，飄來飄去，就隨從各樣的異端</a:t>
            </a:r>
            <a:r>
              <a:rPr lang="zh-TW" altLang="en-US" sz="20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；惟</a:t>
            </a:r>
            <a:r>
              <a:rPr lang="zh-TW" altLang="en-US" sz="20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用愛心說誠實話，凡事長進，連於元首基督</a:t>
            </a:r>
            <a:r>
              <a:rPr lang="zh-TW" altLang="en-US" sz="20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，全</a:t>
            </a:r>
            <a:r>
              <a:rPr lang="zh-TW" altLang="en-US" sz="20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身都靠他聯絡得合式，百節各按各職，照著各體的功用彼此相助，便叫身體漸漸增長，在愛中建立自己</a:t>
            </a:r>
            <a:r>
              <a:rPr lang="zh-TW" altLang="en-US" sz="20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。」弗</a:t>
            </a:r>
            <a:r>
              <a:rPr lang="zh-TW" altLang="en-US" sz="20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四 </a:t>
            </a:r>
            <a:r>
              <a:rPr lang="en-US" altLang="zh-TW" sz="20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11-16</a:t>
            </a:r>
            <a:endParaRPr lang="en-US" sz="2000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6614868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2110098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487" y="189963"/>
            <a:ext cx="11088710" cy="647807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TW" sz="32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【</a:t>
            </a:r>
            <a:r>
              <a:rPr lang="zh-TW" altLang="en-US" sz="32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主題信息</a:t>
            </a:r>
            <a:r>
              <a:rPr lang="en-US" altLang="zh-TW" sz="32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】</a:t>
            </a:r>
            <a:endParaRPr lang="en-US" sz="3200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1</a:t>
            </a:r>
            <a:r>
              <a:rPr lang="zh-TW" altLang="en-US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我</a:t>
            </a:r>
            <a:r>
              <a:rPr lang="zh-TW" altLang="en-US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們很容易會把聖靈的果子，跟哥林多前書十二章、羅馬書十二章和以弗所書四章</a:t>
            </a:r>
            <a:r>
              <a:rPr lang="zh-TW" altLang="en-US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裡，</a:t>
            </a:r>
            <a:r>
              <a:rPr lang="zh-TW" altLang="en-US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所提及聖靈的恩賜混淆。屬靈的恩賜可以有一個簡單的定義，它是一種「恩典的賜予</a:t>
            </a:r>
            <a:r>
              <a:rPr lang="zh-TW" altLang="en-US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」；較</a:t>
            </a:r>
            <a:r>
              <a:rPr lang="zh-TW" altLang="en-US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詳盡的定義就是「賜給基督身體裡的肢體，一種特別的事奉能力。」關于屬靈的恩賜，有兩個概念必須加以說明。第一，賜給個人的屬靈恩賜，就是神賜給人力量，以完成屬靈的事奉；第二，賜給教會的屬靈恩賜，就是一個得到特別裝備的人，讓他可以建立教會，叫教會成長</a:t>
            </a:r>
            <a:r>
              <a:rPr lang="en-US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(</a:t>
            </a:r>
            <a:r>
              <a:rPr lang="zh-TW" altLang="en-US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弗四</a:t>
            </a:r>
            <a:r>
              <a:rPr lang="en-US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11-14)</a:t>
            </a:r>
            <a:r>
              <a:rPr lang="zh-TW" altLang="en-US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。</a:t>
            </a:r>
            <a:endParaRPr lang="en-US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2584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18941"/>
            <a:ext cx="12110098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97249" y="309093"/>
            <a:ext cx="10515600" cy="5975797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endParaRPr lang="en-US" dirty="0"/>
          </a:p>
          <a:p>
            <a:pPr>
              <a:lnSpc>
                <a:spcPct val="150000"/>
              </a:lnSpc>
            </a:pPr>
            <a:r>
              <a:rPr lang="zh-TW" altLang="en-US" sz="35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有關聖靈在聖徒身上的工作有：聖靈降臨、聖靈施洗、聖靈充滿、聖靈澆灌、聖靈教導、聖靈啟示、聖靈感動等。另外描述聖靈所給予我們的事物（名詞）有聖靈能力（羅馬書十五</a:t>
            </a:r>
            <a:r>
              <a:rPr lang="en-US" sz="35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13, 18</a:t>
            </a:r>
            <a:r>
              <a:rPr lang="zh-TW" altLang="en-US" sz="35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）、聖靈恩賜（哥林多前書十二</a:t>
            </a:r>
            <a:r>
              <a:rPr lang="en-US" sz="35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4-11</a:t>
            </a:r>
            <a:r>
              <a:rPr lang="zh-TW" altLang="en-US" sz="35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）、聖靈果子（加拉太書五</a:t>
            </a:r>
            <a:r>
              <a:rPr lang="en-US" sz="35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22-23</a:t>
            </a:r>
            <a:r>
              <a:rPr lang="zh-TW" altLang="en-US" sz="35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）。 </a:t>
            </a:r>
            <a:endParaRPr lang="en-US" sz="3500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>
              <a:lnSpc>
                <a:spcPct val="150000"/>
              </a:lnSpc>
            </a:pPr>
            <a:r>
              <a:rPr lang="zh-TW" altLang="en-US" sz="35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「你們要切切地求那更大的恩賜。我現今把最妙的道指示你們。</a:t>
            </a:r>
            <a:r>
              <a:rPr lang="en-US" sz="35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」（林前十二31</a:t>
            </a:r>
            <a:r>
              <a:rPr lang="zh-TW" altLang="en-US" sz="35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）</a:t>
            </a:r>
            <a:r>
              <a:rPr lang="zh-TW" altLang="en-US" sz="35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明</a:t>
            </a:r>
            <a:r>
              <a:rPr lang="zh-TW" altLang="en-US" sz="35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確地把聖靈的恩賜與果子連繫一起</a:t>
            </a:r>
            <a:r>
              <a:rPr lang="zh-TW" altLang="en-US" sz="35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。</a:t>
            </a:r>
            <a:r>
              <a:rPr lang="zh-TW" altLang="en-US" sz="36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在加拉太書五章</a:t>
            </a:r>
            <a:r>
              <a:rPr lang="en-US" sz="36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22</a:t>
            </a:r>
            <a:r>
              <a:rPr lang="zh-TW" altLang="en-US" sz="36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節，提到聖靈的第一個果子是仁愛，顯示出聖靈的果子是愛（和其不方面的表現），也是那運用各種恩賜時須秉持的最妙之道，沒有與別的恩賜同列。</a:t>
            </a:r>
            <a:endParaRPr lang="en-US" sz="3500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702977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10098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910" y="128789"/>
            <a:ext cx="11694016" cy="6362163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zh-TW" altLang="en-US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為了強調「愛」本身不是一種恩賜，保羅在哥林多前書十三章 </a:t>
            </a:r>
            <a:r>
              <a:rPr lang="en-US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─</a:t>
            </a:r>
            <a:r>
              <a:rPr lang="zh-TW" altLang="en-US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聖經偉大的「愛篇」中，刻畫聖靈果子的表現。保羅用不少的經文說明聖靈的恩賜，但只有正確地行在道中，才能產生果效，發揮有價值的功用，並使人得著教誨。被聖靈管治的生命是以聖靈的果子，而非恩賜來顯明的。保羅說哥林多人擁有不少恩賜（林前一</a:t>
            </a:r>
            <a:r>
              <a:rPr lang="en-US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5-7</a:t>
            </a:r>
            <a:r>
              <a:rPr lang="zh-TW" altLang="en-US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，十二，十四）卻仍然是不成熟的。</a:t>
            </a:r>
            <a:endParaRPr lang="en-US" altLang="zh-TW" b="1" dirty="0" smtClean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zh-TW" altLang="en-US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「弟</a:t>
            </a:r>
            <a:r>
              <a:rPr lang="zh-TW" altLang="en-US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兄們，我從前對你們說話，不能把你們當作屬靈的，只得把你們當作屬肉體，在基督裡為嬰孩的</a:t>
            </a:r>
            <a:r>
              <a:rPr lang="zh-TW" altLang="en-US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。我</a:t>
            </a:r>
            <a:r>
              <a:rPr lang="zh-TW" altLang="en-US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是用奶餵你們，沒有用飯餵你們。那時你們不能吃，就是如今還是不能</a:t>
            </a:r>
            <a:r>
              <a:rPr lang="zh-TW" altLang="en-US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。你</a:t>
            </a:r>
            <a:r>
              <a:rPr lang="zh-TW" altLang="en-US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們仍是屬肉體的，因為在你們中間有嫉妒、紛爭，這豈不是屬乎肉體、照著世人的樣子行嗎</a:t>
            </a:r>
            <a:r>
              <a:rPr lang="zh-TW" altLang="en-US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？」</a:t>
            </a:r>
            <a:r>
              <a:rPr lang="zh-TW" altLang="en-US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（林前三</a:t>
            </a:r>
            <a:r>
              <a:rPr lang="en-US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1-4</a:t>
            </a:r>
            <a:r>
              <a:rPr lang="zh-TW" altLang="en-US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）。</a:t>
            </a:r>
            <a:endParaRPr lang="en-US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172509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80073"/>
            <a:ext cx="12357653" cy="8446168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324306" y="1212386"/>
            <a:ext cx="11569426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TW" sz="32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【</a:t>
            </a:r>
            <a:r>
              <a:rPr lang="zh-TW" altLang="en-US" sz="32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問答題</a:t>
            </a:r>
            <a:r>
              <a:rPr lang="en-US" altLang="zh-TW" sz="32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】</a:t>
            </a:r>
            <a:endParaRPr lang="en-US" sz="3200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lvl="0">
              <a:lnSpc>
                <a:spcPct val="150000"/>
              </a:lnSpc>
            </a:pPr>
            <a:r>
              <a:rPr lang="en-US" altLang="zh-TW" sz="32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2</a:t>
            </a:r>
            <a:r>
              <a:rPr lang="en-US" altLang="zh-TW" sz="32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.</a:t>
            </a:r>
            <a:r>
              <a:rPr lang="zh-TW" altLang="en-US" sz="32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在</a:t>
            </a:r>
            <a:r>
              <a:rPr lang="zh-TW" altLang="en-US" sz="32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加拉太書五章</a:t>
            </a:r>
            <a:r>
              <a:rPr lang="en-US" sz="32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16-25</a:t>
            </a:r>
            <a:r>
              <a:rPr lang="zh-TW" altLang="en-US" sz="32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節提到「情慾的事</a:t>
            </a:r>
            <a:r>
              <a:rPr lang="en-US" sz="32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Works of the Flesh</a:t>
            </a:r>
            <a:r>
              <a:rPr lang="zh-TW" altLang="en-US" sz="32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」   </a:t>
            </a:r>
            <a:endParaRPr lang="en-US" altLang="zh-TW" sz="3200" b="1" dirty="0" smtClean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lvl="0">
              <a:lnSpc>
                <a:spcPct val="150000"/>
              </a:lnSpc>
            </a:pPr>
            <a:r>
              <a:rPr lang="zh-TW" altLang="en-US" sz="32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   和</a:t>
            </a:r>
            <a:r>
              <a:rPr lang="zh-TW" altLang="en-US" sz="32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「聖靈的果子</a:t>
            </a:r>
            <a:r>
              <a:rPr lang="en-US" sz="32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Fruit of the </a:t>
            </a:r>
            <a:r>
              <a:rPr lang="en-US" sz="32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Spirit</a:t>
            </a:r>
            <a:r>
              <a:rPr lang="zh-TW" altLang="en-US" sz="32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」，</a:t>
            </a:r>
            <a:r>
              <a:rPr lang="zh-TW" altLang="en-US" sz="32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此兩者有何對比</a:t>
            </a:r>
            <a:r>
              <a:rPr lang="zh-TW" altLang="en-US" sz="32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？</a:t>
            </a:r>
            <a:endParaRPr lang="en-US" altLang="zh-TW" sz="3200" b="1" dirty="0" smtClean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lvl="0">
              <a:lnSpc>
                <a:spcPct val="150000"/>
              </a:lnSpc>
            </a:pPr>
            <a:r>
              <a:rPr lang="zh-TW" altLang="en-US" sz="32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   結</a:t>
            </a:r>
            <a:r>
              <a:rPr lang="zh-TW" altLang="en-US" sz="32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果如何？</a:t>
            </a:r>
            <a:endParaRPr lang="en-US" sz="3200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lvl="0">
              <a:lnSpc>
                <a:spcPct val="150000"/>
              </a:lnSpc>
            </a:pPr>
            <a:endParaRPr lang="en-US" sz="2600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998367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52420"/>
            <a:ext cx="12035307" cy="676231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85424"/>
            <a:ext cx="10515600" cy="809658"/>
          </a:xfrm>
        </p:spPr>
        <p:txBody>
          <a:bodyPr>
            <a:normAutofit/>
          </a:bodyPr>
          <a:lstStyle/>
          <a:p>
            <a:r>
              <a:rPr lang="zh-TW" altLang="en-US" sz="32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相關經文</a:t>
            </a:r>
            <a:endParaRPr lang="en-US" sz="3200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6561" y="759854"/>
            <a:ext cx="11242183" cy="6014433"/>
          </a:xfrm>
        </p:spPr>
        <p:txBody>
          <a:bodyPr>
            <a:noAutofit/>
          </a:bodyPr>
          <a:lstStyle/>
          <a:p>
            <a:pPr>
              <a:lnSpc>
                <a:spcPct val="160000"/>
              </a:lnSpc>
            </a:pPr>
            <a:r>
              <a:rPr lang="zh-TW" altLang="en-US" sz="24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「</a:t>
            </a:r>
            <a:r>
              <a:rPr lang="zh-TW" altLang="en-US" sz="24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你</a:t>
            </a:r>
            <a:r>
              <a:rPr lang="zh-TW" altLang="en-US" sz="24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們要謹慎，若相咬相吞，只怕要彼此消滅了</a:t>
            </a:r>
            <a:r>
              <a:rPr lang="zh-TW" altLang="en-US" sz="24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。我</a:t>
            </a:r>
            <a:r>
              <a:rPr lang="zh-TW" altLang="en-US" sz="24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說，你們當順著聖靈而行，就不放縱肉體的情慾了</a:t>
            </a:r>
            <a:r>
              <a:rPr lang="zh-TW" altLang="en-US" sz="24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。因</a:t>
            </a:r>
            <a:r>
              <a:rPr lang="zh-TW" altLang="en-US" sz="24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為情慾和聖靈相爭，聖靈和情慾相爭，這兩個是彼此相敵，使你們不能做所願意做的</a:t>
            </a:r>
            <a:r>
              <a:rPr lang="zh-TW" altLang="en-US" sz="24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。但</a:t>
            </a:r>
            <a:r>
              <a:rPr lang="zh-TW" altLang="en-US" sz="24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你們若被聖靈引導，就不在律法以下</a:t>
            </a:r>
            <a:r>
              <a:rPr lang="zh-TW" altLang="en-US" sz="24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。情</a:t>
            </a:r>
            <a:r>
              <a:rPr lang="zh-TW" altLang="en-US" sz="24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慾的事都是顯而易見的，就如姦淫、污穢、邪蕩</a:t>
            </a:r>
            <a:r>
              <a:rPr lang="zh-TW" altLang="en-US" sz="24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、拜</a:t>
            </a:r>
            <a:r>
              <a:rPr lang="zh-TW" altLang="en-US" sz="24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偶像、邪術、仇恨、爭競、忌恨、惱怒、結黨、紛爭、異端</a:t>
            </a:r>
            <a:r>
              <a:rPr lang="zh-TW" altLang="en-US" sz="24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、嫉</a:t>
            </a:r>
            <a:r>
              <a:rPr lang="zh-TW" altLang="en-US" sz="24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妒（有古卷加：凶殺二字）、醉酒、荒宴等類。我從前告訴你們，現在又告訴你們，行這樣事的人必不能承受　神的國。</a:t>
            </a:r>
            <a:br>
              <a:rPr lang="zh-TW" altLang="en-US" sz="24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</a:br>
            <a:r>
              <a:rPr lang="zh-TW" altLang="en-US" sz="24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聖</a:t>
            </a:r>
            <a:r>
              <a:rPr lang="zh-TW" altLang="en-US" sz="24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靈所結的果子，就是仁愛、喜樂、和平、忍耐、恩慈、良善、信實</a:t>
            </a:r>
            <a:r>
              <a:rPr lang="zh-TW" altLang="en-US" sz="24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、溫</a:t>
            </a:r>
            <a:r>
              <a:rPr lang="zh-TW" altLang="en-US" sz="24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柔、節制。這樣的事沒有律法禁止</a:t>
            </a:r>
            <a:r>
              <a:rPr lang="zh-TW" altLang="en-US" sz="24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。凡</a:t>
            </a:r>
            <a:r>
              <a:rPr lang="zh-TW" altLang="en-US" sz="24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屬基督耶穌的人，是已經把肉體連肉體的邪情私慾同釘在十字架上了</a:t>
            </a:r>
            <a:r>
              <a:rPr lang="zh-TW" altLang="en-US" sz="24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。我</a:t>
            </a:r>
            <a:r>
              <a:rPr lang="zh-TW" altLang="en-US" sz="24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們若是靠聖靈得生，就當靠聖靈行事</a:t>
            </a:r>
            <a:r>
              <a:rPr lang="zh-TW" altLang="en-US" sz="24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。不要</a:t>
            </a:r>
            <a:r>
              <a:rPr lang="zh-TW" altLang="en-US" sz="24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貪圖虛名，彼此惹氣，互相嫉妒</a:t>
            </a:r>
            <a:r>
              <a:rPr lang="zh-TW" altLang="en-US" sz="24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。」（加</a:t>
            </a:r>
            <a:r>
              <a:rPr lang="zh-TW" altLang="en-US" sz="24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五</a:t>
            </a:r>
            <a:r>
              <a:rPr lang="en-US" altLang="zh-TW" sz="24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15-26</a:t>
            </a:r>
            <a:r>
              <a:rPr lang="zh-TW" altLang="en-US" sz="24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）</a:t>
            </a:r>
            <a:endParaRPr lang="en-US" sz="2400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9812975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2110098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6076" y="379928"/>
            <a:ext cx="11370972" cy="5898524"/>
          </a:xfrm>
        </p:spPr>
        <p:txBody>
          <a:bodyPr>
            <a:normAutofit fontScale="92500"/>
          </a:bodyPr>
          <a:lstStyle/>
          <a:p>
            <a:pPr>
              <a:lnSpc>
                <a:spcPct val="150000"/>
              </a:lnSpc>
            </a:pPr>
            <a:r>
              <a:rPr lang="en-US" sz="3200" b="1" dirty="0" smtClean="0"/>
              <a:t> </a:t>
            </a:r>
            <a:r>
              <a:rPr lang="en-US" sz="32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2.</a:t>
            </a:r>
            <a:r>
              <a:rPr lang="zh-TW" altLang="en-US" sz="32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聖靈和情慾相爭（加五</a:t>
            </a:r>
            <a:r>
              <a:rPr lang="en-US" sz="32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14-26</a:t>
            </a:r>
            <a:r>
              <a:rPr lang="zh-TW" altLang="en-US" sz="32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）</a:t>
            </a:r>
            <a:endParaRPr lang="en-US" sz="3200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zh-TW" altLang="en-US" sz="32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“</a:t>
            </a:r>
            <a:r>
              <a:rPr lang="zh-TW" altLang="en-US" sz="30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肉體的情欲”是指我們舊生命中的敗壞性情，就是肢體中犯罪的律，與聖靈爭戰。所謂“體貼”或“順著”都顯示信徒心中已經有一種意志選擇的能力，若順著「賜生命聖靈的律」運</a:t>
            </a:r>
            <a:r>
              <a:rPr lang="zh-TW" altLang="en-US" sz="30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行，我們足</a:t>
            </a:r>
            <a:r>
              <a:rPr lang="zh-TW" altLang="en-US" sz="30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以勝過罪惡和肉體，所以，信徒得勝的秘訣在於用意志揀選聖</a:t>
            </a:r>
            <a:r>
              <a:rPr lang="zh-TW" altLang="en-US" sz="30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靈，</a:t>
            </a:r>
            <a:r>
              <a:rPr lang="zh-TW" altLang="en-US" sz="3000" dirty="0"/>
              <a:t>  </a:t>
            </a:r>
            <a:endParaRPr lang="en-US" altLang="zh-TW" sz="3000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zh-TW" altLang="en-US" sz="30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「我說你</a:t>
            </a:r>
            <a:r>
              <a:rPr lang="zh-TW" altLang="en-US" sz="30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們當順著聖靈而行，就不放縱肉體的情慾了</a:t>
            </a:r>
            <a:r>
              <a:rPr lang="zh-TW" altLang="en-US" sz="30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。因</a:t>
            </a:r>
            <a:r>
              <a:rPr lang="zh-TW" altLang="en-US" sz="30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為情慾和聖靈相爭，聖靈和情慾相爭，這兩個是彼此相敵，使你們不能做所願意做的</a:t>
            </a:r>
            <a:r>
              <a:rPr lang="zh-TW" altLang="en-US" sz="30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。但</a:t>
            </a:r>
            <a:r>
              <a:rPr lang="zh-TW" altLang="en-US" sz="30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你們若被聖靈引導，就不在律法以下</a:t>
            </a:r>
            <a:r>
              <a:rPr lang="zh-TW" altLang="en-US" sz="30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。」（加五</a:t>
            </a:r>
            <a:r>
              <a:rPr lang="en-US" altLang="zh-TW" sz="30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16-18</a:t>
            </a:r>
            <a:r>
              <a:rPr lang="zh-TW" altLang="en-US" sz="30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）</a:t>
            </a:r>
            <a:endParaRPr lang="en-US" sz="3000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sz="3200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69993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10098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8034" y="379927"/>
            <a:ext cx="10903408" cy="6478073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zh-TW" altLang="en-US" sz="26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“</a:t>
            </a:r>
            <a:r>
              <a:rPr lang="zh-TW" altLang="en-US" sz="26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不放縱肉體的情欲”這“放縱”新舊庫譯本譯作“成全</a:t>
            </a:r>
            <a:r>
              <a:rPr lang="zh-TW" altLang="en-US" sz="26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”；英</a:t>
            </a:r>
            <a:r>
              <a:rPr lang="zh-TW" altLang="en-US" sz="26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文</a:t>
            </a:r>
            <a:r>
              <a:rPr lang="en-US" sz="26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N.A.S.B.</a:t>
            </a:r>
            <a:r>
              <a:rPr lang="zh-TW" altLang="en-US" sz="26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譯作</a:t>
            </a:r>
            <a:r>
              <a:rPr lang="en-US" sz="26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carry out</a:t>
            </a:r>
            <a:r>
              <a:rPr lang="zh-TW" altLang="en-US" sz="26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，</a:t>
            </a:r>
            <a:r>
              <a:rPr lang="en-US" sz="26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K.J.V.</a:t>
            </a:r>
            <a:r>
              <a:rPr lang="zh-TW" altLang="en-US" sz="26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譯作</a:t>
            </a:r>
            <a:r>
              <a:rPr lang="en-US" sz="26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fulfill</a:t>
            </a:r>
            <a:r>
              <a:rPr lang="zh-TW" altLang="en-US" sz="26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，即不成全肉體的情欲。這意思就是，肉體的情欲在我們裡面也發出種種的要求，鼓勵我們去接受試探。我們若體貼、成全肉體的願望，結果必陷於罪中。但我們若順從生命聖靈的律而行，就有能力拒絕試探，不體貼肉體的要求。這樣，我們就能不順從情欲，以至於不使聖靈擔憂，才能結出聖靈的果子</a:t>
            </a:r>
            <a:r>
              <a:rPr lang="zh-TW" altLang="en-US" sz="26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。</a:t>
            </a:r>
            <a:endParaRPr lang="en-US" altLang="zh-TW" sz="2600" b="1" dirty="0" smtClean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zh-TW" altLang="en-US" sz="26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「凡</a:t>
            </a:r>
            <a:r>
              <a:rPr lang="zh-TW" altLang="en-US" sz="26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屬基督耶穌的人，是已經把肉體連肉體的邪情私慾同釘在十字架上了。我們若是靠聖靈得生，就當靠聖靈行事。不要貪圖虛名，彼此惹氣，互相嫉妒</a:t>
            </a:r>
            <a:r>
              <a:rPr lang="zh-TW" altLang="en-US" sz="26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。」（</a:t>
            </a:r>
            <a:r>
              <a:rPr lang="zh-TW" altLang="en-US" sz="26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加五</a:t>
            </a:r>
            <a:r>
              <a:rPr lang="en-US" altLang="zh-TW" sz="26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24-26</a:t>
            </a:r>
            <a:r>
              <a:rPr lang="zh-TW" altLang="en-US" sz="26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）</a:t>
            </a:r>
            <a:endParaRPr lang="en-US" sz="2600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6690169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10098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7578" y="189963"/>
            <a:ext cx="11502812" cy="6478073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zh-TW" altLang="en-US" sz="26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「情</a:t>
            </a:r>
            <a:r>
              <a:rPr lang="zh-TW" altLang="en-US" sz="26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慾的事都是顯而易見的，就如姦淫、污穢、邪蕩</a:t>
            </a:r>
            <a:r>
              <a:rPr lang="zh-TW" altLang="en-US" sz="26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、拜</a:t>
            </a:r>
            <a:r>
              <a:rPr lang="zh-TW" altLang="en-US" sz="26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偶像、邪術、仇恨、爭競、忌恨、惱怒、結黨、紛爭、異端</a:t>
            </a:r>
            <a:r>
              <a:rPr lang="zh-TW" altLang="en-US" sz="26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、嫉</a:t>
            </a:r>
            <a:r>
              <a:rPr lang="zh-TW" altLang="en-US" sz="26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妒（有古卷加：凶殺二字）、醉酒、荒宴等類。我從前告訴你們，現在又告訴你們，行這樣事的人必不能承</a:t>
            </a:r>
            <a:r>
              <a:rPr lang="zh-TW" altLang="en-US" sz="26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受神</a:t>
            </a:r>
            <a:r>
              <a:rPr lang="zh-TW" altLang="en-US" sz="26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的</a:t>
            </a:r>
            <a:r>
              <a:rPr lang="zh-TW" altLang="en-US" sz="26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國。」</a:t>
            </a:r>
            <a:r>
              <a:rPr lang="zh-TW" altLang="en-US" sz="26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（加五</a:t>
            </a:r>
            <a:r>
              <a:rPr lang="en-US" altLang="zh-TW" sz="26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19-21</a:t>
            </a:r>
            <a:r>
              <a:rPr lang="zh-TW" altLang="en-US" sz="26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）在這段經文，保羅舉了一些例子，說明情慾的表現列在名單之前的有三：姦淫、污穢、邪蕩，這些都屬官能感覺上的；這在保羅時代相當普遍，異教社會且以此為拜偶像祭祀儀式的一部分。今天的社會放縱性欲已到自我毀滅的地步。其次為拜偶像與邪術，這是背離神隨從異教的罪。其餘八個都屬社會性的罪惡，而以</a:t>
            </a:r>
            <a:r>
              <a:rPr lang="en-US" sz="26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”</a:t>
            </a:r>
            <a:r>
              <a:rPr lang="zh-TW" altLang="en-US" sz="26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仇恨</a:t>
            </a:r>
            <a:r>
              <a:rPr lang="en-US" sz="26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”</a:t>
            </a:r>
            <a:r>
              <a:rPr lang="zh-TW" altLang="en-US" sz="26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為最嚴重。最後兩個“醉酒”與“荒宴”是不節制的罪。不但當日社會如此，今天且成社會的大病。「行這樣事的人，必不能承受神的國」，這是十分嚴厲的警告。情</a:t>
            </a:r>
            <a:r>
              <a:rPr lang="zh-TW" altLang="en-US" sz="26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欲的事也列舉在林前六</a:t>
            </a:r>
            <a:r>
              <a:rPr lang="en-US" sz="26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9</a:t>
            </a:r>
            <a:r>
              <a:rPr lang="zh-TW" altLang="en-US" sz="26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～</a:t>
            </a:r>
            <a:r>
              <a:rPr lang="en-US" sz="26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10</a:t>
            </a:r>
            <a:r>
              <a:rPr lang="zh-TW" altLang="en-US" sz="26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；弗五</a:t>
            </a:r>
            <a:r>
              <a:rPr lang="en-US" sz="26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5</a:t>
            </a:r>
            <a:r>
              <a:rPr lang="zh-TW" altLang="en-US" sz="26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。</a:t>
            </a:r>
            <a:endParaRPr lang="en-US" sz="2600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sz="2600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1237848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52420"/>
            <a:ext cx="12035307" cy="676231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14213"/>
            <a:ext cx="10515600" cy="809658"/>
          </a:xfrm>
        </p:spPr>
        <p:txBody>
          <a:bodyPr>
            <a:normAutofit/>
          </a:bodyPr>
          <a:lstStyle/>
          <a:p>
            <a:r>
              <a:rPr lang="zh-TW" altLang="en-US" sz="32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相關經文</a:t>
            </a:r>
            <a:endParaRPr lang="en-US" sz="3200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6561" y="1023871"/>
            <a:ext cx="11242183" cy="5814811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zh-TW" altLang="en-US" sz="24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「</a:t>
            </a:r>
            <a:r>
              <a:rPr lang="zh-TW" altLang="en-US" sz="24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你們豈不知不義的人不能承受　神的國嗎？不要自欺！無論是淫亂的、拜偶像的、姦淫的、作孌童的、親男色的、</a:t>
            </a:r>
            <a:r>
              <a:rPr lang="en-US" sz="2400" b="1" dirty="0" err="1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偷竊的、貪婪的、醉酒的、辱罵的、勒索的，都不能承受</a:t>
            </a:r>
            <a:r>
              <a:rPr lang="en-US" sz="24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　</a:t>
            </a:r>
            <a:r>
              <a:rPr lang="en-US" sz="2400" b="1" dirty="0" err="1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神的國</a:t>
            </a:r>
            <a:r>
              <a:rPr lang="en-US" sz="24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。」</a:t>
            </a:r>
            <a:r>
              <a:rPr lang="zh-TW" altLang="en-US" sz="24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（</a:t>
            </a:r>
            <a:r>
              <a:rPr lang="en-US" sz="24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林前六9-10</a:t>
            </a:r>
            <a:r>
              <a:rPr lang="zh-TW" altLang="en-US" sz="24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）</a:t>
            </a:r>
            <a:endParaRPr lang="en-US" sz="2400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>
              <a:lnSpc>
                <a:spcPct val="150000"/>
              </a:lnSpc>
            </a:pPr>
            <a:r>
              <a:rPr lang="zh-TW" altLang="en-US" sz="24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「因為你們確實地知道，無論是淫亂的，是污穢的，是有貪心的，在基督和　神的國裡都是無分的。有貪心的，就與拜偶像的一樣。</a:t>
            </a:r>
            <a:r>
              <a:rPr lang="en-US" sz="24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」</a:t>
            </a:r>
            <a:r>
              <a:rPr lang="zh-TW" altLang="en-US" sz="24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（</a:t>
            </a:r>
            <a:r>
              <a:rPr lang="en-US" sz="24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弗五5</a:t>
            </a:r>
            <a:r>
              <a:rPr lang="zh-TW" altLang="en-US" sz="24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）</a:t>
            </a:r>
            <a:endParaRPr lang="en-US" sz="2400" b="1" dirty="0" smtClean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sz="2400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044952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3008" y="-99392"/>
            <a:ext cx="12357653" cy="8446168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517489" y="1160871"/>
            <a:ext cx="11112133" cy="36471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TW" sz="32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【</a:t>
            </a:r>
            <a:r>
              <a:rPr lang="zh-TW" altLang="en-US" sz="32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問答題</a:t>
            </a:r>
            <a:r>
              <a:rPr lang="en-US" altLang="zh-TW" sz="32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】</a:t>
            </a:r>
            <a:endParaRPr lang="en-US" sz="3200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lvl="0">
              <a:lnSpc>
                <a:spcPct val="150000"/>
              </a:lnSpc>
            </a:pPr>
            <a:r>
              <a:rPr lang="en-US" altLang="zh-TW" sz="32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3</a:t>
            </a:r>
            <a:r>
              <a:rPr lang="en-US" altLang="zh-TW" sz="32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. </a:t>
            </a:r>
            <a:r>
              <a:rPr lang="zh-TW" altLang="en-US" sz="32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耶</a:t>
            </a:r>
            <a:r>
              <a:rPr lang="zh-TW" altLang="en-US" sz="32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穌曾在什麼地方講過結果子的祕訣？我們能夠多結果</a:t>
            </a:r>
            <a:r>
              <a:rPr lang="zh-TW" altLang="en-US" sz="32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子</a:t>
            </a:r>
            <a:endParaRPr lang="en-US" altLang="zh-TW" sz="3200" b="1" dirty="0" smtClean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>
              <a:lnSpc>
                <a:spcPct val="150000"/>
              </a:lnSpc>
            </a:pPr>
            <a:r>
              <a:rPr lang="zh-TW" altLang="en-US" sz="32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    的原</a:t>
            </a:r>
            <a:r>
              <a:rPr lang="zh-TW" altLang="en-US" sz="32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因是</a:t>
            </a:r>
            <a:r>
              <a:rPr lang="zh-TW" altLang="en-US" sz="32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什麼</a:t>
            </a:r>
            <a:r>
              <a:rPr lang="zh-TW" altLang="en-US" sz="32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？（閱讀經文：太</a:t>
            </a:r>
            <a:r>
              <a:rPr lang="zh-TW" altLang="en-US" sz="32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十五</a:t>
            </a:r>
            <a:r>
              <a:rPr lang="en-US" altLang="zh-TW" sz="32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1-8</a:t>
            </a:r>
            <a:r>
              <a:rPr lang="zh-TW" altLang="en-US" sz="32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）</a:t>
            </a:r>
            <a:endParaRPr lang="en-US" sz="3200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lvl="0">
              <a:lnSpc>
                <a:spcPct val="150000"/>
              </a:lnSpc>
            </a:pPr>
            <a:r>
              <a:rPr lang="en-US" altLang="zh-TW" sz="32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4.</a:t>
            </a:r>
            <a:r>
              <a:rPr lang="zh-TW" altLang="en-US" sz="32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我</a:t>
            </a:r>
            <a:r>
              <a:rPr lang="zh-TW" altLang="en-US" sz="32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們結果子的目的是什麼？</a:t>
            </a:r>
            <a:endParaRPr lang="en-US" sz="3200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>
              <a:lnSpc>
                <a:spcPct val="150000"/>
              </a:lnSpc>
            </a:pPr>
            <a:endParaRPr lang="en-US" sz="2600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436728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52420"/>
            <a:ext cx="12035307" cy="676231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14213"/>
            <a:ext cx="10515600" cy="809658"/>
          </a:xfrm>
        </p:spPr>
        <p:txBody>
          <a:bodyPr>
            <a:normAutofit/>
          </a:bodyPr>
          <a:lstStyle/>
          <a:p>
            <a:r>
              <a:rPr lang="zh-TW" altLang="en-US" sz="32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相關經文</a:t>
            </a:r>
            <a:endParaRPr lang="en-US" sz="3200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6561" y="1023871"/>
            <a:ext cx="11242183" cy="5814811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zh-TW" altLang="en-US" sz="24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「</a:t>
            </a:r>
            <a:r>
              <a:rPr lang="zh-TW" altLang="en-US" sz="24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我是真葡萄樹，我父是栽培的人</a:t>
            </a:r>
            <a:r>
              <a:rPr lang="zh-TW" altLang="en-US" sz="24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。凡</a:t>
            </a:r>
            <a:r>
              <a:rPr lang="zh-TW" altLang="en-US" sz="24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屬我不結果子的枝子，他就剪去；凡結果子的，他就修理乾淨，使枝子結果子更多</a:t>
            </a:r>
            <a:r>
              <a:rPr lang="zh-TW" altLang="en-US" sz="24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。現</a:t>
            </a:r>
            <a:r>
              <a:rPr lang="zh-TW" altLang="en-US" sz="24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在你們因我講給你們的道，已經乾淨了</a:t>
            </a:r>
            <a:r>
              <a:rPr lang="zh-TW" altLang="en-US" sz="24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。你</a:t>
            </a:r>
            <a:r>
              <a:rPr lang="zh-TW" altLang="en-US" sz="24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們要常在我裡面，我也常在你們裡面。枝子若不常在葡萄樹上，自己就不能結果子；你們若不常在我裡面，也是這樣</a:t>
            </a:r>
            <a:r>
              <a:rPr lang="zh-TW" altLang="en-US" sz="24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。我</a:t>
            </a:r>
            <a:r>
              <a:rPr lang="zh-TW" altLang="en-US" sz="24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是葡萄樹，你們是枝子。常在我裡面的，我也常在他裡面，這人就多結果子；因為離了我，你們就不能做甚麼。</a:t>
            </a:r>
            <a:br>
              <a:rPr lang="zh-TW" altLang="en-US" sz="24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</a:br>
            <a:r>
              <a:rPr lang="zh-TW" altLang="en-US" sz="24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人</a:t>
            </a:r>
            <a:r>
              <a:rPr lang="zh-TW" altLang="en-US" sz="24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若不常在我裡面，就像枝子丟在外面枯乾，人拾起來，扔在火裡燒了</a:t>
            </a:r>
            <a:r>
              <a:rPr lang="zh-TW" altLang="en-US" sz="24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。你</a:t>
            </a:r>
            <a:r>
              <a:rPr lang="zh-TW" altLang="en-US" sz="24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們若常在我裡面，我的話也常在你們裡面，凡你們所願意的，祈求，就給你們成就。</a:t>
            </a:r>
            <a:br>
              <a:rPr lang="zh-TW" altLang="en-US" sz="24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</a:br>
            <a:r>
              <a:rPr lang="zh-TW" altLang="en-US" sz="24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你</a:t>
            </a:r>
            <a:r>
              <a:rPr lang="zh-TW" altLang="en-US" sz="24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們多結果子，我父就因此得榮耀，你們也就是我的門徒了</a:t>
            </a:r>
            <a:r>
              <a:rPr lang="zh-TW" altLang="en-US" sz="24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。（太十五</a:t>
            </a:r>
            <a:r>
              <a:rPr lang="en-US" altLang="zh-TW" sz="24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1-8</a:t>
            </a:r>
            <a:r>
              <a:rPr lang="zh-TW" altLang="en-US" sz="24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）</a:t>
            </a:r>
            <a:endParaRPr lang="en-US" altLang="zh-TW" sz="2400" b="1" dirty="0" smtClean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>
              <a:lnSpc>
                <a:spcPct val="150000"/>
              </a:lnSpc>
            </a:pPr>
            <a:r>
              <a:rPr lang="zh-TW" altLang="en-US" sz="2400" dirty="0"/>
              <a:t> </a:t>
            </a:r>
            <a:r>
              <a:rPr lang="zh-TW" altLang="en-US" sz="24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「</a:t>
            </a:r>
            <a:r>
              <a:rPr lang="zh-TW" altLang="en-US" sz="24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我</a:t>
            </a:r>
            <a:r>
              <a:rPr lang="zh-TW" altLang="en-US" sz="24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實實在在地告訴你們，一粒麥子不落在地裡死了，仍舊是一粒，若是死了，就結出許多子粒來</a:t>
            </a:r>
            <a:r>
              <a:rPr lang="zh-TW" altLang="en-US" sz="24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。」</a:t>
            </a:r>
            <a:r>
              <a:rPr lang="en-US" altLang="zh-TW" sz="24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</a:t>
            </a:r>
            <a:r>
              <a:rPr lang="zh-TW" altLang="en-US" sz="24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（約</a:t>
            </a:r>
            <a:r>
              <a:rPr lang="zh-TW" altLang="en-US" sz="24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十二</a:t>
            </a:r>
            <a:r>
              <a:rPr lang="en-US" altLang="zh-TW" sz="24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24</a:t>
            </a:r>
            <a:r>
              <a:rPr lang="zh-TW" altLang="en-US" sz="24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）</a:t>
            </a:r>
            <a:endParaRPr lang="en-US" sz="2400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>
              <a:lnSpc>
                <a:spcPct val="150000"/>
              </a:lnSpc>
            </a:pPr>
            <a:endParaRPr lang="en-US" sz="2400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5853165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10098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1820" y="189963"/>
            <a:ext cx="11502812" cy="6478073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 sz="26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3</a:t>
            </a:r>
            <a:r>
              <a:rPr lang="en-US" sz="26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. </a:t>
            </a:r>
            <a:r>
              <a:rPr lang="zh-TW" altLang="en-US" sz="26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多結果子的秘訣</a:t>
            </a:r>
            <a:endParaRPr lang="en-US" sz="2600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>
              <a:lnSpc>
                <a:spcPct val="150000"/>
              </a:lnSpc>
            </a:pPr>
            <a:r>
              <a:rPr lang="zh-TW" altLang="en-US" sz="26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耶穌曾講述葡萄樹與枝子的比喻（約十五</a:t>
            </a:r>
            <a:r>
              <a:rPr lang="en-US" sz="26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1-8</a:t>
            </a:r>
            <a:r>
              <a:rPr lang="zh-TW" altLang="en-US" sz="26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）；主耶穌說：「不是你們揀選了我，是我揀選了你們，並且分派你們去結</a:t>
            </a:r>
            <a:r>
              <a:rPr lang="en-US" sz="26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(</a:t>
            </a:r>
            <a:r>
              <a:rPr lang="zh-TW" altLang="en-US" sz="26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果子</a:t>
            </a:r>
            <a:r>
              <a:rPr lang="en-US" sz="26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)</a:t>
            </a:r>
            <a:r>
              <a:rPr lang="zh-TW" altLang="en-US" sz="26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，叫你們的果子常存，使你們奉我的名、無論向父求甚麼、他就賜給你們。」</a:t>
            </a:r>
            <a:r>
              <a:rPr lang="en-US" sz="26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(</a:t>
            </a:r>
            <a:r>
              <a:rPr lang="zh-TW" altLang="en-US" sz="26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約十五</a:t>
            </a:r>
            <a:r>
              <a:rPr lang="en-US" sz="26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16) </a:t>
            </a:r>
            <a:r>
              <a:rPr lang="zh-TW" altLang="en-US" sz="26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。結果子，就是結出聖靈的果子。一個得救的基督徒，從聖靈重生而更新生命，好像枝子被接在主耶穌這棵葡萄樹上，有養分源源不斷的供應。所以只有與與主聯合、住在主裡（做真葡萄樹的枝子，從葡萄樹上得到養份、水份的供給</a:t>
            </a:r>
            <a:r>
              <a:rPr lang="zh-TW" altLang="en-US" sz="26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），</a:t>
            </a:r>
            <a:r>
              <a:rPr lang="zh-TW" altLang="en-US" sz="26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接受神的磨練、操練、管教</a:t>
            </a:r>
            <a:r>
              <a:rPr lang="en-US" sz="26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…</a:t>
            </a:r>
            <a:r>
              <a:rPr lang="zh-TW" altLang="en-US" sz="26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（結果子的，神就修理乾淨，使枝子結果子更多）。因此只有讓聖靈內住與掌權，順服聖靈的帶領、靠著聖靈行事，才能結出聖靈的果子。另外在約翰福音十二章</a:t>
            </a:r>
            <a:r>
              <a:rPr lang="en-US" sz="26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24</a:t>
            </a:r>
            <a:r>
              <a:rPr lang="zh-TW" altLang="en-US" sz="26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節。耶穌以地裏的麥子為例，教訓我們要把自己和舊人的私慾治死；才能把「結果子」的生命活出來。</a:t>
            </a:r>
            <a:endParaRPr lang="en-US" sz="2600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sz="2600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03287091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10098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1820" y="189963"/>
            <a:ext cx="11502812" cy="6478073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 sz="26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4</a:t>
            </a:r>
            <a:r>
              <a:rPr lang="en-US" sz="26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. </a:t>
            </a:r>
            <a:r>
              <a:rPr lang="zh-TW" altLang="en-US" sz="26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結果子的目的</a:t>
            </a:r>
            <a:endParaRPr lang="en-US" sz="2600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zh-TW" altLang="en-US" sz="24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「無論作什麼，都要為榮耀神而行」（林前十</a:t>
            </a:r>
            <a:r>
              <a:rPr lang="en-US" sz="24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31</a:t>
            </a:r>
            <a:r>
              <a:rPr lang="zh-TW" altLang="en-US" sz="24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）。一個人若能結出聖靈的果子，必定是成熟新造的人，必有「上帝的形像、真理、仁義和聖潔」</a:t>
            </a:r>
            <a:r>
              <a:rPr lang="en-US" sz="24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(</a:t>
            </a:r>
            <a:r>
              <a:rPr lang="zh-TW" altLang="en-US" sz="24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弗四</a:t>
            </a:r>
            <a:r>
              <a:rPr lang="en-US" sz="24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:24)</a:t>
            </a:r>
            <a:r>
              <a:rPr lang="zh-TW" altLang="en-US" sz="24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在他裡面，也能為基督作見證，榮耀基督與上帝！另外，我們豐盛的生命必會使我們周圍的人蒙福：如一首詩歌</a:t>
            </a:r>
            <a:r>
              <a:rPr lang="en-US" sz="24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”</a:t>
            </a:r>
            <a:r>
              <a:rPr lang="zh-TW" altLang="en-US" sz="24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藉我賜恩福</a:t>
            </a:r>
            <a:r>
              <a:rPr lang="en-US" sz="24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”: </a:t>
            </a:r>
            <a:r>
              <a:rPr lang="zh-TW" altLang="en-US" sz="24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藉</a:t>
            </a:r>
            <a:r>
              <a:rPr lang="zh-TW" altLang="en-US" sz="24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我賜恩福，藉我賜恩福，藉我生命榮耀主名</a:t>
            </a:r>
            <a:r>
              <a:rPr lang="zh-TW" altLang="en-US" sz="24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；</a:t>
            </a:r>
            <a:endParaRPr lang="en-US" altLang="zh-TW" sz="2400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zh-TW" altLang="en-US" sz="24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藉</a:t>
            </a:r>
            <a:r>
              <a:rPr lang="zh-TW" altLang="en-US" sz="24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我賜恩福，救主，聽我求，藉我賜恩福，使他人得</a:t>
            </a:r>
            <a:r>
              <a:rPr lang="zh-TW" altLang="en-US" sz="24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救。</a:t>
            </a:r>
            <a:r>
              <a:rPr lang="en-US" altLang="zh-TW" sz="24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”(</a:t>
            </a:r>
            <a:r>
              <a:rPr lang="zh-TW" altLang="en-US" sz="24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歌詞在後頁）</a:t>
            </a:r>
            <a:endParaRPr lang="en-US" sz="2400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sz="2600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94662490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10098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1820" y="189963"/>
            <a:ext cx="11502812" cy="6478073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altLang="zh-TW" sz="24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			</a:t>
            </a:r>
            <a:r>
              <a:rPr lang="zh-TW" altLang="en-US" sz="24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               藉我賜恩福</a:t>
            </a:r>
            <a:endParaRPr lang="en-US" sz="2400" b="1" dirty="0" smtClean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zh-TW" altLang="en-US" sz="24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</a:t>
            </a:r>
            <a:r>
              <a:rPr lang="en-US" altLang="zh-TW" sz="24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		</a:t>
            </a:r>
            <a:r>
              <a:rPr lang="zh-TW" altLang="en-US" sz="24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在塵世生命崎嶇道路中，多少人困倦悲傷；</a:t>
            </a:r>
            <a:br>
              <a:rPr lang="zh-TW" altLang="en-US" sz="24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</a:br>
            <a:r>
              <a:rPr lang="en-US" altLang="zh-TW" sz="24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		</a:t>
            </a:r>
            <a:r>
              <a:rPr lang="zh-TW" altLang="en-US" sz="24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黑暗滿佈快把真光照亮，使憂傷者變歡暢。</a:t>
            </a:r>
            <a:endParaRPr lang="en-US" altLang="zh-TW" sz="2400" b="1" dirty="0" smtClean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zh-TW" sz="24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		</a:t>
            </a:r>
            <a:r>
              <a:rPr lang="zh-TW" altLang="en-US" sz="24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述說耶穌基督慈愛故事，述說他赦罪大能；</a:t>
            </a:r>
            <a:br>
              <a:rPr lang="zh-TW" altLang="en-US" sz="24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</a:br>
            <a:r>
              <a:rPr lang="en-US" altLang="zh-TW" sz="24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		</a:t>
            </a:r>
            <a:r>
              <a:rPr lang="zh-TW" altLang="en-US" sz="24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別人信主要藉你去見證，生活時刻像明燈。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altLang="zh-TW" sz="24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		</a:t>
            </a:r>
            <a:r>
              <a:rPr lang="zh-TW" altLang="en-US" sz="24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白白得來故要白白施與，愛人要像主愛你；</a:t>
            </a:r>
            <a:br>
              <a:rPr lang="zh-TW" altLang="en-US" sz="24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</a:br>
            <a:r>
              <a:rPr lang="en-US" altLang="zh-TW" sz="24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		</a:t>
            </a:r>
            <a:r>
              <a:rPr lang="zh-TW" altLang="en-US" sz="24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對軟弱者務要盡力攙扶，忠於主始終如一。</a:t>
            </a:r>
            <a:endParaRPr lang="en-US" altLang="zh-TW" sz="2400" b="1" dirty="0" smtClean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zh-TW" sz="24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	[</a:t>
            </a:r>
            <a:r>
              <a:rPr lang="zh-TW" altLang="en-US" sz="24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副</a:t>
            </a:r>
            <a:r>
              <a:rPr lang="en-US" altLang="zh-TW" sz="24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]</a:t>
            </a:r>
            <a:r>
              <a:rPr lang="zh-TW" altLang="en-US" sz="24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</a:t>
            </a:r>
            <a:r>
              <a:rPr lang="en-US" altLang="zh-TW" sz="24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	</a:t>
            </a:r>
            <a:r>
              <a:rPr lang="zh-TW" altLang="en-US" sz="24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藉我賜恩福，藉我賜恩福，藉我生命榮耀主名；</a:t>
            </a:r>
            <a:endParaRPr lang="en-US" altLang="zh-TW" sz="2400" b="1" dirty="0" smtClean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zh-TW" sz="24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	</a:t>
            </a:r>
            <a:r>
              <a:rPr lang="zh-TW" altLang="en-US" sz="24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           藉我賜恩福，救主，聽我求，藉我賜恩福，使他人得救</a:t>
            </a:r>
          </a:p>
          <a:p>
            <a:pPr marL="0" indent="0">
              <a:lnSpc>
                <a:spcPct val="150000"/>
              </a:lnSpc>
              <a:buNone/>
            </a:pPr>
            <a:endParaRPr lang="en-US" sz="2600" b="1" dirty="0" smtClean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sz="2600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36161779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035307" cy="6762313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6031" y="473750"/>
            <a:ext cx="11242183" cy="5814811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 altLang="zh-TW" sz="3200" b="1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+mj-cs"/>
              </a:rPr>
              <a:t>【</a:t>
            </a:r>
            <a:r>
              <a:rPr lang="zh-TW" altLang="en-US" sz="3200" b="1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+mj-cs"/>
              </a:rPr>
              <a:t>生活應用</a:t>
            </a:r>
            <a:r>
              <a:rPr lang="en-US" altLang="zh-TW" sz="3200" b="1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+mj-cs"/>
              </a:rPr>
              <a:t>】</a:t>
            </a:r>
            <a:endParaRPr lang="en-US" sz="3200" b="1" dirty="0">
              <a:latin typeface="Microsoft JhengHei" panose="020B0604030504040204" pitchFamily="34" charset="-120"/>
              <a:ea typeface="Microsoft JhengHei" panose="020B0604030504040204" pitchFamily="34" charset="-120"/>
              <a:cs typeface="+mj-cs"/>
            </a:endParaRPr>
          </a:p>
          <a:p>
            <a:pPr lvl="0">
              <a:lnSpc>
                <a:spcPct val="150000"/>
              </a:lnSpc>
            </a:pPr>
            <a:r>
              <a:rPr lang="zh-TW" altLang="en-US" sz="3200" b="1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+mj-cs"/>
              </a:rPr>
              <a:t>今天的查經，有何處提醒你或激勵你之處？我們個人有什麼樣的回應？ </a:t>
            </a:r>
            <a:endParaRPr lang="en-US" sz="3200" b="1" dirty="0">
              <a:latin typeface="Microsoft JhengHei" panose="020B0604030504040204" pitchFamily="34" charset="-120"/>
              <a:ea typeface="Microsoft JhengHei" panose="020B0604030504040204" pitchFamily="34" charset="-120"/>
              <a:cs typeface="+mj-cs"/>
            </a:endParaRPr>
          </a:p>
          <a:p>
            <a:pPr fontAlgn="base">
              <a:lnSpc>
                <a:spcPct val="150000"/>
              </a:lnSpc>
            </a:pPr>
            <a:r>
              <a:rPr lang="en-US" altLang="zh-TW" sz="3200" b="1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+mj-cs"/>
              </a:rPr>
              <a:t>【</a:t>
            </a:r>
            <a:r>
              <a:rPr lang="zh-TW" altLang="en-US" sz="3200" b="1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+mj-cs"/>
              </a:rPr>
              <a:t>背誦經文</a:t>
            </a:r>
            <a:r>
              <a:rPr lang="en-US" altLang="zh-TW" sz="3200" b="1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+mj-cs"/>
              </a:rPr>
              <a:t>】</a:t>
            </a:r>
            <a:r>
              <a:rPr lang="zh-TW" altLang="en-US" sz="3200" b="1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+mj-cs"/>
              </a:rPr>
              <a:t>（鼓勵大家一起唸誦</a:t>
            </a:r>
            <a:r>
              <a:rPr lang="en-US" sz="3200" b="1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+mj-cs"/>
              </a:rPr>
              <a:t>2-3</a:t>
            </a:r>
            <a:r>
              <a:rPr lang="zh-TW" altLang="en-US" sz="3200" b="1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+mj-cs"/>
              </a:rPr>
              <a:t>次）</a:t>
            </a:r>
            <a:endParaRPr lang="en-US" sz="3200" b="1" dirty="0">
              <a:latin typeface="Microsoft JhengHei" panose="020B0604030504040204" pitchFamily="34" charset="-120"/>
              <a:ea typeface="Microsoft JhengHei" panose="020B0604030504040204" pitchFamily="34" charset="-120"/>
              <a:cs typeface="+mj-cs"/>
            </a:endParaRPr>
          </a:p>
          <a:p>
            <a:pPr>
              <a:lnSpc>
                <a:spcPct val="150000"/>
              </a:lnSpc>
            </a:pPr>
            <a:r>
              <a:rPr lang="en-US" sz="3200" b="1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+mj-cs"/>
              </a:rPr>
              <a:t>• </a:t>
            </a:r>
            <a:r>
              <a:rPr lang="zh-TW" altLang="en-US" sz="3200" b="1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+mj-cs"/>
              </a:rPr>
              <a:t>聖靈所結的果子、就是仁愛、</a:t>
            </a:r>
            <a:r>
              <a:rPr lang="zh-TW" altLang="en-US" sz="32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  <a:cs typeface="+mj-cs"/>
              </a:rPr>
              <a:t>喜樂</a:t>
            </a:r>
            <a:r>
              <a:rPr lang="zh-TW" altLang="en-US" sz="3200" b="1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+mj-cs"/>
              </a:rPr>
              <a:t>、和平、忍耐、恩慈、良善、信實、溫柔、節</a:t>
            </a:r>
            <a:r>
              <a:rPr lang="zh-TW" altLang="en-US" sz="32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  <a:cs typeface="+mj-cs"/>
              </a:rPr>
              <a:t>制。（</a:t>
            </a:r>
            <a:r>
              <a:rPr lang="zh-TW" altLang="en-US" sz="3200" b="1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+mj-cs"/>
              </a:rPr>
              <a:t>加拉太書五</a:t>
            </a:r>
            <a:r>
              <a:rPr lang="en-US" sz="3200" b="1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+mj-cs"/>
              </a:rPr>
              <a:t>22-23</a:t>
            </a:r>
            <a:r>
              <a:rPr lang="zh-TW" altLang="en-US" sz="3200" b="1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+mj-cs"/>
              </a:rPr>
              <a:t>） </a:t>
            </a:r>
            <a:endParaRPr lang="en-US" sz="3200" b="1" dirty="0">
              <a:latin typeface="Microsoft JhengHei" panose="020B0604030504040204" pitchFamily="34" charset="-120"/>
              <a:ea typeface="Microsoft JhengHei" panose="020B0604030504040204" pitchFamily="34" charset="-120"/>
              <a:cs typeface="+mj-cs"/>
            </a:endParaRPr>
          </a:p>
          <a:p>
            <a:pPr>
              <a:lnSpc>
                <a:spcPct val="150000"/>
              </a:lnSpc>
            </a:pPr>
            <a:r>
              <a:rPr lang="en-US" sz="3200" b="1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+mj-cs"/>
              </a:rPr>
              <a:t>• </a:t>
            </a:r>
            <a:r>
              <a:rPr lang="zh-TW" altLang="en-US" sz="3200" b="1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+mj-cs"/>
              </a:rPr>
              <a:t>我們若是靠聖靈得生、就當靠聖靈行事。（加拉太書五</a:t>
            </a:r>
            <a:r>
              <a:rPr lang="en-US" sz="3200" b="1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+mj-cs"/>
              </a:rPr>
              <a:t>25</a:t>
            </a:r>
            <a:r>
              <a:rPr lang="zh-TW" altLang="en-US" sz="3200" b="1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+mj-cs"/>
              </a:rPr>
              <a:t>）</a:t>
            </a:r>
            <a:endParaRPr lang="en-US" sz="3200" b="1" dirty="0">
              <a:latin typeface="Microsoft JhengHei" panose="020B0604030504040204" pitchFamily="34" charset="-120"/>
              <a:ea typeface="Microsoft JhengHei" panose="020B0604030504040204" pitchFamily="34" charset="-120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783042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1782</TotalTime>
  <Words>3090</Words>
  <Application>Microsoft Office PowerPoint</Application>
  <PresentationFormat>Widescreen</PresentationFormat>
  <Paragraphs>61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7" baseType="lpstr">
      <vt:lpstr>Microsoft JhengHei</vt:lpstr>
      <vt:lpstr>PMingLiU</vt:lpstr>
      <vt:lpstr>Arial</vt:lpstr>
      <vt:lpstr>Calibri</vt:lpstr>
      <vt:lpstr>Calibri Light</vt:lpstr>
      <vt:lpstr>Office Theme</vt:lpstr>
      <vt:lpstr>聖靈的果子 - 導論</vt:lpstr>
      <vt:lpstr>PowerPoint Presentation</vt:lpstr>
      <vt:lpstr>相關經文</vt:lpstr>
      <vt:lpstr>PowerPoint Presentation</vt:lpstr>
      <vt:lpstr>相關經文</vt:lpstr>
      <vt:lpstr>相關經文</vt:lpstr>
      <vt:lpstr>PowerPoint Presentation</vt:lpstr>
      <vt:lpstr>PowerPoint Presentation</vt:lpstr>
      <vt:lpstr>PowerPoint Presentation</vt:lpstr>
      <vt:lpstr>PowerPoint Presentation</vt:lpstr>
      <vt:lpstr>相關經文</vt:lpstr>
      <vt:lpstr>PowerPoint Presentation</vt:lpstr>
      <vt:lpstr>PowerPoint Presentation</vt:lpstr>
      <vt:lpstr>PowerPoint Presentation</vt:lpstr>
      <vt:lpstr>相關經文</vt:lpstr>
      <vt:lpstr>PowerPoint Presentation</vt:lpstr>
      <vt:lpstr>相關經文</vt:lpstr>
      <vt:lpstr>PowerPoint Presentation</vt:lpstr>
      <vt:lpstr>PowerPoint Presentation</vt:lpstr>
      <vt:lpstr>PowerPoint Presentation</vt:lpstr>
      <vt:lpstr>PowerPoint Presentation</vt:lpstr>
    </vt:vector>
  </TitlesOfParts>
  <Company>LG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聖靈的果子 - 導論</dc:title>
  <dc:creator>Microsoft account</dc:creator>
  <cp:lastModifiedBy>Microsoft account</cp:lastModifiedBy>
  <cp:revision>29</cp:revision>
  <dcterms:created xsi:type="dcterms:W3CDTF">2022-12-29T23:58:44Z</dcterms:created>
  <dcterms:modified xsi:type="dcterms:W3CDTF">2023-01-03T06:11:52Z</dcterms:modified>
</cp:coreProperties>
</file>