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6858000" cx="12192000"/>
  <p:notesSz cx="6858000" cy="9144000"/>
  <p:embeddedFontLst>
    <p:embeddedFont>
      <p:font typeface="Garamond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1" roundtripDataSignature="AMtx7mgl1fvNqUc0Yos90OMju52mlqCcm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Garamond-bold.fntdata"/><Relationship Id="rId27" Type="http://schemas.openxmlformats.org/officeDocument/2006/relationships/font" Target="fonts/Garamon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Garamond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customschemas.google.com/relationships/presentationmetadata" Target="metadata"/><Relationship Id="rId30" Type="http://schemas.openxmlformats.org/officeDocument/2006/relationships/font" Target="fonts/Garamond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24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24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4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20" name="Google Shape;20;p24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4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4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3"/>
          <p:cNvSpPr txBox="1"/>
          <p:nvPr>
            <p:ph type="title"/>
          </p:nvPr>
        </p:nvSpPr>
        <p:spPr>
          <a:xfrm>
            <a:off x="1295401" y="4815415"/>
            <a:ext cx="9609666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3"/>
          <p:cNvSpPr/>
          <p:nvPr>
            <p:ph idx="2" type="pic"/>
          </p:nvPr>
        </p:nvSpPr>
        <p:spPr>
          <a:xfrm>
            <a:off x="1041427" y="1041399"/>
            <a:ext cx="10105972" cy="3335869"/>
          </a:xfrm>
          <a:prstGeom prst="roundRect">
            <a:avLst>
              <a:gd fmla="val 0" name="adj"/>
            </a:avLst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8" name="Google Shape;88;p33"/>
          <p:cNvSpPr txBox="1"/>
          <p:nvPr>
            <p:ph idx="1" type="body"/>
          </p:nvPr>
        </p:nvSpPr>
        <p:spPr>
          <a:xfrm>
            <a:off x="1295401" y="5382153"/>
            <a:ext cx="960966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80"/>
              </a:spcBef>
              <a:spcAft>
                <a:spcPts val="0"/>
              </a:spcAft>
              <a:buSzPts val="1610"/>
              <a:buNone/>
              <a:defRPr sz="14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89" name="Google Shape;89;p33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3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3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4"/>
          <p:cNvSpPr txBox="1"/>
          <p:nvPr>
            <p:ph type="title"/>
          </p:nvPr>
        </p:nvSpPr>
        <p:spPr>
          <a:xfrm>
            <a:off x="1303868" y="982132"/>
            <a:ext cx="9592732" cy="29548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4"/>
          <p:cNvSpPr txBox="1"/>
          <p:nvPr>
            <p:ph idx="1" type="body"/>
          </p:nvPr>
        </p:nvSpPr>
        <p:spPr>
          <a:xfrm>
            <a:off x="1303868" y="4343399"/>
            <a:ext cx="9592732" cy="153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5" name="Google Shape;95;p34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34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4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98" name="Google Shape;98;p34"/>
          <p:cNvCxnSpPr/>
          <p:nvPr/>
        </p:nvCxnSpPr>
        <p:spPr>
          <a:xfrm>
            <a:off x="1396169" y="4140199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5"/>
          <p:cNvSpPr txBox="1"/>
          <p:nvPr>
            <p:ph type="title"/>
          </p:nvPr>
        </p:nvSpPr>
        <p:spPr>
          <a:xfrm>
            <a:off x="1446213" y="982132"/>
            <a:ext cx="9296398" cy="2370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None/>
              <a:defRPr b="0" sz="32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5"/>
          <p:cNvSpPr txBox="1"/>
          <p:nvPr>
            <p:ph idx="1" type="body"/>
          </p:nvPr>
        </p:nvSpPr>
        <p:spPr>
          <a:xfrm>
            <a:off x="1674812" y="3352800"/>
            <a:ext cx="8839202" cy="58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r">
              <a:spcBef>
                <a:spcPts val="400"/>
              </a:spcBef>
              <a:spcAft>
                <a:spcPts val="0"/>
              </a:spcAft>
              <a:buSzPts val="2300"/>
              <a:buFont typeface="Garamond"/>
              <a:buNone/>
              <a:defRPr sz="20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Font typeface="Garamond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Font typeface="Garamond"/>
              <a:buNone/>
              <a:defRPr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Font typeface="Garamond"/>
              <a:buNone/>
              <a:defRPr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Font typeface="Garamond"/>
              <a:buNone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02" name="Google Shape;102;p35"/>
          <p:cNvSpPr txBox="1"/>
          <p:nvPr>
            <p:ph idx="2" type="body"/>
          </p:nvPr>
        </p:nvSpPr>
        <p:spPr>
          <a:xfrm>
            <a:off x="1295401" y="4343399"/>
            <a:ext cx="9609666" cy="153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3" name="Google Shape;103;p35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5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5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106" name="Google Shape;106;p35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07" name="Google Shape;107;p35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08" name="Google Shape;108;p35"/>
          <p:cNvCxnSpPr/>
          <p:nvPr/>
        </p:nvCxnSpPr>
        <p:spPr>
          <a:xfrm>
            <a:off x="1396169" y="4140199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6"/>
          <p:cNvSpPr txBox="1"/>
          <p:nvPr>
            <p:ph type="title"/>
          </p:nvPr>
        </p:nvSpPr>
        <p:spPr>
          <a:xfrm>
            <a:off x="1295402" y="3308581"/>
            <a:ext cx="9609668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36"/>
          <p:cNvSpPr txBox="1"/>
          <p:nvPr>
            <p:ph idx="1" type="body"/>
          </p:nvPr>
        </p:nvSpPr>
        <p:spPr>
          <a:xfrm>
            <a:off x="1295401" y="4777381"/>
            <a:ext cx="9609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2" name="Google Shape;112;p36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6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36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Name Card">
  <p:cSld name="Quote Name Card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7"/>
          <p:cNvSpPr txBox="1"/>
          <p:nvPr>
            <p:ph type="title"/>
          </p:nvPr>
        </p:nvSpPr>
        <p:spPr>
          <a:xfrm>
            <a:off x="1446213" y="982132"/>
            <a:ext cx="9296398" cy="2243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None/>
              <a:defRPr b="0" sz="32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7"/>
          <p:cNvSpPr txBox="1"/>
          <p:nvPr>
            <p:ph idx="1" type="body"/>
          </p:nvPr>
        </p:nvSpPr>
        <p:spPr>
          <a:xfrm>
            <a:off x="1295401" y="3639312"/>
            <a:ext cx="9609668" cy="8869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8" name="Google Shape;118;p37"/>
          <p:cNvSpPr txBox="1"/>
          <p:nvPr>
            <p:ph idx="2" type="body"/>
          </p:nvPr>
        </p:nvSpPr>
        <p:spPr>
          <a:xfrm>
            <a:off x="1295401" y="4529667"/>
            <a:ext cx="9609668" cy="1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207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9" name="Google Shape;119;p37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7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7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122" name="Google Shape;122;p37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23" name="Google Shape;123;p37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24" name="Google Shape;124;p37"/>
          <p:cNvCxnSpPr/>
          <p:nvPr/>
        </p:nvCxnSpPr>
        <p:spPr>
          <a:xfrm>
            <a:off x="1396169" y="3429000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or False">
  <p:cSld name="True or False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8"/>
          <p:cNvSpPr txBox="1"/>
          <p:nvPr>
            <p:ph type="title"/>
          </p:nvPr>
        </p:nvSpPr>
        <p:spPr>
          <a:xfrm>
            <a:off x="1295401" y="982132"/>
            <a:ext cx="9609666" cy="2243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38"/>
          <p:cNvSpPr txBox="1"/>
          <p:nvPr>
            <p:ph idx="1" type="body"/>
          </p:nvPr>
        </p:nvSpPr>
        <p:spPr>
          <a:xfrm>
            <a:off x="1295401" y="3630168"/>
            <a:ext cx="9609668" cy="841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220"/>
              <a:buNone/>
              <a:defRPr sz="2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8" name="Google Shape;128;p38"/>
          <p:cNvSpPr txBox="1"/>
          <p:nvPr>
            <p:ph idx="2" type="body"/>
          </p:nvPr>
        </p:nvSpPr>
        <p:spPr>
          <a:xfrm>
            <a:off x="1295400" y="4470399"/>
            <a:ext cx="9609670" cy="140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207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9" name="Google Shape;129;p38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38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8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132" name="Google Shape;132;p38"/>
          <p:cNvCxnSpPr/>
          <p:nvPr/>
        </p:nvCxnSpPr>
        <p:spPr>
          <a:xfrm>
            <a:off x="1396169" y="3429000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9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9"/>
          <p:cNvSpPr txBox="1"/>
          <p:nvPr>
            <p:ph idx="1" type="body"/>
          </p:nvPr>
        </p:nvSpPr>
        <p:spPr>
          <a:xfrm rot="5400000">
            <a:off x="4436531" y="-584198"/>
            <a:ext cx="3318936" cy="96011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36" name="Google Shape;136;p39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39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9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139" name="Google Shape;139;p39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0"/>
          <p:cNvSpPr txBox="1"/>
          <p:nvPr>
            <p:ph type="title"/>
          </p:nvPr>
        </p:nvSpPr>
        <p:spPr>
          <a:xfrm rot="5400000">
            <a:off x="7497936" y="2483551"/>
            <a:ext cx="4893735" cy="18908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0"/>
          <p:cNvSpPr txBox="1"/>
          <p:nvPr>
            <p:ph idx="1" type="body"/>
          </p:nvPr>
        </p:nvSpPr>
        <p:spPr>
          <a:xfrm rot="5400000">
            <a:off x="2565043" y="-287514"/>
            <a:ext cx="4893734" cy="7433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43" name="Google Shape;143;p40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40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40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146" name="Google Shape;146;p40"/>
          <p:cNvCxnSpPr/>
          <p:nvPr/>
        </p:nvCxnSpPr>
        <p:spPr>
          <a:xfrm>
            <a:off x="8863890" y="990600"/>
            <a:ext cx="0" cy="487680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5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5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5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2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descr="HD-PanelTitleR1.png" id="29" name="Google Shape;29;p2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0" y="0"/>
              <a:ext cx="12188825" cy="68562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Google Shape;30;p26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HDRibbonTitle-UniformTrim.png" id="31" name="Google Shape;31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DRibbonTitle-UniformTrim.png" id="32" name="Google Shape;32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" name="Google Shape;33;p26"/>
          <p:cNvSpPr txBox="1"/>
          <p:nvPr>
            <p:ph type="ctrTitle"/>
          </p:nvPr>
        </p:nvSpPr>
        <p:spPr>
          <a:xfrm>
            <a:off x="2692398" y="1871131"/>
            <a:ext cx="6815669" cy="15155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Garamond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6"/>
          <p:cNvSpPr txBox="1"/>
          <p:nvPr>
            <p:ph idx="1" type="subTitle"/>
          </p:nvPr>
        </p:nvSpPr>
        <p:spPr>
          <a:xfrm>
            <a:off x="2692398" y="3657597"/>
            <a:ext cx="6815669" cy="1320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420"/>
              </a:spcBef>
              <a:spcAft>
                <a:spcPts val="0"/>
              </a:spcAft>
              <a:buSzPts val="2415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23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207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84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61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26"/>
          <p:cNvSpPr txBox="1"/>
          <p:nvPr>
            <p:ph idx="10" type="dt"/>
          </p:nvPr>
        </p:nvSpPr>
        <p:spPr>
          <a:xfrm>
            <a:off x="7983232" y="5037663"/>
            <a:ext cx="89746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6"/>
          <p:cNvSpPr txBox="1"/>
          <p:nvPr>
            <p:ph idx="11" type="ftr"/>
          </p:nvPr>
        </p:nvSpPr>
        <p:spPr>
          <a:xfrm>
            <a:off x="2692397" y="5037663"/>
            <a:ext cx="5214635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6"/>
          <p:cNvSpPr txBox="1"/>
          <p:nvPr>
            <p:ph idx="12" type="sldNum"/>
          </p:nvPr>
        </p:nvSpPr>
        <p:spPr>
          <a:xfrm>
            <a:off x="8956900" y="5037663"/>
            <a:ext cx="55116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38" name="Google Shape;38;p26"/>
          <p:cNvCxnSpPr/>
          <p:nvPr/>
        </p:nvCxnSpPr>
        <p:spPr>
          <a:xfrm>
            <a:off x="2692399" y="3522131"/>
            <a:ext cx="681566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7"/>
          <p:cNvSpPr txBox="1"/>
          <p:nvPr>
            <p:ph type="title"/>
          </p:nvPr>
        </p:nvSpPr>
        <p:spPr>
          <a:xfrm>
            <a:off x="2015069" y="1752606"/>
            <a:ext cx="8158688" cy="18225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7"/>
          <p:cNvSpPr txBox="1"/>
          <p:nvPr>
            <p:ph idx="1" type="body"/>
          </p:nvPr>
        </p:nvSpPr>
        <p:spPr>
          <a:xfrm>
            <a:off x="2015067" y="3846051"/>
            <a:ext cx="8158690" cy="9545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2" name="Google Shape;42;p27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7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7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45" name="Google Shape;45;p27"/>
          <p:cNvCxnSpPr/>
          <p:nvPr/>
        </p:nvCxnSpPr>
        <p:spPr>
          <a:xfrm>
            <a:off x="2012723" y="3710585"/>
            <a:ext cx="8163380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28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28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8"/>
          <p:cNvSpPr txBox="1"/>
          <p:nvPr>
            <p:ph idx="1" type="body"/>
          </p:nvPr>
        </p:nvSpPr>
        <p:spPr>
          <a:xfrm>
            <a:off x="1298448" y="2560320"/>
            <a:ext cx="4718304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50" name="Google Shape;50;p28"/>
          <p:cNvSpPr txBox="1"/>
          <p:nvPr>
            <p:ph idx="2" type="body"/>
          </p:nvPr>
        </p:nvSpPr>
        <p:spPr>
          <a:xfrm>
            <a:off x="6181344" y="2560320"/>
            <a:ext cx="4718304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51" name="Google Shape;51;p28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8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8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" type="body"/>
          </p:nvPr>
        </p:nvSpPr>
        <p:spPr>
          <a:xfrm>
            <a:off x="1295400" y="2658533"/>
            <a:ext cx="471830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72"/>
              </a:spcBef>
              <a:spcAft>
                <a:spcPts val="0"/>
              </a:spcAft>
              <a:buSzPts val="3220"/>
              <a:buNone/>
              <a:defRPr b="0" sz="2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840"/>
              <a:buNone/>
              <a:defRPr b="1" sz="1600"/>
            </a:lvl9pPr>
          </a:lstStyle>
          <a:p/>
        </p:txBody>
      </p:sp>
      <p:sp>
        <p:nvSpPr>
          <p:cNvPr id="57" name="Google Shape;57;p29"/>
          <p:cNvSpPr txBox="1"/>
          <p:nvPr>
            <p:ph idx="2" type="body"/>
          </p:nvPr>
        </p:nvSpPr>
        <p:spPr>
          <a:xfrm>
            <a:off x="1295400" y="3243262"/>
            <a:ext cx="4718304" cy="263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58" name="Google Shape;58;p29"/>
          <p:cNvSpPr txBox="1"/>
          <p:nvPr>
            <p:ph idx="3" type="body"/>
          </p:nvPr>
        </p:nvSpPr>
        <p:spPr>
          <a:xfrm>
            <a:off x="6180670" y="2658533"/>
            <a:ext cx="471830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72"/>
              </a:spcBef>
              <a:spcAft>
                <a:spcPts val="0"/>
              </a:spcAft>
              <a:buSzPts val="3220"/>
              <a:buNone/>
              <a:defRPr b="0" sz="2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840"/>
              <a:buNone/>
              <a:defRPr b="1" sz="1600"/>
            </a:lvl9pPr>
          </a:lstStyle>
          <a:p/>
        </p:txBody>
      </p:sp>
      <p:sp>
        <p:nvSpPr>
          <p:cNvPr id="59" name="Google Shape;59;p29"/>
          <p:cNvSpPr txBox="1"/>
          <p:nvPr>
            <p:ph idx="4" type="body"/>
          </p:nvPr>
        </p:nvSpPr>
        <p:spPr>
          <a:xfrm>
            <a:off x="6180670" y="3243262"/>
            <a:ext cx="4718304" cy="263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60" name="Google Shape;60;p29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9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9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63" name="Google Shape;63;p29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0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0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0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0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69" name="Google Shape;69;p30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1"/>
          <p:cNvSpPr txBox="1"/>
          <p:nvPr>
            <p:ph type="title"/>
          </p:nvPr>
        </p:nvSpPr>
        <p:spPr>
          <a:xfrm>
            <a:off x="1293811" y="1388534"/>
            <a:ext cx="3718455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1"/>
          <p:cNvSpPr txBox="1"/>
          <p:nvPr>
            <p:ph idx="1" type="body"/>
          </p:nvPr>
        </p:nvSpPr>
        <p:spPr>
          <a:xfrm>
            <a:off x="5418668" y="982131"/>
            <a:ext cx="5469466" cy="48937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73" name="Google Shape;73;p31"/>
          <p:cNvSpPr txBox="1"/>
          <p:nvPr>
            <p:ph idx="2" type="body"/>
          </p:nvPr>
        </p:nvSpPr>
        <p:spPr>
          <a:xfrm>
            <a:off x="1293811" y="3031065"/>
            <a:ext cx="3718455" cy="24384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SzPts val="1840"/>
              <a:buNone/>
              <a:defRPr sz="16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74" name="Google Shape;74;p31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1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1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77" name="Google Shape;77;p31"/>
          <p:cNvCxnSpPr/>
          <p:nvPr/>
        </p:nvCxnSpPr>
        <p:spPr>
          <a:xfrm>
            <a:off x="1396169" y="2912533"/>
            <a:ext cx="35144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/>
          <p:nvPr>
            <p:ph type="title"/>
          </p:nvPr>
        </p:nvSpPr>
        <p:spPr>
          <a:xfrm>
            <a:off x="1295399" y="1883832"/>
            <a:ext cx="6241816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aramond"/>
              <a:buNone/>
              <a:defRPr b="0" sz="2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2"/>
          <p:cNvSpPr/>
          <p:nvPr>
            <p:ph idx="2" type="pic"/>
          </p:nvPr>
        </p:nvSpPr>
        <p:spPr>
          <a:xfrm>
            <a:off x="8094831" y="1041400"/>
            <a:ext cx="3063347" cy="4775200"/>
          </a:xfrm>
          <a:prstGeom prst="roundRect">
            <a:avLst>
              <a:gd fmla="val 0" name="adj"/>
            </a:avLst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1" name="Google Shape;81;p32"/>
          <p:cNvSpPr txBox="1"/>
          <p:nvPr>
            <p:ph idx="1" type="body"/>
          </p:nvPr>
        </p:nvSpPr>
        <p:spPr>
          <a:xfrm>
            <a:off x="1295399" y="3255432"/>
            <a:ext cx="6241816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207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82" name="Google Shape;82;p32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2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2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4.jpg"/><Relationship Id="rId2" Type="http://schemas.openxmlformats.org/officeDocument/2006/relationships/image" Target="../media/image3.pn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6.xml"/><Relationship Id="rId6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23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descr="HD-PanelContent.png" id="7" name="Google Shape;7;p23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0" y="0"/>
              <a:ext cx="12188825" cy="68562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Google Shape;8;p23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HDRibbonContent-UniformTrim.png" id="9" name="Google Shape;9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DRibbonContent-UniformTrim.png" id="10" name="Google Shape;10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Google Shape;11;p23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 i="0" sz="4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p23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386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b="0" i="0" sz="2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7465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b="0" i="0" sz="20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60044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b="0" i="0" sz="18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45439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30835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30835" lvl="5" marL="2743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30835" lvl="6" marL="3200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30834" lvl="7" marL="3657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30834" lvl="8" marL="4114800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3" name="Google Shape;13;p23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4" name="Google Shape;14;p23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5" name="Google Shape;15;p23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jpg"/><Relationship Id="rId4" Type="http://schemas.openxmlformats.org/officeDocument/2006/relationships/image" Target="../media/image28.jpg"/><Relationship Id="rId5" Type="http://schemas.openxmlformats.org/officeDocument/2006/relationships/image" Target="../media/image13.jpg"/><Relationship Id="rId6" Type="http://schemas.openxmlformats.org/officeDocument/2006/relationships/image" Target="../media/image20.jpg"/><Relationship Id="rId7" Type="http://schemas.openxmlformats.org/officeDocument/2006/relationships/image" Target="../media/image1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png"/><Relationship Id="rId4" Type="http://schemas.openxmlformats.org/officeDocument/2006/relationships/image" Target="../media/image21.jpg"/><Relationship Id="rId5" Type="http://schemas.openxmlformats.org/officeDocument/2006/relationships/image" Target="../media/image9.jpg"/><Relationship Id="rId6" Type="http://schemas.openxmlformats.org/officeDocument/2006/relationships/image" Target="../media/image17.jpg"/><Relationship Id="rId7" Type="http://schemas.openxmlformats.org/officeDocument/2006/relationships/image" Target="../media/image3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7.jpg"/><Relationship Id="rId4" Type="http://schemas.openxmlformats.org/officeDocument/2006/relationships/image" Target="../media/image27.jpg"/><Relationship Id="rId5" Type="http://schemas.openxmlformats.org/officeDocument/2006/relationships/image" Target="../media/image26.jpg"/><Relationship Id="rId6" Type="http://schemas.openxmlformats.org/officeDocument/2006/relationships/image" Target="../media/image2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jpg"/><Relationship Id="rId4" Type="http://schemas.openxmlformats.org/officeDocument/2006/relationships/image" Target="../media/image32.jpg"/><Relationship Id="rId5" Type="http://schemas.openxmlformats.org/officeDocument/2006/relationships/image" Target="../media/image22.jpg"/><Relationship Id="rId6" Type="http://schemas.openxmlformats.org/officeDocument/2006/relationships/image" Target="../media/image3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9.pn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10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9.jpg"/><Relationship Id="rId4" Type="http://schemas.openxmlformats.org/officeDocument/2006/relationships/image" Target="../media/image35.jpg"/><Relationship Id="rId5" Type="http://schemas.openxmlformats.org/officeDocument/2006/relationships/image" Target="../media/image38.jpg"/><Relationship Id="rId6" Type="http://schemas.openxmlformats.org/officeDocument/2006/relationships/image" Target="../media/image3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19.jpg"/><Relationship Id="rId5" Type="http://schemas.openxmlformats.org/officeDocument/2006/relationships/image" Target="../media/image14.jpg"/><Relationship Id="rId6" Type="http://schemas.openxmlformats.org/officeDocument/2006/relationships/image" Target="../media/image16.jpg"/><Relationship Id="rId7" Type="http://schemas.openxmlformats.org/officeDocument/2006/relationships/image" Target="../media/image33.jpg"/><Relationship Id="rId8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"/>
          <p:cNvSpPr txBox="1"/>
          <p:nvPr>
            <p:ph type="title"/>
          </p:nvPr>
        </p:nvSpPr>
        <p:spPr>
          <a:xfrm>
            <a:off x="5502305" y="1032932"/>
            <a:ext cx="5620208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Garamond"/>
              <a:buNone/>
            </a:pPr>
            <a:r>
              <a:rPr b="1" lang="zh-TW" sz="5400">
                <a:latin typeface="Garamond"/>
                <a:ea typeface="Garamond"/>
                <a:cs typeface="Garamond"/>
                <a:sym typeface="Garamond"/>
              </a:rPr>
              <a:t>那鴻書 (3)</a:t>
            </a:r>
            <a:endParaRPr b="1" sz="540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52" name="Google Shape;152;p1"/>
          <p:cNvSpPr txBox="1"/>
          <p:nvPr>
            <p:ph idx="1" type="body"/>
          </p:nvPr>
        </p:nvSpPr>
        <p:spPr>
          <a:xfrm>
            <a:off x="5983605" y="3128532"/>
            <a:ext cx="4976231" cy="19514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7590"/>
              <a:buNone/>
            </a:pPr>
            <a:r>
              <a:rPr b="1" lang="zh-TW" sz="66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審判的結局</a:t>
            </a:r>
            <a:endParaRPr b="1" sz="66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53" name="Google Shape;153;p1"/>
          <p:cNvPicPr preferRelativeResize="0"/>
          <p:nvPr/>
        </p:nvPicPr>
        <p:blipFill rotWithShape="1">
          <a:blip r:embed="rId3">
            <a:alphaModFix/>
          </a:blip>
          <a:srcRect b="0" l="0" r="44167" t="0"/>
          <a:stretch/>
        </p:blipFill>
        <p:spPr>
          <a:xfrm>
            <a:off x="965200" y="863599"/>
            <a:ext cx="5092795" cy="513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10"/>
          <p:cNvPicPr preferRelativeResize="0"/>
          <p:nvPr/>
        </p:nvPicPr>
        <p:blipFill rotWithShape="1">
          <a:blip r:embed="rId3">
            <a:alphaModFix/>
          </a:blip>
          <a:srcRect b="10451" l="0" r="0" t="0"/>
          <a:stretch/>
        </p:blipFill>
        <p:spPr>
          <a:xfrm>
            <a:off x="3865757" y="822443"/>
            <a:ext cx="3159314" cy="1882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5414" y="2992910"/>
            <a:ext cx="2044152" cy="3092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10"/>
          <p:cNvPicPr preferRelativeResize="0"/>
          <p:nvPr/>
        </p:nvPicPr>
        <p:blipFill rotWithShape="1">
          <a:blip r:embed="rId5">
            <a:alphaModFix/>
          </a:blip>
          <a:srcRect b="5536" l="4740" r="9575" t="11241"/>
          <a:stretch/>
        </p:blipFill>
        <p:spPr>
          <a:xfrm>
            <a:off x="7666892" y="822443"/>
            <a:ext cx="3608745" cy="5262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10"/>
          <p:cNvPicPr preferRelativeResize="0"/>
          <p:nvPr/>
        </p:nvPicPr>
        <p:blipFill rotWithShape="1">
          <a:blip r:embed="rId6">
            <a:alphaModFix/>
          </a:blip>
          <a:srcRect b="3469" l="4922" r="6828" t="3393"/>
          <a:stretch/>
        </p:blipFill>
        <p:spPr>
          <a:xfrm>
            <a:off x="764872" y="822443"/>
            <a:ext cx="2626083" cy="5262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10"/>
          <p:cNvPicPr preferRelativeResize="0"/>
          <p:nvPr/>
        </p:nvPicPr>
        <p:blipFill rotWithShape="1">
          <a:blip r:embed="rId7">
            <a:alphaModFix/>
          </a:blip>
          <a:srcRect b="4264" l="5869" r="6409" t="4102"/>
          <a:stretch/>
        </p:blipFill>
        <p:spPr>
          <a:xfrm>
            <a:off x="3568281" y="2992909"/>
            <a:ext cx="1754389" cy="309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1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35" name="Google Shape;335;p11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36" name="Google Shape;336;p11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F0D4D1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【那鴻書 3:8-13】</a:t>
            </a:r>
            <a:endParaRPr b="1"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8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你豈比挪亞們強呢？挪亞們坐落在眾河之間，周圍有水；海作他的濠溝，又作他的城牆。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9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古實和埃及是他無窮的力量；弗人和路比族是他的幫手。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10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但他被遷移，被擄去；他的嬰孩在各市口上也被摔死。人為他的尊貴人拈鬮；他所有的大人都被鍊子鎖著。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11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你也必喝醉，必被埋藏，並因仇敵的緣故尋求避難所。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12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你一切保障必像無花果樹上初熟的無花果，若一搖撼就落在想吃之人的口中。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13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你地上的人民如同婦女；你國中的關口向仇敵敞開；你的門閂被火焚燒。</a:t>
            </a:r>
            <a:endParaRPr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2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42" name="Google Shape;342;p12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43" name="Google Shape;343;p12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D6E2ED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2. 挪亞們有何威勢？挪亞們敗落是什麼情況？尼尼微最終	城陷的慘狀如何？</a:t>
            </a:r>
            <a:endParaRPr b="1"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3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49" name="Google Shape;349;p13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50" name="Google Shape;350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D18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4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二. 荒涼的事已定</a:t>
            </a:r>
            <a:endParaRPr sz="34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挪亞們〔亞們之城〕就是底比斯。亞們אָמוֹן 是埃及尊大的神(耶46:25)，如希臘的宙斯，羅馬的朱比特。挪亞們又稱為「挪 נֹא」，是上埃及的都城，與下埃及的挪弗〔孟菲斯〕齊名(結30:14-16)，史料記載亞述曾兩度入侵埃及〔670-665 BC〕，摧毀並掠劫該城。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挪亞們的威勢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：挪亞們建在尼羅河岸，有堅固的防禦工事，周圍有埃及〔下埃及〕、古實〔南部〕、弗 、路比〔北部〕是其幫手。末世，無人能抵擋神的審判(啟6:12-17)。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挪亞們的敗落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撒珥根時代，以賽亞曾預言亞述要征服埃及(賽20:1-6)，把埃及交在殘忍主的手中(賽19:4)。歷史印證以撒哈頓和亞述巴尼拔都曾攻破埃及，燒殺擄掠，殘暴對待俘獲。尼尼微最終和挪亞們一樣被神審判，像喝神忿怒的酒杯(耶25:15-17)。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不設防的城壘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審判時，執政掌權的權柄將被打破，如同未熟而落的無花果(啟6:13)，過去勇猛的戰士勇力衰盡，好像婦女一樣軟弱無力(耶51:30)。尼尼微成為敞開的城，任人宰割，就如耶路撒冷遭難時，成為亂堆，無人居住，成為野狗的住處(耶9:11)。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14"/>
          <p:cNvPicPr preferRelativeResize="0"/>
          <p:nvPr/>
        </p:nvPicPr>
        <p:blipFill rotWithShape="1">
          <a:blip r:embed="rId3">
            <a:alphaModFix/>
          </a:blip>
          <a:srcRect b="18208" l="0" r="0" t="0"/>
          <a:stretch/>
        </p:blipFill>
        <p:spPr>
          <a:xfrm>
            <a:off x="976890" y="607326"/>
            <a:ext cx="3376468" cy="563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12069" y="793505"/>
            <a:ext cx="2781300" cy="208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9418" y="3156212"/>
            <a:ext cx="5139313" cy="2887359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14"/>
          <p:cNvSpPr/>
          <p:nvPr/>
        </p:nvSpPr>
        <p:spPr>
          <a:xfrm>
            <a:off x="2202901" y="4200210"/>
            <a:ext cx="640784" cy="200967"/>
          </a:xfrm>
          <a:prstGeom prst="rect">
            <a:avLst/>
          </a:prstGeom>
          <a:solidFill>
            <a:srgbClr val="F8EF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上埃及</a:t>
            </a:r>
            <a:endParaRPr b="1" sz="1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59" name="Google Shape;359;p14"/>
          <p:cNvSpPr/>
          <p:nvPr/>
        </p:nvSpPr>
        <p:spPr>
          <a:xfrm>
            <a:off x="2202901" y="2357536"/>
            <a:ext cx="640784" cy="200967"/>
          </a:xfrm>
          <a:prstGeom prst="rect">
            <a:avLst/>
          </a:prstGeom>
          <a:solidFill>
            <a:srgbClr val="F8EF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下埃及</a:t>
            </a:r>
            <a:endParaRPr b="1" sz="1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0" name="Google Shape;360;p14"/>
          <p:cNvSpPr/>
          <p:nvPr/>
        </p:nvSpPr>
        <p:spPr>
          <a:xfrm>
            <a:off x="2425640" y="5751005"/>
            <a:ext cx="640784" cy="200967"/>
          </a:xfrm>
          <a:prstGeom prst="rect">
            <a:avLst/>
          </a:prstGeom>
          <a:solidFill>
            <a:srgbClr val="F8EF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古實</a:t>
            </a:r>
            <a:endParaRPr b="1" sz="1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1" name="Google Shape;361;p14"/>
          <p:cNvSpPr/>
          <p:nvPr/>
        </p:nvSpPr>
        <p:spPr>
          <a:xfrm>
            <a:off x="2843685" y="3933213"/>
            <a:ext cx="640784" cy="200967"/>
          </a:xfrm>
          <a:prstGeom prst="rect">
            <a:avLst/>
          </a:prstGeom>
          <a:solidFill>
            <a:srgbClr val="F8EF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挪亞們</a:t>
            </a:r>
            <a:endParaRPr b="1" sz="1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2" name="Google Shape;362;p14"/>
          <p:cNvSpPr/>
          <p:nvPr/>
        </p:nvSpPr>
        <p:spPr>
          <a:xfrm>
            <a:off x="2905652" y="3755697"/>
            <a:ext cx="127275" cy="120102"/>
          </a:xfrm>
          <a:prstGeom prst="flowChartConnector">
            <a:avLst/>
          </a:prstGeom>
          <a:solidFill>
            <a:srgbClr val="FF0000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3" name="Google Shape;363;p14"/>
          <p:cNvSpPr/>
          <p:nvPr/>
        </p:nvSpPr>
        <p:spPr>
          <a:xfrm>
            <a:off x="2347453" y="1909669"/>
            <a:ext cx="127275" cy="120102"/>
          </a:xfrm>
          <a:prstGeom prst="flowChartConnector">
            <a:avLst/>
          </a:prstGeom>
          <a:solidFill>
            <a:srgbClr val="FFFF00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4" name="Google Shape;364;p14"/>
          <p:cNvSpPr/>
          <p:nvPr/>
        </p:nvSpPr>
        <p:spPr>
          <a:xfrm>
            <a:off x="2413015" y="1740421"/>
            <a:ext cx="504218" cy="166241"/>
          </a:xfrm>
          <a:prstGeom prst="rect">
            <a:avLst/>
          </a:prstGeom>
          <a:solidFill>
            <a:srgbClr val="F8EF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挪弗</a:t>
            </a:r>
            <a:endParaRPr b="1" sz="1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5" name="Google Shape;365;p14"/>
          <p:cNvSpPr/>
          <p:nvPr/>
        </p:nvSpPr>
        <p:spPr>
          <a:xfrm>
            <a:off x="7652080" y="894515"/>
            <a:ext cx="3753608" cy="612648"/>
          </a:xfrm>
          <a:prstGeom prst="flowChartProcess">
            <a:avLst/>
          </a:prstGeom>
          <a:solidFill>
            <a:srgbClr val="C7C7C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下埃及的首都挪弗，又名</a:t>
            </a:r>
            <a:r>
              <a:rPr b="1" lang="zh-TW" sz="18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孟菲斯</a:t>
            </a:r>
            <a:r>
              <a:rPr b="1"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，在開羅附近，以金字塔陵墓聞名。</a:t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66" name="Google Shape;366;p14"/>
          <p:cNvSpPr/>
          <p:nvPr/>
        </p:nvSpPr>
        <p:spPr>
          <a:xfrm>
            <a:off x="4802900" y="3156200"/>
            <a:ext cx="1064050" cy="2887375"/>
          </a:xfrm>
          <a:prstGeom prst="flowChartProcess">
            <a:avLst/>
          </a:prstGeom>
          <a:solidFill>
            <a:srgbClr val="C7C7C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上埃及首都挪，又名挪亞們和</a:t>
            </a:r>
            <a:r>
              <a:rPr b="1" lang="zh-TW" sz="18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底比斯</a:t>
            </a:r>
            <a:r>
              <a:rPr b="1"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，在盧克索附近，以帝王谷陵墓聞名。</a:t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descr="埃及古都是城市[" id="367" name="Google Shape;36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60146" y="1685691"/>
            <a:ext cx="1633236" cy="11323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埃及孟菲斯古都" id="368" name="Google Shape;368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549685" y="1685691"/>
            <a:ext cx="1729046" cy="1132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0985" y="858411"/>
            <a:ext cx="5481454" cy="2849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00896" y="858411"/>
            <a:ext cx="3838876" cy="213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5"/>
          <p:cNvPicPr preferRelativeResize="0"/>
          <p:nvPr/>
        </p:nvPicPr>
        <p:blipFill rotWithShape="1">
          <a:blip r:embed="rId5">
            <a:alphaModFix/>
          </a:blip>
          <a:srcRect b="18808" l="10407" r="18808" t="0"/>
          <a:stretch/>
        </p:blipFill>
        <p:spPr>
          <a:xfrm>
            <a:off x="6879349" y="3283403"/>
            <a:ext cx="3550838" cy="2676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15"/>
          <p:cNvPicPr preferRelativeResize="0"/>
          <p:nvPr/>
        </p:nvPicPr>
        <p:blipFill rotWithShape="1">
          <a:blip r:embed="rId6">
            <a:alphaModFix/>
          </a:blip>
          <a:srcRect b="23873" l="0" r="0" t="0"/>
          <a:stretch/>
        </p:blipFill>
        <p:spPr>
          <a:xfrm>
            <a:off x="1643283" y="4002599"/>
            <a:ext cx="4256857" cy="19568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6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82" name="Google Shape;382;p16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83" name="Google Shape;383;p16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F0D4D1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【那鴻書 3:14-19】</a:t>
            </a:r>
            <a:endParaRPr b="1"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14 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你要打水預備受困；要堅固你的保障，踹土和泥，修補磚窯。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15 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在那裡，火必燒滅你；刀必殺戮你，吞滅你如同蝻子。任你加增人數多如蝻子，多如蝗蟲罷！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16 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你增添商賈，多過天上的星；蝻子吃盡而去。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17 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你的首領多如蝗蟲；你的軍長彷彿成群的螞蚱，天涼的時候齊落在籬笆上，日頭一出便都飛去，人不知道落在何處。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18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亞述王啊，你的牧人睡覺；你的貴冑安歇；你的人民散在山間，無人招聚。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19 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你的損傷無法醫治；你的傷痕極其重大。凡聽你信息的必都因此向你拍掌。你所行的惡誰沒有時常遭遇呢？</a:t>
            </a:r>
            <a:endParaRPr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7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89" name="Google Shape;389;p17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90" name="Google Shape;390;p17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D6E2ED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3. 審判臨到時，能否逃避？尼尼微最終的結局如何？尼尼	微的傾覆有何警示？</a:t>
            </a:r>
            <a:endParaRPr b="1"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8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96" name="Google Shape;396;p18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97" name="Google Shape;397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D18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4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三. 損傷無法醫治</a:t>
            </a:r>
            <a:endParaRPr sz="34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尼尼微自古以來是有名的大城，為寧錄所建(創10:8-12)，是靠人力量所建的堅固保障，如巴別塔(創11:1-4)。當神命定審判，毀滅就臨到尼尼微，城牆被水沖毀，城被火焚燒。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尼尼微成廢墟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尼尼微曾經榮華壯麗，而今被水沖毀，又被戰火焚燒，荒涼成野獸躺臥之處(番2:13-15)。尼尼微被毀之後，成為廢墟，無人居住，後來都沒有重建。近年來考古發掘顯示，尼尼微被火燒的痕迹。末世，神要用火施行審判(彼後3:10)。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一切歸於無有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尼尼微所建商貿繁華，人口眾多的景象，最終都歸於無有。就像神使蝗蟲颳來，又把蝗蟲颳走，不留一個(出10:13-19)。神興起亞述成為軍事強權，但神也要折斷亞述的軛(賽10:27)。因為，神使邦國興旺，也使邦國毀滅(伯12:23)。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亞述王的哀歌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：由於亞述殘暴統治，當敗亡時，人們都拍掌稱慶(詩47:1; 結21:17)。亞述的首領、貴冑敗亡，人民離散，傷痕無法醫治，意思是不再成國。不同於神的子民雖亡國被擄，但神要醫治他們(何6:1-3)，使他們回歸，使國復興(耶30:17-18)。審判的事是必然的，人人都有一死，死後且有審判(來9:27)，無人能逃避神的審判。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Google Shape;40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3920806"/>
            <a:ext cx="3858567" cy="2160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7408" y="777755"/>
            <a:ext cx="3826382" cy="3064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19"/>
          <p:cNvPicPr preferRelativeResize="0"/>
          <p:nvPr/>
        </p:nvPicPr>
        <p:blipFill rotWithShape="1">
          <a:blip r:embed="rId5">
            <a:alphaModFix/>
          </a:blip>
          <a:srcRect b="0" l="0" r="0" t="23844"/>
          <a:stretch/>
        </p:blipFill>
        <p:spPr>
          <a:xfrm>
            <a:off x="1535092" y="4079348"/>
            <a:ext cx="4142017" cy="2002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77109" y="777755"/>
            <a:ext cx="5215303" cy="2920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p3-sign.toutiaoimg.com/pgc-image/27cdee8ee0284410892bafd5f12c898d~noop.image?_iz=58558&amp;from=article.pc_detail&amp;lk3s=953192f4&amp;x-expires=1710893291&amp;x-signature=Pqq8DMq5p2%2F0WoE%2FVkZvhMgnuyg%3D" id="158" name="Google Shape;158;p2"/>
          <p:cNvPicPr preferRelativeResize="0"/>
          <p:nvPr/>
        </p:nvPicPr>
        <p:blipFill rotWithShape="1">
          <a:blip r:embed="rId3">
            <a:alphaModFix/>
          </a:blip>
          <a:srcRect b="22149" l="0" r="0" t="0"/>
          <a:stretch/>
        </p:blipFill>
        <p:spPr>
          <a:xfrm>
            <a:off x="1069381" y="850271"/>
            <a:ext cx="4497405" cy="23213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古埃及首都" id="159" name="Google Shape;15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0947" y="3092335"/>
            <a:ext cx="4176865" cy="29567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埃及古王国的首都" id="160" name="Google Shape;16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49917" y="3451172"/>
            <a:ext cx="4065662" cy="259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98926" y="850271"/>
            <a:ext cx="4820909" cy="1883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20"/>
          <p:cNvPicPr preferRelativeResize="0"/>
          <p:nvPr/>
        </p:nvPicPr>
        <p:blipFill rotWithShape="1">
          <a:blip r:embed="rId3">
            <a:alphaModFix/>
          </a:blip>
          <a:srcRect b="1923" l="0" r="0" t="0"/>
          <a:stretch/>
        </p:blipFill>
        <p:spPr>
          <a:xfrm>
            <a:off x="955000" y="816848"/>
            <a:ext cx="3651069" cy="5222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61170" y="816848"/>
            <a:ext cx="3879831" cy="5222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20"/>
          <p:cNvPicPr preferRelativeResize="0"/>
          <p:nvPr/>
        </p:nvPicPr>
        <p:blipFill rotWithShape="1">
          <a:blip r:embed="rId5">
            <a:alphaModFix/>
          </a:blip>
          <a:srcRect b="7297" l="0" r="0" t="0"/>
          <a:stretch/>
        </p:blipFill>
        <p:spPr>
          <a:xfrm>
            <a:off x="5016832" y="816849"/>
            <a:ext cx="1933575" cy="2703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16833" y="3676860"/>
            <a:ext cx="1933575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419" name="Google Shape;419;p21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420" name="Google Shape;420;p21"/>
          <p:cNvSpPr/>
          <p:nvPr/>
        </p:nvSpPr>
        <p:spPr>
          <a:xfrm>
            <a:off x="472964" y="294289"/>
            <a:ext cx="11246069" cy="6269421"/>
          </a:xfrm>
          <a:prstGeom prst="rect">
            <a:avLst/>
          </a:prstGeom>
          <a:solidFill>
            <a:srgbClr val="EAF1CC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結論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那鴻書說到尼尼微的審判，這信息也給神子民，正是警戒我們這末世的人(林前10:11)。面對末世災難和仇敵攻擊，人們渴望從神得安慰〔</a:t>
            </a:r>
            <a:r>
              <a:rPr b="1" lang="zh-TW" sz="26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那鴻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〕，但神渴望人人都悔改〔</a:t>
            </a:r>
            <a:r>
              <a:rPr b="1" lang="zh-TW" sz="26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那鴻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〕，因祂不願有一人沉淪(彼後3:9)。人們喜歡強調神的豐富的恩慈、寬容、忍耐，不喜歡提到神的公義審判。然而，神不斷藉著審判的信息呼籲、警告祂的子民，目的是要他們悔改〔</a:t>
            </a:r>
            <a:r>
              <a:rPr b="1" lang="zh-TW" sz="26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那鴻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〕(羅2:5-6)，若還是硬著心不肯悔改，就必在審判中滅亡。無論再大的罪，再壞的惡，人只要真心悔改，就必得赦免(約一2:2)。但悔改的心和赦罪的恩是神賜的，且藉著聖靈做的(徒5:31-32)。尼尼微人曾因約拿的信息而悔改，便得赦免。約拿יוֹנָה〔Yonah〕是「</a:t>
            </a:r>
            <a:r>
              <a:rPr b="1" lang="zh-TW" sz="26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鴿子</a:t>
            </a:r>
            <a:r>
              <a:rPr lang="zh-TW" sz="2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」的意思，預表聖靈(太3:16)。現今是聖靈的時代，凡求告主名的，就必得救(徒2:17-21)。審判的信息不是叫人懼怕，而是叫人認識神的屬性和神的作為，隨時警醒，體貼聖靈，仰望主的憐憫，存謙卑的心與神同行，就能坦然無懼面對審判。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2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426" name="Google Shape;426;p22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427" name="Google Shape;427;p22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D5E49A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【分享應用】</a:t>
            </a:r>
            <a:endParaRPr/>
          </a:p>
          <a:p>
            <a:pPr indent="-514350" lvl="0" marL="5143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AutoNum type="arabicPeriod"/>
            </a:pPr>
            <a:r>
              <a:rPr lang="zh-TW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從尼尼微傾覆的慘狀，體會神的哪些屬性？是否還能經歷神的慈愛和憐憫？</a:t>
            </a:r>
            <a:endParaRPr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514350" lvl="0" marL="5143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AutoNum type="arabicPeriod"/>
            </a:pPr>
            <a:r>
              <a:rPr lang="zh-TW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面對邪惡的世代〔尼尼微〕，基督徒從約拿書和那鴻書中，可以學到什麼功課？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3"/>
          <p:cNvPicPr preferRelativeResize="0"/>
          <p:nvPr/>
        </p:nvPicPr>
        <p:blipFill rotWithShape="1">
          <a:blip r:embed="rId3">
            <a:alphaModFix/>
          </a:blip>
          <a:srcRect b="31774" l="0" r="0" t="0"/>
          <a:stretch/>
        </p:blipFill>
        <p:spPr>
          <a:xfrm>
            <a:off x="129776" y="476284"/>
            <a:ext cx="9249946" cy="592068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"/>
          <p:cNvSpPr/>
          <p:nvPr/>
        </p:nvSpPr>
        <p:spPr>
          <a:xfrm>
            <a:off x="9379722" y="488948"/>
            <a:ext cx="2725440" cy="5920681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68" name="Google Shape;168;p3"/>
          <p:cNvSpPr/>
          <p:nvPr/>
        </p:nvSpPr>
        <p:spPr>
          <a:xfrm>
            <a:off x="9500190" y="616865"/>
            <a:ext cx="558205" cy="518945"/>
          </a:xfrm>
          <a:prstGeom prst="rect">
            <a:avLst/>
          </a:prstGeom>
          <a:solidFill>
            <a:srgbClr val="D47E76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69" name="Google Shape;169;p3"/>
          <p:cNvSpPr/>
          <p:nvPr/>
        </p:nvSpPr>
        <p:spPr>
          <a:xfrm>
            <a:off x="9485130" y="1332638"/>
            <a:ext cx="573265" cy="506345"/>
          </a:xfrm>
          <a:prstGeom prst="rect">
            <a:avLst/>
          </a:prstGeom>
          <a:solidFill>
            <a:srgbClr val="D5E49A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9493554" y="1966905"/>
            <a:ext cx="586593" cy="537961"/>
          </a:xfrm>
          <a:prstGeom prst="rect">
            <a:avLst/>
          </a:prstGeom>
          <a:solidFill>
            <a:srgbClr val="A7DDC6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9493554" y="2691190"/>
            <a:ext cx="606055" cy="532812"/>
          </a:xfrm>
          <a:prstGeom prst="rect">
            <a:avLst/>
          </a:prstGeom>
          <a:solidFill>
            <a:srgbClr val="AEC4DC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2" name="Google Shape;172;p3"/>
          <p:cNvSpPr/>
          <p:nvPr/>
        </p:nvSpPr>
        <p:spPr>
          <a:xfrm>
            <a:off x="9493571" y="3421062"/>
            <a:ext cx="586593" cy="567181"/>
          </a:xfrm>
          <a:prstGeom prst="rect">
            <a:avLst/>
          </a:prstGeom>
          <a:solidFill>
            <a:srgbClr val="C4C4C4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3" name="Google Shape;173;p3"/>
          <p:cNvSpPr/>
          <p:nvPr/>
        </p:nvSpPr>
        <p:spPr>
          <a:xfrm>
            <a:off x="9508613" y="4973043"/>
            <a:ext cx="567140" cy="535412"/>
          </a:xfrm>
          <a:prstGeom prst="rect">
            <a:avLst/>
          </a:prstGeom>
          <a:solidFill>
            <a:srgbClr val="7CCCA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4" name="Google Shape;174;p3"/>
          <p:cNvSpPr/>
          <p:nvPr/>
        </p:nvSpPr>
        <p:spPr>
          <a:xfrm>
            <a:off x="9503284" y="4200344"/>
            <a:ext cx="567131" cy="554368"/>
          </a:xfrm>
          <a:prstGeom prst="rect">
            <a:avLst/>
          </a:prstGeom>
          <a:solidFill>
            <a:schemeClr val="accent6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5" name="Google Shape;175;p3"/>
          <p:cNvSpPr/>
          <p:nvPr/>
        </p:nvSpPr>
        <p:spPr>
          <a:xfrm>
            <a:off x="9508613" y="5718767"/>
            <a:ext cx="541358" cy="537220"/>
          </a:xfrm>
          <a:prstGeom prst="rect">
            <a:avLst/>
          </a:prstGeom>
          <a:solidFill>
            <a:srgbClr val="F2E0B0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6" name="Google Shape;176;p3"/>
          <p:cNvSpPr/>
          <p:nvPr/>
        </p:nvSpPr>
        <p:spPr>
          <a:xfrm>
            <a:off x="10230562" y="616865"/>
            <a:ext cx="1674630" cy="523673"/>
          </a:xfrm>
          <a:prstGeom prst="rect">
            <a:avLst/>
          </a:prstGeom>
          <a:solidFill>
            <a:srgbClr val="D8D8D8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亞述本土</a:t>
            </a:r>
            <a:endParaRPr b="1" i="0" sz="18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7" name="Google Shape;177;p3"/>
          <p:cNvSpPr/>
          <p:nvPr/>
        </p:nvSpPr>
        <p:spPr>
          <a:xfrm>
            <a:off x="10230562" y="4208765"/>
            <a:ext cx="1674630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以撒哈頓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681-668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8" name="Google Shape;178;p3"/>
          <p:cNvSpPr/>
          <p:nvPr/>
        </p:nvSpPr>
        <p:spPr>
          <a:xfrm>
            <a:off x="10230562" y="1969114"/>
            <a:ext cx="1674630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提革拉毗列色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745-727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79" name="Google Shape;179;p3"/>
          <p:cNvSpPr/>
          <p:nvPr/>
        </p:nvSpPr>
        <p:spPr>
          <a:xfrm>
            <a:off x="10241831" y="2691190"/>
            <a:ext cx="1674630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撒珥根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722-705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0" name="Google Shape;180;p3"/>
          <p:cNvSpPr/>
          <p:nvPr/>
        </p:nvSpPr>
        <p:spPr>
          <a:xfrm>
            <a:off x="10230562" y="3430121"/>
            <a:ext cx="1674630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西拿基立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705-681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1" name="Google Shape;181;p3"/>
          <p:cNvSpPr/>
          <p:nvPr/>
        </p:nvSpPr>
        <p:spPr>
          <a:xfrm>
            <a:off x="10260417" y="5705714"/>
            <a:ext cx="1674630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亞述征服埃及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671-653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2" name="Google Shape;182;p3"/>
          <p:cNvSpPr/>
          <p:nvPr/>
        </p:nvSpPr>
        <p:spPr>
          <a:xfrm>
            <a:off x="10241831" y="1311279"/>
            <a:ext cx="1698532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Shalmeneser III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859-824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10241831" y="4966218"/>
            <a:ext cx="1674630" cy="549062"/>
          </a:xfrm>
          <a:prstGeom prst="rect">
            <a:avLst/>
          </a:prstGeom>
          <a:solidFill>
            <a:schemeClr val="lt2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Ashurbanipal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668-627</a:t>
            </a:r>
            <a:endParaRPr b="1" i="0" sz="16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4" name="Google Shape;184;p3"/>
          <p:cNvSpPr/>
          <p:nvPr/>
        </p:nvSpPr>
        <p:spPr>
          <a:xfrm>
            <a:off x="5093029" y="2198695"/>
            <a:ext cx="744279" cy="330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尼尼微</a:t>
            </a:r>
            <a:endParaRPr b="1" i="0" sz="14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5" name="Google Shape;185;p3"/>
          <p:cNvSpPr/>
          <p:nvPr/>
        </p:nvSpPr>
        <p:spPr>
          <a:xfrm>
            <a:off x="4848446" y="2316158"/>
            <a:ext cx="212651" cy="202018"/>
          </a:xfrm>
          <a:prstGeom prst="flowChartConnector">
            <a:avLst/>
          </a:prstGeom>
          <a:solidFill>
            <a:srgbClr val="FF0000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6" name="Google Shape;186;p3"/>
          <p:cNvSpPr/>
          <p:nvPr/>
        </p:nvSpPr>
        <p:spPr>
          <a:xfrm>
            <a:off x="6925586" y="4200344"/>
            <a:ext cx="542951" cy="427315"/>
          </a:xfrm>
          <a:prstGeom prst="rect">
            <a:avLst/>
          </a:prstGeom>
          <a:solidFill>
            <a:srgbClr val="AEC4D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以攔</a:t>
            </a:r>
            <a:endParaRPr b="1" i="0" sz="14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6387737" y="2538406"/>
            <a:ext cx="673021" cy="427315"/>
          </a:xfrm>
          <a:prstGeom prst="rect">
            <a:avLst/>
          </a:prstGeom>
          <a:solidFill>
            <a:srgbClr val="A7DDC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瑪代</a:t>
            </a:r>
            <a:endParaRPr b="1" i="0" sz="14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8" name="Google Shape;188;p3"/>
          <p:cNvSpPr/>
          <p:nvPr/>
        </p:nvSpPr>
        <p:spPr>
          <a:xfrm flipH="1">
            <a:off x="5645426" y="3988244"/>
            <a:ext cx="842836" cy="544000"/>
          </a:xfrm>
          <a:prstGeom prst="parallelogram">
            <a:avLst>
              <a:gd fmla="val 25000" name="adj"/>
            </a:avLst>
          </a:prstGeom>
          <a:solidFill>
            <a:srgbClr val="A7DDC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5672751" y="4133755"/>
            <a:ext cx="744279" cy="330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巴比倫</a:t>
            </a:r>
            <a:endParaRPr b="1" i="0" sz="14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6063477" y="4532244"/>
            <a:ext cx="324260" cy="95415"/>
          </a:xfrm>
          <a:prstGeom prst="rect">
            <a:avLst/>
          </a:prstGeom>
          <a:solidFill>
            <a:srgbClr val="A7DDC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1" name="Google Shape;191;p3"/>
          <p:cNvSpPr/>
          <p:nvPr/>
        </p:nvSpPr>
        <p:spPr>
          <a:xfrm>
            <a:off x="2401293" y="4615407"/>
            <a:ext cx="874643" cy="350812"/>
          </a:xfrm>
          <a:prstGeom prst="rect">
            <a:avLst/>
          </a:prstGeom>
          <a:solidFill>
            <a:srgbClr val="A7DDC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猶大</a:t>
            </a:r>
            <a:endParaRPr b="1" i="0" sz="14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2" name="Google Shape;192;p3"/>
          <p:cNvSpPr/>
          <p:nvPr/>
        </p:nvSpPr>
        <p:spPr>
          <a:xfrm>
            <a:off x="1615803" y="5533044"/>
            <a:ext cx="544475" cy="482110"/>
          </a:xfrm>
          <a:prstGeom prst="rect">
            <a:avLst/>
          </a:prstGeom>
          <a:solidFill>
            <a:srgbClr val="F8EF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埃及</a:t>
            </a:r>
            <a:endParaRPr b="1" i="0" sz="1400" u="none" cap="none" strike="noStrike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3" name="Google Shape;193;p3"/>
          <p:cNvSpPr/>
          <p:nvPr/>
        </p:nvSpPr>
        <p:spPr>
          <a:xfrm flipH="1">
            <a:off x="3471436" y="1996931"/>
            <a:ext cx="842836" cy="541475"/>
          </a:xfrm>
          <a:prstGeom prst="parallelogram">
            <a:avLst>
              <a:gd fmla="val 25000" name="adj"/>
            </a:avLst>
          </a:prstGeom>
          <a:solidFill>
            <a:srgbClr val="D5E49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4" name="Google Shape;194;p3"/>
          <p:cNvSpPr/>
          <p:nvPr/>
        </p:nvSpPr>
        <p:spPr>
          <a:xfrm flipH="1">
            <a:off x="3662297" y="2195190"/>
            <a:ext cx="667137" cy="496000"/>
          </a:xfrm>
          <a:prstGeom prst="parallelogram">
            <a:avLst>
              <a:gd fmla="val 73148" name="adj"/>
            </a:avLst>
          </a:prstGeom>
          <a:solidFill>
            <a:srgbClr val="D5E49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5" name="Google Shape;195;p3"/>
          <p:cNvSpPr/>
          <p:nvPr/>
        </p:nvSpPr>
        <p:spPr>
          <a:xfrm flipH="1">
            <a:off x="4020547" y="2360517"/>
            <a:ext cx="667137" cy="496000"/>
          </a:xfrm>
          <a:prstGeom prst="parallelogram">
            <a:avLst>
              <a:gd fmla="val 73148" name="adj"/>
            </a:avLst>
          </a:prstGeom>
          <a:solidFill>
            <a:srgbClr val="D5E49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6" name="Google Shape;196;p3"/>
          <p:cNvSpPr/>
          <p:nvPr/>
        </p:nvSpPr>
        <p:spPr>
          <a:xfrm>
            <a:off x="3388108" y="5345048"/>
            <a:ext cx="2339397" cy="858102"/>
          </a:xfrm>
          <a:prstGeom prst="rect">
            <a:avLst/>
          </a:prstGeom>
          <a:solidFill>
            <a:srgbClr val="C00000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24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亞述帝國發展史</a:t>
            </a:r>
            <a:endParaRPr b="1" i="0" sz="24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2000" u="none" cap="none" strike="noStrik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900-612 BC</a:t>
            </a:r>
            <a:endParaRPr b="1" i="0" sz="2000" u="none" cap="none" strike="noStrik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"/>
          <p:cNvSpPr/>
          <p:nvPr/>
        </p:nvSpPr>
        <p:spPr>
          <a:xfrm>
            <a:off x="1356173" y="900532"/>
            <a:ext cx="5821486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16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2" name="Google Shape;202;p4"/>
          <p:cNvSpPr/>
          <p:nvPr/>
        </p:nvSpPr>
        <p:spPr>
          <a:xfrm>
            <a:off x="1358282" y="2016016"/>
            <a:ext cx="3917056" cy="879014"/>
          </a:xfrm>
          <a:prstGeom prst="rect">
            <a:avLst/>
          </a:prstGeom>
          <a:solidFill>
            <a:srgbClr val="E2A9A3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3" name="Google Shape;203;p4"/>
          <p:cNvSpPr/>
          <p:nvPr/>
        </p:nvSpPr>
        <p:spPr>
          <a:xfrm>
            <a:off x="1384496" y="3112690"/>
            <a:ext cx="6842701" cy="767458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cxnSp>
        <p:nvCxnSpPr>
          <p:cNvPr id="204" name="Google Shape;204;p4"/>
          <p:cNvCxnSpPr>
            <a:stCxn id="205" idx="0"/>
          </p:cNvCxnSpPr>
          <p:nvPr/>
        </p:nvCxnSpPr>
        <p:spPr>
          <a:xfrm rot="10800000">
            <a:off x="4620267" y="3932351"/>
            <a:ext cx="0" cy="295500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06" name="Google Shape;206;p4"/>
          <p:cNvCxnSpPr/>
          <p:nvPr/>
        </p:nvCxnSpPr>
        <p:spPr>
          <a:xfrm rot="10800000">
            <a:off x="2186464" y="3944729"/>
            <a:ext cx="870" cy="351000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07" name="Google Shape;207;p4"/>
          <p:cNvSpPr/>
          <p:nvPr/>
        </p:nvSpPr>
        <p:spPr>
          <a:xfrm>
            <a:off x="799161" y="890769"/>
            <a:ext cx="446914" cy="844089"/>
          </a:xfrm>
          <a:prstGeom prst="rect">
            <a:avLst/>
          </a:prstGeom>
          <a:solidFill>
            <a:srgbClr val="335375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8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亞述</a:t>
            </a:r>
            <a:endParaRPr/>
          </a:p>
        </p:txBody>
      </p:sp>
      <p:sp>
        <p:nvSpPr>
          <p:cNvPr id="208" name="Google Shape;208;p4"/>
          <p:cNvSpPr/>
          <p:nvPr/>
        </p:nvSpPr>
        <p:spPr>
          <a:xfrm>
            <a:off x="677436" y="132433"/>
            <a:ext cx="1125254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740           72</a:t>
            </a:r>
            <a:r>
              <a:rPr b="0" lang="zh-TW" sz="1800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0           700           </a:t>
            </a:r>
            <a:r>
              <a:rPr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68</a:t>
            </a:r>
            <a:r>
              <a:rPr b="0" lang="zh-TW" sz="1800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0           660           640           620           600           58</a:t>
            </a:r>
            <a:r>
              <a:rPr lang="zh-TW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0           560           540</a:t>
            </a:r>
            <a:r>
              <a:rPr b="0" lang="zh-TW" sz="1800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    520</a:t>
            </a:r>
            <a:endParaRPr/>
          </a:p>
        </p:txBody>
      </p:sp>
      <p:cxnSp>
        <p:nvCxnSpPr>
          <p:cNvPr id="209" name="Google Shape;209;p4"/>
          <p:cNvCxnSpPr/>
          <p:nvPr/>
        </p:nvCxnSpPr>
        <p:spPr>
          <a:xfrm rot="10800000">
            <a:off x="2700626" y="3951620"/>
            <a:ext cx="870" cy="351000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10" name="Google Shape;210;p4"/>
          <p:cNvSpPr/>
          <p:nvPr/>
        </p:nvSpPr>
        <p:spPr>
          <a:xfrm>
            <a:off x="2809965" y="4313203"/>
            <a:ext cx="483723" cy="1908221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古實王要與亞述爭戰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11" name="Google Shape;211;p4"/>
          <p:cNvSpPr/>
          <p:nvPr/>
        </p:nvSpPr>
        <p:spPr>
          <a:xfrm>
            <a:off x="820422" y="2017024"/>
            <a:ext cx="446914" cy="878047"/>
          </a:xfrm>
          <a:prstGeom prst="rect">
            <a:avLst/>
          </a:prstGeom>
          <a:solidFill>
            <a:srgbClr val="6D3B13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8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埃及</a:t>
            </a:r>
            <a:endParaRPr b="1"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12" name="Google Shape;212;p4"/>
          <p:cNvSpPr/>
          <p:nvPr/>
        </p:nvSpPr>
        <p:spPr>
          <a:xfrm>
            <a:off x="820422" y="3099509"/>
            <a:ext cx="446914" cy="766802"/>
          </a:xfrm>
          <a:prstGeom prst="rect">
            <a:avLst/>
          </a:prstGeom>
          <a:solidFill>
            <a:srgbClr val="795E15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8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猶大</a:t>
            </a:r>
            <a:endParaRPr b="1"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13" name="Google Shape;213;p4"/>
          <p:cNvSpPr/>
          <p:nvPr/>
        </p:nvSpPr>
        <p:spPr>
          <a:xfrm>
            <a:off x="99169" y="137021"/>
            <a:ext cx="800355" cy="3912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公元前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14" name="Google Shape;214;p4"/>
          <p:cNvSpPr/>
          <p:nvPr/>
        </p:nvSpPr>
        <p:spPr>
          <a:xfrm>
            <a:off x="5409189" y="2898864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642</a:t>
            </a:r>
            <a:endParaRPr/>
          </a:p>
        </p:txBody>
      </p:sp>
      <p:sp>
        <p:nvSpPr>
          <p:cNvPr id="215" name="Google Shape;215;p4"/>
          <p:cNvSpPr/>
          <p:nvPr/>
        </p:nvSpPr>
        <p:spPr>
          <a:xfrm>
            <a:off x="7552289" y="974122"/>
            <a:ext cx="1311497" cy="2774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609 </a:t>
            </a:r>
            <a:r>
              <a:rPr b="1" lang="zh-TW" sz="16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亞述亡國</a:t>
            </a:r>
            <a:endParaRPr/>
          </a:p>
        </p:txBody>
      </p:sp>
      <p:sp>
        <p:nvSpPr>
          <p:cNvPr id="216" name="Google Shape;216;p4"/>
          <p:cNvSpPr/>
          <p:nvPr/>
        </p:nvSpPr>
        <p:spPr>
          <a:xfrm>
            <a:off x="5257311" y="2029796"/>
            <a:ext cx="5890852" cy="867541"/>
          </a:xfrm>
          <a:prstGeom prst="rect">
            <a:avLst/>
          </a:prstGeom>
          <a:solidFill>
            <a:srgbClr val="E2A9A3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17" name="Google Shape;217;p4"/>
          <p:cNvSpPr/>
          <p:nvPr/>
        </p:nvSpPr>
        <p:spPr>
          <a:xfrm>
            <a:off x="2041557" y="2901226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715</a:t>
            </a:r>
            <a:endParaRPr/>
          </a:p>
        </p:txBody>
      </p:sp>
      <p:sp>
        <p:nvSpPr>
          <p:cNvPr id="218" name="Google Shape;218;p4"/>
          <p:cNvSpPr/>
          <p:nvPr/>
        </p:nvSpPr>
        <p:spPr>
          <a:xfrm>
            <a:off x="1493352" y="652436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727</a:t>
            </a:r>
            <a:endParaRPr/>
          </a:p>
        </p:txBody>
      </p:sp>
      <p:sp>
        <p:nvSpPr>
          <p:cNvPr id="219" name="Google Shape;219;p4"/>
          <p:cNvSpPr/>
          <p:nvPr/>
        </p:nvSpPr>
        <p:spPr>
          <a:xfrm>
            <a:off x="2912543" y="2888935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697</a:t>
            </a:r>
            <a:endParaRPr/>
          </a:p>
        </p:txBody>
      </p:sp>
      <p:sp>
        <p:nvSpPr>
          <p:cNvPr id="220" name="Google Shape;220;p4"/>
          <p:cNvSpPr/>
          <p:nvPr/>
        </p:nvSpPr>
        <p:spPr>
          <a:xfrm>
            <a:off x="6912135" y="2906696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609</a:t>
            </a:r>
            <a:endParaRPr/>
          </a:p>
        </p:txBody>
      </p:sp>
      <p:sp>
        <p:nvSpPr>
          <p:cNvPr id="221" name="Google Shape;221;p4"/>
          <p:cNvSpPr/>
          <p:nvPr/>
        </p:nvSpPr>
        <p:spPr>
          <a:xfrm>
            <a:off x="7707652" y="669013"/>
            <a:ext cx="1494962" cy="2774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612 </a:t>
            </a: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尼尼微被毀</a:t>
            </a:r>
            <a:endParaRPr/>
          </a:p>
        </p:txBody>
      </p:sp>
      <p:cxnSp>
        <p:nvCxnSpPr>
          <p:cNvPr id="222" name="Google Shape;222;p4"/>
          <p:cNvCxnSpPr/>
          <p:nvPr/>
        </p:nvCxnSpPr>
        <p:spPr>
          <a:xfrm flipH="1">
            <a:off x="7092559" y="728734"/>
            <a:ext cx="670800" cy="125700"/>
          </a:xfrm>
          <a:prstGeom prst="bentConnector3">
            <a:avLst>
              <a:gd fmla="val 99226" name="adj1"/>
            </a:avLst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3" name="Google Shape;223;p4"/>
          <p:cNvSpPr/>
          <p:nvPr/>
        </p:nvSpPr>
        <p:spPr>
          <a:xfrm>
            <a:off x="1223631" y="2896196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734</a:t>
            </a:r>
            <a:endParaRPr/>
          </a:p>
        </p:txBody>
      </p:sp>
      <p:sp>
        <p:nvSpPr>
          <p:cNvPr id="224" name="Google Shape;224;p4"/>
          <p:cNvSpPr/>
          <p:nvPr/>
        </p:nvSpPr>
        <p:spPr>
          <a:xfrm>
            <a:off x="1770572" y="653805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722</a:t>
            </a:r>
            <a:endParaRPr/>
          </a:p>
        </p:txBody>
      </p:sp>
      <p:sp>
        <p:nvSpPr>
          <p:cNvPr id="225" name="Google Shape;225;p4"/>
          <p:cNvSpPr/>
          <p:nvPr/>
        </p:nvSpPr>
        <p:spPr>
          <a:xfrm>
            <a:off x="1707354" y="906604"/>
            <a:ext cx="5470305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26" name="Google Shape;226;p4"/>
          <p:cNvSpPr/>
          <p:nvPr/>
        </p:nvSpPr>
        <p:spPr>
          <a:xfrm>
            <a:off x="1964178" y="908003"/>
            <a:ext cx="5213481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27" name="Google Shape;227;p4"/>
          <p:cNvSpPr/>
          <p:nvPr/>
        </p:nvSpPr>
        <p:spPr>
          <a:xfrm>
            <a:off x="2711374" y="899359"/>
            <a:ext cx="4466285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28" name="Google Shape;228;p4"/>
          <p:cNvSpPr/>
          <p:nvPr/>
        </p:nvSpPr>
        <p:spPr>
          <a:xfrm>
            <a:off x="3912940" y="899582"/>
            <a:ext cx="3264719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29" name="Google Shape;229;p4"/>
          <p:cNvSpPr/>
          <p:nvPr/>
        </p:nvSpPr>
        <p:spPr>
          <a:xfrm>
            <a:off x="4700660" y="901482"/>
            <a:ext cx="2476999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0" name="Google Shape;230;p4"/>
          <p:cNvSpPr/>
          <p:nvPr/>
        </p:nvSpPr>
        <p:spPr>
          <a:xfrm>
            <a:off x="6432134" y="901482"/>
            <a:ext cx="665145" cy="835975"/>
          </a:xfrm>
          <a:prstGeom prst="rect">
            <a:avLst/>
          </a:prstGeom>
          <a:solidFill>
            <a:srgbClr val="86A9C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     </a:t>
            </a:r>
            <a:endParaRPr b="1" sz="1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1" name="Google Shape;231;p4"/>
          <p:cNvSpPr/>
          <p:nvPr/>
        </p:nvSpPr>
        <p:spPr>
          <a:xfrm>
            <a:off x="1243404" y="884599"/>
            <a:ext cx="559992" cy="834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提革拉毗列色</a:t>
            </a:r>
            <a:endParaRPr/>
          </a:p>
        </p:txBody>
      </p:sp>
      <p:sp>
        <p:nvSpPr>
          <p:cNvPr id="232" name="Google Shape;232;p4"/>
          <p:cNvSpPr/>
          <p:nvPr/>
        </p:nvSpPr>
        <p:spPr>
          <a:xfrm>
            <a:off x="2882198" y="1137860"/>
            <a:ext cx="948286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西拿基立</a:t>
            </a:r>
            <a:endParaRPr/>
          </a:p>
        </p:txBody>
      </p:sp>
      <p:sp>
        <p:nvSpPr>
          <p:cNvPr id="233" name="Google Shape;233;p4"/>
          <p:cNvSpPr/>
          <p:nvPr/>
        </p:nvSpPr>
        <p:spPr>
          <a:xfrm>
            <a:off x="1856990" y="1153996"/>
            <a:ext cx="932605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撒耳根</a:t>
            </a:r>
            <a:endParaRPr/>
          </a:p>
        </p:txBody>
      </p:sp>
      <p:sp>
        <p:nvSpPr>
          <p:cNvPr id="234" name="Google Shape;234;p4"/>
          <p:cNvSpPr/>
          <p:nvPr/>
        </p:nvSpPr>
        <p:spPr>
          <a:xfrm>
            <a:off x="3979192" y="921695"/>
            <a:ext cx="556556" cy="834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以撒哈頓</a:t>
            </a:r>
            <a:endParaRPr/>
          </a:p>
        </p:txBody>
      </p:sp>
      <p:sp>
        <p:nvSpPr>
          <p:cNvPr id="235" name="Google Shape;235;p4"/>
          <p:cNvSpPr/>
          <p:nvPr/>
        </p:nvSpPr>
        <p:spPr>
          <a:xfrm>
            <a:off x="4804609" y="1159987"/>
            <a:ext cx="1510948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Ashurbanipal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亞述巴尼拔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6" name="Google Shape;236;p4"/>
          <p:cNvSpPr/>
          <p:nvPr/>
        </p:nvSpPr>
        <p:spPr>
          <a:xfrm>
            <a:off x="1657104" y="901482"/>
            <a:ext cx="336167" cy="834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35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撒縵以色</a:t>
            </a:r>
            <a:endParaRPr/>
          </a:p>
        </p:txBody>
      </p:sp>
      <p:sp>
        <p:nvSpPr>
          <p:cNvPr id="237" name="Google Shape;237;p4"/>
          <p:cNvSpPr/>
          <p:nvPr/>
        </p:nvSpPr>
        <p:spPr>
          <a:xfrm>
            <a:off x="1384496" y="3111163"/>
            <a:ext cx="6842700" cy="767458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8" name="Google Shape;238;p4"/>
          <p:cNvSpPr/>
          <p:nvPr/>
        </p:nvSpPr>
        <p:spPr>
          <a:xfrm>
            <a:off x="2265044" y="3116387"/>
            <a:ext cx="6014690" cy="766280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9" name="Google Shape;239;p4"/>
          <p:cNvSpPr/>
          <p:nvPr/>
        </p:nvSpPr>
        <p:spPr>
          <a:xfrm>
            <a:off x="3063699" y="3114988"/>
            <a:ext cx="5189766" cy="766279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0" name="Google Shape;240;p4"/>
          <p:cNvSpPr/>
          <p:nvPr/>
        </p:nvSpPr>
        <p:spPr>
          <a:xfrm>
            <a:off x="5646398" y="3109626"/>
            <a:ext cx="2580796" cy="780679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1" name="Google Shape;241;p4"/>
          <p:cNvSpPr/>
          <p:nvPr/>
        </p:nvSpPr>
        <p:spPr>
          <a:xfrm>
            <a:off x="7187289" y="3119726"/>
            <a:ext cx="1024595" cy="767458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2" name="Google Shape;242;p4"/>
          <p:cNvSpPr/>
          <p:nvPr/>
        </p:nvSpPr>
        <p:spPr>
          <a:xfrm>
            <a:off x="7735908" y="3110605"/>
            <a:ext cx="543825" cy="767458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3" name="Google Shape;243;p4"/>
          <p:cNvSpPr/>
          <p:nvPr/>
        </p:nvSpPr>
        <p:spPr>
          <a:xfrm>
            <a:off x="3656304" y="3324228"/>
            <a:ext cx="948286" cy="3710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瑪拿西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4" name="Google Shape;244;p4"/>
          <p:cNvSpPr/>
          <p:nvPr/>
        </p:nvSpPr>
        <p:spPr>
          <a:xfrm>
            <a:off x="5856327" y="3281966"/>
            <a:ext cx="948286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約西亞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5" name="Google Shape;245;p4"/>
          <p:cNvSpPr/>
          <p:nvPr/>
        </p:nvSpPr>
        <p:spPr>
          <a:xfrm>
            <a:off x="2140353" y="3301044"/>
            <a:ext cx="948286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西希家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6" name="Google Shape;246;p4"/>
          <p:cNvSpPr/>
          <p:nvPr/>
        </p:nvSpPr>
        <p:spPr>
          <a:xfrm>
            <a:off x="1315623" y="3289149"/>
            <a:ext cx="948286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亞哈斯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7" name="Google Shape;247;p4"/>
          <p:cNvSpPr/>
          <p:nvPr/>
        </p:nvSpPr>
        <p:spPr>
          <a:xfrm>
            <a:off x="7752185" y="3137557"/>
            <a:ext cx="474135" cy="745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西底家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8" name="Google Shape;248;p4"/>
          <p:cNvSpPr/>
          <p:nvPr/>
        </p:nvSpPr>
        <p:spPr>
          <a:xfrm>
            <a:off x="7224477" y="3110477"/>
            <a:ext cx="503277" cy="7811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約雅敬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5360188" y="4024158"/>
            <a:ext cx="572420" cy="277402"/>
          </a:xfrm>
          <a:prstGeom prst="rect">
            <a:avLst/>
          </a:prstGeom>
          <a:solidFill>
            <a:srgbClr val="F7E2D2"/>
          </a:solidFill>
          <a:ln cap="flat" cmpd="sng" w="15875">
            <a:solidFill>
              <a:srgbClr val="B68D1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亞們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7424468" y="4039546"/>
            <a:ext cx="725642" cy="277402"/>
          </a:xfrm>
          <a:prstGeom prst="rect">
            <a:avLst/>
          </a:prstGeom>
          <a:solidFill>
            <a:srgbClr val="F7E2D2"/>
          </a:solidFill>
          <a:ln cap="flat" cmpd="sng" w="15875">
            <a:solidFill>
              <a:srgbClr val="B68D1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約雅斤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6446770" y="4024158"/>
            <a:ext cx="731413" cy="277402"/>
          </a:xfrm>
          <a:prstGeom prst="rect">
            <a:avLst/>
          </a:prstGeom>
          <a:solidFill>
            <a:srgbClr val="F7E2D2"/>
          </a:solidFill>
          <a:ln cap="flat" cmpd="sng" w="15875">
            <a:solidFill>
              <a:srgbClr val="B68D1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約哈斯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cxnSp>
        <p:nvCxnSpPr>
          <p:cNvPr id="252" name="Google Shape;252;p4"/>
          <p:cNvCxnSpPr/>
          <p:nvPr/>
        </p:nvCxnSpPr>
        <p:spPr>
          <a:xfrm flipH="1" rot="10800000">
            <a:off x="7735908" y="3895112"/>
            <a:ext cx="2159" cy="128765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3" name="Google Shape;253;p4"/>
          <p:cNvCxnSpPr/>
          <p:nvPr/>
        </p:nvCxnSpPr>
        <p:spPr>
          <a:xfrm flipH="1" rot="10800000">
            <a:off x="7183055" y="3881184"/>
            <a:ext cx="2159" cy="128765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4" name="Google Shape;254;p4"/>
          <p:cNvCxnSpPr/>
          <p:nvPr/>
        </p:nvCxnSpPr>
        <p:spPr>
          <a:xfrm flipH="1" rot="10800000">
            <a:off x="5643255" y="3888382"/>
            <a:ext cx="2159" cy="128765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55" name="Google Shape;255;p4"/>
          <p:cNvSpPr/>
          <p:nvPr/>
        </p:nvSpPr>
        <p:spPr>
          <a:xfrm>
            <a:off x="7466200" y="2893490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598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8005221" y="2902659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586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5030526" y="1767299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653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6190271" y="651758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627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4472828" y="647565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668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3696920" y="640742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681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4"/>
          <p:cNvSpPr/>
          <p:nvPr/>
        </p:nvSpPr>
        <p:spPr>
          <a:xfrm>
            <a:off x="2504840" y="649551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705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1491414" y="2024161"/>
            <a:ext cx="534762" cy="866079"/>
          </a:xfrm>
          <a:prstGeom prst="rect">
            <a:avLst/>
          </a:prstGeom>
          <a:solidFill>
            <a:srgbClr val="E2A9A3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1817196" y="1780437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720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10903876" y="1741124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525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11142677" y="2026978"/>
            <a:ext cx="314728" cy="858641"/>
          </a:xfrm>
          <a:prstGeom prst="rect">
            <a:avLst/>
          </a:prstGeom>
          <a:solidFill>
            <a:srgbClr val="E2A9A3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5" name="Google Shape;205;p4"/>
          <p:cNvSpPr/>
          <p:nvPr/>
        </p:nvSpPr>
        <p:spPr>
          <a:xfrm>
            <a:off x="4378405" y="4227851"/>
            <a:ext cx="483723" cy="19935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671</a:t>
            </a:r>
            <a:r>
              <a:rPr b="1" lang="zh-TW" sz="14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以撒哈頓入侵埃及</a:t>
            </a:r>
            <a:endParaRPr b="1" sz="14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2140353" y="2224473"/>
            <a:ext cx="2994245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第25王朝〔努比亞 (古實) 王朝〕</a:t>
            </a:r>
            <a:endParaRPr b="1" sz="1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1304309" y="1786875"/>
            <a:ext cx="483723" cy="203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732</a:t>
            </a:r>
            <a:endParaRPr b="1" sz="140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7064222" y="4895620"/>
            <a:ext cx="3991740" cy="905807"/>
          </a:xfrm>
          <a:prstGeom prst="rect">
            <a:avLst/>
          </a:prstGeom>
          <a:solidFill>
            <a:srgbClr val="C00000"/>
          </a:solidFill>
          <a:ln cap="flat" cmpd="sng" w="1587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28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埃及與亞述的歷史糾葛</a:t>
            </a:r>
            <a:endParaRPr b="1" sz="2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8249072" y="3071410"/>
            <a:ext cx="1086639" cy="2774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猶大亡國</a:t>
            </a:r>
            <a:endParaRPr b="1" sz="16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cxnSp>
        <p:nvCxnSpPr>
          <p:cNvPr id="270" name="Google Shape;270;p4"/>
          <p:cNvCxnSpPr/>
          <p:nvPr/>
        </p:nvCxnSpPr>
        <p:spPr>
          <a:xfrm rot="10800000">
            <a:off x="7252922" y="904161"/>
            <a:ext cx="369600" cy="233700"/>
          </a:xfrm>
          <a:prstGeom prst="bentConnector3">
            <a:avLst>
              <a:gd fmla="val 50019" name="adj1"/>
            </a:avLst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71" name="Google Shape;271;p4"/>
          <p:cNvSpPr/>
          <p:nvPr/>
        </p:nvSpPr>
        <p:spPr>
          <a:xfrm>
            <a:off x="1536782" y="2064288"/>
            <a:ext cx="480623" cy="817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第24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王朝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7352962" y="2279669"/>
            <a:ext cx="1707130" cy="401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第26王朝</a:t>
            </a:r>
            <a:endParaRPr b="1" sz="1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4656719" y="4119395"/>
            <a:ext cx="483723" cy="19935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663</a:t>
            </a:r>
            <a:r>
              <a:rPr b="1" lang="zh-TW" sz="14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巴尼拔入侵埃及</a:t>
            </a:r>
            <a:endParaRPr b="1" sz="14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cxnSp>
        <p:nvCxnSpPr>
          <p:cNvPr id="274" name="Google Shape;274;p4"/>
          <p:cNvCxnSpPr/>
          <p:nvPr/>
        </p:nvCxnSpPr>
        <p:spPr>
          <a:xfrm rot="10800000">
            <a:off x="4889818" y="3944729"/>
            <a:ext cx="1" cy="295436"/>
          </a:xfrm>
          <a:prstGeom prst="straightConnector1">
            <a:avLst/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75" name="Google Shape;275;p4"/>
          <p:cNvSpPr/>
          <p:nvPr/>
        </p:nvSpPr>
        <p:spPr>
          <a:xfrm>
            <a:off x="935042" y="5060017"/>
            <a:ext cx="991895" cy="311541"/>
          </a:xfrm>
          <a:prstGeom prst="rect">
            <a:avLst/>
          </a:prstGeom>
          <a:noFill/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(賽19:1-25)</a:t>
            </a:r>
            <a:endParaRPr b="1" sz="12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1959587" y="4315721"/>
            <a:ext cx="483723" cy="1804972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撒珥根攻取亞實突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3200235" y="5801427"/>
            <a:ext cx="858264" cy="311541"/>
          </a:xfrm>
          <a:prstGeom prst="rect">
            <a:avLst/>
          </a:prstGeom>
          <a:noFill/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(賽37:9)</a:t>
            </a:r>
            <a:endParaRPr b="1" sz="12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1219622" y="5794765"/>
            <a:ext cx="858264" cy="311541"/>
          </a:xfrm>
          <a:prstGeom prst="rect">
            <a:avLst/>
          </a:prstGeom>
          <a:noFill/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(賽20:1)</a:t>
            </a:r>
            <a:endParaRPr b="1" sz="12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1383838" y="4276057"/>
            <a:ext cx="749868" cy="755259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以賽亞對埃及發預言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2458764" y="4315721"/>
            <a:ext cx="483723" cy="1377537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耶路撒冷被圍</a:t>
            </a:r>
            <a:endParaRPr b="1" sz="1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cxnSp>
        <p:nvCxnSpPr>
          <p:cNvPr id="281" name="Google Shape;281;p4"/>
          <p:cNvCxnSpPr/>
          <p:nvPr/>
        </p:nvCxnSpPr>
        <p:spPr>
          <a:xfrm flipH="1" rot="5400000">
            <a:off x="2743088" y="3999944"/>
            <a:ext cx="342900" cy="254400"/>
          </a:xfrm>
          <a:prstGeom prst="bentConnector3">
            <a:avLst>
              <a:gd fmla="val 50007" name="adj1"/>
            </a:avLst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82" name="Google Shape;282;p4"/>
          <p:cNvCxnSpPr/>
          <p:nvPr/>
        </p:nvCxnSpPr>
        <p:spPr>
          <a:xfrm rot="-5400000">
            <a:off x="1782862" y="4001804"/>
            <a:ext cx="369000" cy="253800"/>
          </a:xfrm>
          <a:prstGeom prst="bentConnector3">
            <a:avLst>
              <a:gd fmla="val 49992" name="adj1"/>
            </a:avLst>
          </a:prstGeom>
          <a:noFill/>
          <a:ln cap="flat" cmpd="sng" w="158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288" name="Google Shape;288;p5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289" name="Google Shape;289;p5"/>
          <p:cNvSpPr/>
          <p:nvPr/>
        </p:nvSpPr>
        <p:spPr>
          <a:xfrm>
            <a:off x="472964" y="294289"/>
            <a:ext cx="11246069" cy="6269421"/>
          </a:xfrm>
          <a:prstGeom prst="rect">
            <a:avLst/>
          </a:prstGeom>
          <a:solidFill>
            <a:srgbClr val="F8EFD7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那鴻預言尼尼微的審判，歷史印證這事果然應驗了。神是審判全地的主，祂不僅要審判神子民的仇敵，且要審判萬民和祂子民；祂按公義審判世界，按公正審判萬民(詩98:9)，並照各人所行的審判(結33:18-20)；伸冤在神，神必報應(來10:30)，祂必照所定的日期審判(詩75:2)。讀那鴻書，不只是看到尼尼微受審判，也看到猶大和耶路撒冷將受審判；不只看到古代歷史，也關乎現今的世代，和末日的審判。神命定尼尼微要受審判(鴻2:7)，命定耶路撒冷要被毀，也命定末世的審判〔荒涼的事已經定了(但9:26-27)〕。那鴻指出尼尼微受審判的緣由，並以埃及挪亞們被毀為例，說明審判的結局。那鴻是「</a:t>
            </a:r>
            <a:r>
              <a:rPr b="1" lang="zh-TW" sz="28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安慰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」的意思，這字也可譯作「</a:t>
            </a:r>
            <a:r>
              <a:rPr b="1" lang="zh-TW" sz="280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懊悔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(耶31:19)」。審判前人若懊悔，神就後悔，不降所說的災；審判時人若懊悔，神就保守他們平安；審判後人若懊悔，神就使他們回歸，並復興他們。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6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295" name="Google Shape;295;p6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296" name="Google Shape;296;p6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F0D4D1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【那鴻書 3:1-7】</a:t>
            </a:r>
            <a:endParaRPr b="1"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禍哉！這流人血的城，充滿謊詐和強暴，搶奪的事總不止息。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鞭聲響亮，車輪轟轟，馬匹踢跳，車輛奔騰，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3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馬兵爭先，刀劍發光，槍矛閃爍，被殺的甚多，屍首成了大堆，屍骸無數，人碰著而跌倒，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4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都因那美貌的妓女多有淫行，慣行邪術，藉淫行誘惑列國，用邪術誘惑多族。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5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萬軍之耶和華說：我與你為敵；我必揭起你的衣襟，蒙在你臉上，使列國看見你的赤體，使列邦觀看你的醜陋。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6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我必將可憎污穢之物拋在你身上，辱沒你，為眾目所觀。</a:t>
            </a:r>
            <a:r>
              <a:rPr baseline="30000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7</a:t>
            </a:r>
            <a:r>
              <a:rPr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凡看見你的，都必逃跑離開你，說：尼尼微荒涼了！有誰為你悲傷呢？我何處尋得安慰你的人呢？</a:t>
            </a:r>
            <a:endParaRPr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7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02" name="Google Shape;302;p7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03" name="Google Shape;303;p7"/>
          <p:cNvSpPr/>
          <p:nvPr/>
        </p:nvSpPr>
        <p:spPr>
          <a:xfrm>
            <a:off x="881061" y="825910"/>
            <a:ext cx="10429875" cy="5206179"/>
          </a:xfrm>
          <a:prstGeom prst="rect">
            <a:avLst/>
          </a:prstGeom>
          <a:solidFill>
            <a:srgbClr val="D6E2ED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AutoNum type="arabicPeriod"/>
            </a:pPr>
            <a:r>
              <a:rPr b="1" lang="zh-TW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尼尼微有哪些罪狀？與神為敵的報應如何？人們如何看待尼尼微的敗亡？</a:t>
            </a:r>
            <a:endParaRPr b="1"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8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</a:pPr>
            <a:r>
              <a:t/>
            </a:r>
            <a:endParaRPr/>
          </a:p>
        </p:txBody>
      </p:sp>
      <p:sp>
        <p:nvSpPr>
          <p:cNvPr id="309" name="Google Shape;309;p8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0490" lvl="0" marL="285750" rtl="0" algn="l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t/>
            </a:r>
            <a:endParaRPr/>
          </a:p>
        </p:txBody>
      </p:sp>
      <p:sp>
        <p:nvSpPr>
          <p:cNvPr id="310" name="Google Shape;310;p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D18B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4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一. 照所行的報應</a:t>
            </a:r>
            <a:endParaRPr sz="34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亞述原是神審判神子民的工具，他們卻行惡過分，驕傲自大(賽10:5-12)，對所征服的國行強暴殘忍的事。亞述也行邪術和行淫，審判時，神必照其所行的報應他們(賽3:11)。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強暴殺人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亞述以殘暴對待被征服的民族，滅了北國以色列，又攻下猶大所有的城，僅存耶路撒冷(賽36:1)。考古出土的資料顯示，亞述發明許多酷刑，折磨、凌虐、殺害戰俘和敵方平民百姓，印證史料所說，尼尼微被稱為流人血的城〔血腥之城〕。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淫行邪術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：神審判殺人流血，也要審判道德淫亂的罪(創19:4-9)。淫行不僅指肉體，也指屬靈的淫行，就是拜假神，行邪術(王下9:22)。末世，神以大淫婦，或巴比倫大城來形容與獸結合的各國、各族，和眾王(啟17:1-2, 15)，這城必要傾倒(啟18:1-4)。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顯露醜態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神使尼尼微被攻破，宮殿被火焚燒，繁華的城成為荒涼，如顯露赤體，神將可憎污穢之物拋在其中；耶路撒冷陷落時，也有同樣遭遇(哀1:9)。末世審判時，在神眼中看為可憎、污穢的大巴比倫(啟17:3-5)，必顯露赤身，且被火燒(啟17:16)。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zh-TW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不得安慰</a:t>
            </a:r>
            <a:r>
              <a:rPr lang="zh-TW" sz="25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：神定意審判尼尼微，使其毀滅，不得安慰。耶路撒冷被毀時，也是無人安慰(哀1:2, 9, 17, 21)；但審判後，神必安慰，重建他們(賽40:1-2; 54:11-12)。末世審判，敵基督〔龍、獸、假先知〕被扔在硫黃火湖，晝夜受痛苦，直到永遠(啟20:10)。</a:t>
            </a:r>
            <a:endParaRPr sz="25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9"/>
          <p:cNvPicPr preferRelativeResize="0"/>
          <p:nvPr/>
        </p:nvPicPr>
        <p:blipFill rotWithShape="1">
          <a:blip r:embed="rId3">
            <a:alphaModFix/>
          </a:blip>
          <a:srcRect b="5866" l="0" r="0" t="0"/>
          <a:stretch/>
        </p:blipFill>
        <p:spPr>
          <a:xfrm>
            <a:off x="4716573" y="3064884"/>
            <a:ext cx="2434895" cy="2914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9"/>
          <p:cNvPicPr preferRelativeResize="0"/>
          <p:nvPr/>
        </p:nvPicPr>
        <p:blipFill rotWithShape="1">
          <a:blip r:embed="rId4">
            <a:alphaModFix/>
          </a:blip>
          <a:srcRect b="7685" l="0" r="0" t="6947"/>
          <a:stretch/>
        </p:blipFill>
        <p:spPr>
          <a:xfrm>
            <a:off x="7447470" y="751366"/>
            <a:ext cx="3660723" cy="3125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9"/>
          <p:cNvPicPr preferRelativeResize="0"/>
          <p:nvPr/>
        </p:nvPicPr>
        <p:blipFill rotWithShape="1">
          <a:blip r:embed="rId5">
            <a:alphaModFix/>
          </a:blip>
          <a:srcRect b="14396" l="0" r="4985" t="0"/>
          <a:stretch/>
        </p:blipFill>
        <p:spPr>
          <a:xfrm>
            <a:off x="870324" y="774302"/>
            <a:ext cx="3407405" cy="229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98003" y="4063325"/>
            <a:ext cx="2878595" cy="1915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9"/>
          <p:cNvPicPr preferRelativeResize="0"/>
          <p:nvPr/>
        </p:nvPicPr>
        <p:blipFill rotWithShape="1">
          <a:blip r:embed="rId7">
            <a:alphaModFix/>
          </a:blip>
          <a:srcRect b="12336" l="0" r="0" t="0"/>
          <a:stretch/>
        </p:blipFill>
        <p:spPr>
          <a:xfrm>
            <a:off x="4920976" y="784708"/>
            <a:ext cx="1883247" cy="2098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9"/>
          <p:cNvPicPr preferRelativeResize="0"/>
          <p:nvPr/>
        </p:nvPicPr>
        <p:blipFill rotWithShape="1">
          <a:blip r:embed="rId8">
            <a:alphaModFix/>
          </a:blip>
          <a:srcRect b="6992" l="6864" r="0" t="0"/>
          <a:stretch/>
        </p:blipFill>
        <p:spPr>
          <a:xfrm>
            <a:off x="870325" y="3430142"/>
            <a:ext cx="3407405" cy="2548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rganic">
  <a:themeElements>
    <a:clrScheme name="Organic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2023-05-31T10:18:55Z</dcterms:created>
  <dc:creator>tedhuang98@gmail.com</dc:creator>
</cp:coreProperties>
</file>