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367" r:id="rId2"/>
    <p:sldId id="342" r:id="rId3"/>
    <p:sldId id="394" r:id="rId4"/>
    <p:sldId id="371" r:id="rId5"/>
    <p:sldId id="408" r:id="rId6"/>
    <p:sldId id="373" r:id="rId7"/>
    <p:sldId id="387" r:id="rId8"/>
    <p:sldId id="386" r:id="rId9"/>
    <p:sldId id="437" r:id="rId10"/>
    <p:sldId id="450" r:id="rId11"/>
    <p:sldId id="384" r:id="rId12"/>
    <p:sldId id="374" r:id="rId13"/>
    <p:sldId id="388" r:id="rId14"/>
    <p:sldId id="435" r:id="rId15"/>
    <p:sldId id="415" r:id="rId16"/>
    <p:sldId id="421" r:id="rId17"/>
    <p:sldId id="385" r:id="rId18"/>
    <p:sldId id="389" r:id="rId19"/>
    <p:sldId id="390" r:id="rId20"/>
    <p:sldId id="418" r:id="rId21"/>
    <p:sldId id="448" r:id="rId22"/>
    <p:sldId id="449" r:id="rId23"/>
    <p:sldId id="392" r:id="rId24"/>
    <p:sldId id="393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63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3/11/2024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3/11/2024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3/11/2024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3/11/2024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3/11/2024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3/11/2024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3/11/2024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g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g"/><Relationship Id="rId5" Type="http://schemas.openxmlformats.org/officeDocument/2006/relationships/image" Target="../media/image37.jpg"/><Relationship Id="rId4" Type="http://schemas.openxmlformats.org/officeDocument/2006/relationships/image" Target="../media/image36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g"/><Relationship Id="rId4" Type="http://schemas.openxmlformats.org/officeDocument/2006/relationships/image" Target="../media/image42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13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hyperlink" Target="https://en.wikipedia.org/wiki/File:Hero_lion_Dur-Sharrukin_Louvre_AO19862.jpg" TargetMode="External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02305" y="1032932"/>
            <a:ext cx="5620208" cy="1303867"/>
          </a:xfrm>
        </p:spPr>
        <p:txBody>
          <a:bodyPr>
            <a:normAutofit/>
          </a:bodyPr>
          <a:lstStyle/>
          <a:p>
            <a:r>
              <a:rPr lang="zh-TW" altLang="en-US" sz="5400" b="1" dirty="0" smtClean="0">
                <a:latin typeface="+mj-ea"/>
              </a:rPr>
              <a:t>那鴻書 </a:t>
            </a:r>
            <a:r>
              <a:rPr lang="en-US" altLang="zh-TW" sz="5400" b="1" dirty="0" smtClean="0">
                <a:latin typeface="+mj-ea"/>
              </a:rPr>
              <a:t>(2)</a:t>
            </a:r>
            <a:endParaRPr lang="zh-TW" altLang="en-US" sz="5400" b="1" dirty="0">
              <a:latin typeface="+mj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83605" y="3128532"/>
            <a:ext cx="4976231" cy="195146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TW" altLang="en-US" sz="6600" b="1" dirty="0" smtClean="0">
                <a:solidFill>
                  <a:srgbClr val="C00000"/>
                </a:solidFill>
                <a:latin typeface="+mj-ea"/>
                <a:ea typeface="+mj-ea"/>
              </a:rPr>
              <a:t>審判的景象</a:t>
            </a:r>
            <a:endParaRPr lang="zh-TW" altLang="en-US" sz="66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167"/>
          <a:stretch/>
        </p:blipFill>
        <p:spPr>
          <a:xfrm>
            <a:off x="965200" y="863599"/>
            <a:ext cx="5092795" cy="513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9544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385" y="806745"/>
            <a:ext cx="7843435" cy="518627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5638" y="1190846"/>
            <a:ext cx="2535687" cy="159488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5638" y="3154318"/>
            <a:ext cx="2459887" cy="2062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2837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Rectangle 4"/>
          <p:cNvSpPr/>
          <p:nvPr/>
        </p:nvSpPr>
        <p:spPr>
          <a:xfrm>
            <a:off x="881061" y="825910"/>
            <a:ext cx="10429875" cy="520617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2800" b="1" dirty="0" smtClean="0">
                <a:solidFill>
                  <a:schemeClr val="tx1"/>
                </a:solidFill>
                <a:latin typeface="+mj-ea"/>
                <a:ea typeface="+mj-ea"/>
              </a:rPr>
              <a:t>【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那鴻書 </a:t>
            </a:r>
            <a:r>
              <a:rPr lang="en-US" altLang="zh-TW" sz="2800" b="1" dirty="0" smtClean="0">
                <a:solidFill>
                  <a:schemeClr val="tx1"/>
                </a:solidFill>
                <a:latin typeface="+mj-ea"/>
                <a:ea typeface="+mj-ea"/>
              </a:rPr>
              <a:t>2:5-9】</a:t>
            </a:r>
            <a:endParaRPr lang="en-US" altLang="zh-TW" sz="2800" b="1" dirty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en-US" altLang="zh-TW" sz="2800" baseline="30000" dirty="0">
                <a:solidFill>
                  <a:schemeClr val="tx1"/>
                </a:solidFill>
                <a:latin typeface="+mj-ea"/>
                <a:ea typeface="+mj-ea"/>
              </a:rPr>
              <a:t>5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尼尼微王招聚他的貴冑；他們步行絆跌，速上城牆，預備擋牌。</a:t>
            </a:r>
            <a:r>
              <a:rPr lang="en-US" altLang="zh-TW" sz="2800" baseline="30000" dirty="0">
                <a:solidFill>
                  <a:schemeClr val="tx1"/>
                </a:solidFill>
                <a:latin typeface="+mj-ea"/>
                <a:ea typeface="+mj-ea"/>
              </a:rPr>
              <a:t>6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河閘開放，宮殿沖沒。</a:t>
            </a:r>
            <a:r>
              <a:rPr lang="en-US" altLang="zh-TW" sz="2800" baseline="30000" dirty="0">
                <a:solidFill>
                  <a:schemeClr val="tx1"/>
                </a:solidFill>
                <a:latin typeface="+mj-ea"/>
                <a:ea typeface="+mj-ea"/>
              </a:rPr>
              <a:t>7</a:t>
            </a:r>
            <a:r>
              <a:rPr lang="zh-TW" altLang="zh-TW" sz="2800" b="1" dirty="0">
                <a:solidFill>
                  <a:srgbClr val="FF0000"/>
                </a:solidFill>
                <a:latin typeface="+mj-ea"/>
                <a:ea typeface="+mj-ea"/>
              </a:rPr>
              <a:t>王后蒙羞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，被人擄去；宮女搥胸，哀鳴如鴿。此乃命定之事。</a:t>
            </a:r>
            <a:r>
              <a:rPr lang="en-US" altLang="zh-TW" sz="2800" baseline="30000" dirty="0">
                <a:solidFill>
                  <a:schemeClr val="tx1"/>
                </a:solidFill>
                <a:latin typeface="+mj-ea"/>
                <a:ea typeface="+mj-ea"/>
              </a:rPr>
              <a:t>8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尼尼微自古以來充滿人民，如同聚水的池子；現在居民卻都逃跑。雖有人呼喊說：站住！站住！卻無人回顧。</a:t>
            </a:r>
            <a:r>
              <a:rPr lang="en-US" altLang="zh-TW" sz="2800" baseline="30000" dirty="0">
                <a:solidFill>
                  <a:schemeClr val="tx1"/>
                </a:solidFill>
                <a:latin typeface="+mj-ea"/>
                <a:ea typeface="+mj-ea"/>
              </a:rPr>
              <a:t>9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你們搶掠金銀罷！因為所積蓄的無窮，華美的寶器無數。</a:t>
            </a:r>
            <a:endParaRPr lang="en-US" sz="2800" kern="100" dirty="0">
              <a:solidFill>
                <a:schemeClr val="tx1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9518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Rectangle 4"/>
          <p:cNvSpPr/>
          <p:nvPr/>
        </p:nvSpPr>
        <p:spPr>
          <a:xfrm>
            <a:off x="881061" y="825910"/>
            <a:ext cx="10429875" cy="520617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3200" b="1" dirty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en-US" altLang="zh-TW" sz="3200" b="1" dirty="0" smtClean="0">
                <a:solidFill>
                  <a:schemeClr val="tx1"/>
                </a:solidFill>
                <a:latin typeface="+mj-ea"/>
                <a:ea typeface="+mj-ea"/>
              </a:rPr>
              <a:t>. </a:t>
            </a:r>
            <a:r>
              <a:rPr lang="zh-TW" altLang="zh-TW" sz="3200" b="1" dirty="0" smtClean="0">
                <a:solidFill>
                  <a:schemeClr val="tx1"/>
                </a:solidFill>
                <a:latin typeface="+mj-ea"/>
                <a:ea typeface="+mj-ea"/>
              </a:rPr>
              <a:t>神</a:t>
            </a:r>
            <a:r>
              <a:rPr lang="zh-TW" altLang="zh-TW" sz="3200" b="1" dirty="0">
                <a:solidFill>
                  <a:schemeClr val="tx1"/>
                </a:solidFill>
                <a:latin typeface="+mj-ea"/>
                <a:ea typeface="+mj-ea"/>
              </a:rPr>
              <a:t>怎樣命定尼尼微的結局？如何來形容尼尼微城被攻陷</a:t>
            </a:r>
            <a:r>
              <a:rPr lang="zh-TW" altLang="zh-TW" sz="3200" b="1" dirty="0" smtClean="0">
                <a:solidFill>
                  <a:schemeClr val="tx1"/>
                </a:solidFill>
                <a:latin typeface="+mj-ea"/>
                <a:ea typeface="+mj-ea"/>
              </a:rPr>
              <a:t>、</a:t>
            </a:r>
            <a:endParaRPr lang="en-US" altLang="zh-TW" sz="3200" b="1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en-US" altLang="zh-TW" sz="3200" b="1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r>
              <a:rPr lang="en-US" altLang="zh-TW" sz="3200" b="1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zh-TW" altLang="zh-TW" sz="3200" b="1" dirty="0" smtClean="0">
                <a:solidFill>
                  <a:schemeClr val="tx1"/>
                </a:solidFill>
                <a:latin typeface="+mj-ea"/>
                <a:ea typeface="+mj-ea"/>
              </a:rPr>
              <a:t>遭</a:t>
            </a:r>
            <a:r>
              <a:rPr lang="zh-TW" altLang="zh-TW" sz="3200" b="1" dirty="0">
                <a:solidFill>
                  <a:schemeClr val="tx1"/>
                </a:solidFill>
                <a:latin typeface="+mj-ea"/>
                <a:ea typeface="+mj-ea"/>
              </a:rPr>
              <a:t>掠奪的慘狀</a:t>
            </a:r>
            <a:r>
              <a:rPr lang="zh-TW" altLang="zh-TW" sz="3200" b="1" dirty="0" smtClean="0">
                <a:solidFill>
                  <a:schemeClr val="tx1"/>
                </a:solidFill>
                <a:latin typeface="+mj-ea"/>
                <a:ea typeface="+mj-ea"/>
              </a:rPr>
              <a:t>？</a:t>
            </a:r>
            <a:endParaRPr lang="zh-TW" altLang="zh-TW" sz="3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887901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3400" b="1" dirty="0" smtClean="0">
                <a:solidFill>
                  <a:schemeClr val="tx1"/>
                </a:solidFill>
                <a:latin typeface="+mj-ea"/>
                <a:ea typeface="+mj-ea"/>
              </a:rPr>
              <a:t>二</a:t>
            </a:r>
            <a:r>
              <a:rPr lang="en-US" altLang="zh-TW" sz="3400" b="1" dirty="0" smtClean="0">
                <a:solidFill>
                  <a:schemeClr val="tx1"/>
                </a:solidFill>
                <a:latin typeface="+mj-ea"/>
                <a:ea typeface="+mj-ea"/>
              </a:rPr>
              <a:t>. </a:t>
            </a:r>
            <a:r>
              <a:rPr lang="zh-TW" altLang="en-US" sz="3400" b="1" dirty="0" smtClean="0">
                <a:solidFill>
                  <a:schemeClr val="tx1"/>
                </a:solidFill>
                <a:latin typeface="+mj-ea"/>
                <a:ea typeface="+mj-ea"/>
              </a:rPr>
              <a:t>擄掠的被擄</a:t>
            </a:r>
            <a:endParaRPr lang="zh-TW" altLang="zh-TW" sz="3400" dirty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尼尼微的城牆高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100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英呎，城牆寬度可供三輛戰車並行，城外有護城河環繞，可謂固若金湯。他們與神為敵，神就親自攻擊他們，激動巴比倫瑪代聯軍圍困尼尼微，摧毀他們</a:t>
            </a:r>
            <a:r>
              <a:rPr lang="zh-TW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TW" altLang="zh-TW" sz="260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zh-TW" altLang="zh-TW" sz="2800" b="1" dirty="0">
                <a:solidFill>
                  <a:schemeClr val="tx1"/>
                </a:solidFill>
                <a:latin typeface="+mj-ea"/>
                <a:ea typeface="+mj-ea"/>
              </a:rPr>
              <a:t>招聚貴冑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：面對巴比倫、瑪代聯軍，尼尼微王召集他的貴冑爭戰。如神使迦南各族聚集，與約書亞爭戰，不與以色列講和，至終全被消滅</a:t>
            </a:r>
            <a:r>
              <a:rPr lang="en-US" altLang="zh-TW" sz="25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書</a:t>
            </a:r>
            <a:r>
              <a:rPr lang="en-US" altLang="zh-TW" sz="2500" dirty="0">
                <a:solidFill>
                  <a:schemeClr val="tx1"/>
                </a:solidFill>
                <a:latin typeface="+mj-ea"/>
                <a:ea typeface="+mj-ea"/>
              </a:rPr>
              <a:t>11:18-20)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。末世敵基督要聚集</a:t>
            </a:r>
            <a:r>
              <a:rPr lang="zh-TW" altLang="zh-TW" sz="2500" dirty="0" smtClean="0">
                <a:solidFill>
                  <a:schemeClr val="tx1"/>
                </a:solidFill>
                <a:latin typeface="+mj-ea"/>
                <a:ea typeface="+mj-ea"/>
              </a:rPr>
              <a:t>地上君王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和他們的眾軍，與基督爭戰，最終被打敗，全然消滅</a:t>
            </a:r>
            <a:r>
              <a:rPr lang="en-US" altLang="zh-TW" sz="25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啟</a:t>
            </a:r>
            <a:r>
              <a:rPr lang="en-US" altLang="zh-TW" sz="2500" dirty="0">
                <a:solidFill>
                  <a:schemeClr val="tx1"/>
                </a:solidFill>
                <a:latin typeface="+mj-ea"/>
                <a:ea typeface="+mj-ea"/>
              </a:rPr>
              <a:t>19:19-21)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。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zh-TW" altLang="zh-TW" sz="2800" b="1" dirty="0">
                <a:solidFill>
                  <a:schemeClr val="tx1"/>
                </a:solidFill>
                <a:latin typeface="+mj-ea"/>
                <a:ea typeface="+mj-ea"/>
              </a:rPr>
              <a:t>大水沖沒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：希臘史家希羅多德描述巴比倫米底亞聯軍圍困尼尼微兩年，不能攻下。第三年，因連日豪雨不斷，底格里斯河的水位高漲，淹沒整個城。最終，大片城牆倒塌約</a:t>
            </a:r>
            <a:r>
              <a:rPr lang="en-US" altLang="zh-TW" sz="2500" dirty="0">
                <a:solidFill>
                  <a:schemeClr val="tx1"/>
                </a:solidFill>
                <a:latin typeface="+mj-ea"/>
                <a:ea typeface="+mj-ea"/>
              </a:rPr>
              <a:t>3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公里半，亞述末代君王見大勢已去，便自焚於自己的宮殿裡，尼尼微城破。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zh-TW" altLang="zh-TW" sz="2800" b="1" dirty="0">
                <a:solidFill>
                  <a:schemeClr val="tx1"/>
                </a:solidFill>
                <a:latin typeface="+mj-ea"/>
                <a:ea typeface="+mj-ea"/>
              </a:rPr>
              <a:t>王后蒙羞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：聖經常以女人形容城市，以王后形容都城。當尼尼微城牆倒塌，被敵人攻陷，就如王后蒙羞，成為廢墟。當猶大亡國時，耶利米為耶路撒冷哀哭，原來為王后的，何竟成進貢的，原本榮耀、尊貴，卻成為污穢、卑賤</a:t>
            </a:r>
            <a:r>
              <a:rPr lang="en-US" altLang="zh-TW" sz="25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哀</a:t>
            </a:r>
            <a:r>
              <a:rPr lang="en-US" altLang="zh-TW" sz="2500" dirty="0">
                <a:solidFill>
                  <a:schemeClr val="tx1"/>
                </a:solidFill>
                <a:latin typeface="+mj-ea"/>
                <a:ea typeface="+mj-ea"/>
              </a:rPr>
              <a:t>1:1-11)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，成為亂堆。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zh-TW" sz="2800" b="1" dirty="0">
                <a:solidFill>
                  <a:schemeClr val="tx1"/>
                </a:solidFill>
                <a:latin typeface="+mj-ea"/>
                <a:ea typeface="+mj-ea"/>
              </a:rPr>
              <a:t>百姓逃跑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：眾水可預表人民</a:t>
            </a:r>
            <a:r>
              <a:rPr lang="en-US" altLang="zh-TW" sz="25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啟</a:t>
            </a:r>
            <a:r>
              <a:rPr lang="en-US" altLang="zh-TW" sz="2500" dirty="0">
                <a:solidFill>
                  <a:schemeClr val="tx1"/>
                </a:solidFill>
                <a:latin typeface="+mj-ea"/>
                <a:ea typeface="+mj-ea"/>
              </a:rPr>
              <a:t>17:15)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。尼尼微原先如聚水的池子，從前征服各國，將各民擄到亞述。而今被漫過的河水淹沒，池中的水也隨流逝去。百姓四散逃走，所積蓄的金銀都被擄去</a:t>
            </a:r>
            <a:r>
              <a:rPr lang="en-US" altLang="zh-TW" sz="25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賽</a:t>
            </a:r>
            <a:r>
              <a:rPr lang="en-US" altLang="zh-TW" sz="2500" dirty="0">
                <a:solidFill>
                  <a:schemeClr val="tx1"/>
                </a:solidFill>
                <a:latin typeface="+mj-ea"/>
                <a:ea typeface="+mj-ea"/>
              </a:rPr>
              <a:t>33:1)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。亞述原是擄掠人的，而今成為被擄掠的</a:t>
            </a:r>
            <a:r>
              <a:rPr lang="en-US" altLang="zh-TW" sz="25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500" dirty="0">
                <a:solidFill>
                  <a:schemeClr val="tx1"/>
                </a:solidFill>
                <a:latin typeface="+mj-ea"/>
                <a:ea typeface="+mj-ea"/>
              </a:rPr>
              <a:t>啟</a:t>
            </a:r>
            <a:r>
              <a:rPr lang="en-US" altLang="zh-TW" sz="2500" dirty="0">
                <a:solidFill>
                  <a:schemeClr val="tx1"/>
                </a:solidFill>
                <a:latin typeface="+mj-ea"/>
                <a:ea typeface="+mj-ea"/>
              </a:rPr>
              <a:t>13:10)</a:t>
            </a:r>
            <a:r>
              <a:rPr lang="zh-TW" altLang="zh-TW" sz="25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TW" altLang="zh-TW" sz="25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846855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9583" y="997742"/>
            <a:ext cx="4178277" cy="496823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911" y="808517"/>
            <a:ext cx="4667250" cy="30194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831" y="4118596"/>
            <a:ext cx="2740915" cy="184737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029" y="4118595"/>
            <a:ext cx="2701541" cy="1847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4989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34"/>
          <a:stretch/>
        </p:blipFill>
        <p:spPr>
          <a:xfrm>
            <a:off x="7429584" y="770748"/>
            <a:ext cx="3362207" cy="215320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6" b="8871"/>
          <a:stretch/>
        </p:blipFill>
        <p:spPr>
          <a:xfrm>
            <a:off x="6292498" y="3112836"/>
            <a:ext cx="4818040" cy="291332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339" y="770748"/>
            <a:ext cx="6045370" cy="317381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173" y="4178780"/>
            <a:ext cx="2679893" cy="1847377"/>
          </a:xfrm>
          <a:prstGeom prst="rect">
            <a:avLst/>
          </a:prstGeom>
        </p:spPr>
      </p:pic>
      <p:pic>
        <p:nvPicPr>
          <p:cNvPr id="12" name="Content Placeholder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91"/>
          <a:stretch/>
        </p:blipFill>
        <p:spPr>
          <a:xfrm>
            <a:off x="3944677" y="4040372"/>
            <a:ext cx="2055475" cy="1985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7412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2767" y="870729"/>
            <a:ext cx="4008123" cy="276560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847" y="869570"/>
            <a:ext cx="5528339" cy="335155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81" b="6781"/>
          <a:stretch/>
        </p:blipFill>
        <p:spPr>
          <a:xfrm>
            <a:off x="7174786" y="3870251"/>
            <a:ext cx="3624252" cy="206674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48" b="10940"/>
          <a:stretch/>
        </p:blipFill>
        <p:spPr>
          <a:xfrm>
            <a:off x="1063847" y="4363478"/>
            <a:ext cx="3268520" cy="167226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5190" y="4425334"/>
            <a:ext cx="2328296" cy="1548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6015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Rectangle 4"/>
          <p:cNvSpPr/>
          <p:nvPr/>
        </p:nvSpPr>
        <p:spPr>
          <a:xfrm>
            <a:off x="881061" y="825910"/>
            <a:ext cx="10429875" cy="520617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2800" b="1" dirty="0" smtClean="0">
                <a:solidFill>
                  <a:schemeClr val="tx1"/>
                </a:solidFill>
                <a:latin typeface="+mj-ea"/>
                <a:ea typeface="+mj-ea"/>
              </a:rPr>
              <a:t>【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那鴻書 </a:t>
            </a:r>
            <a:r>
              <a:rPr lang="en-US" altLang="zh-TW" sz="2800" b="1" dirty="0" smtClean="0">
                <a:solidFill>
                  <a:schemeClr val="tx1"/>
                </a:solidFill>
                <a:latin typeface="+mj-ea"/>
                <a:ea typeface="+mj-ea"/>
              </a:rPr>
              <a:t>2:10-13】</a:t>
            </a:r>
            <a:endParaRPr lang="en-US" altLang="zh-TW" sz="2800" b="1" dirty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en-US" altLang="zh-TW" sz="2800" baseline="30000" dirty="0">
                <a:solidFill>
                  <a:schemeClr val="tx1"/>
                </a:solidFill>
                <a:latin typeface="+mj-ea"/>
                <a:ea typeface="+mj-ea"/>
              </a:rPr>
              <a:t>10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尼尼微現在空虛荒涼，人心消化，雙膝相碰，腰都疼痛，臉都變色。</a:t>
            </a:r>
            <a:r>
              <a:rPr lang="en-US" altLang="zh-TW" sz="2800" baseline="30000" dirty="0">
                <a:solidFill>
                  <a:schemeClr val="tx1"/>
                </a:solidFill>
                <a:latin typeface="+mj-ea"/>
                <a:ea typeface="+mj-ea"/>
              </a:rPr>
              <a:t>11</a:t>
            </a:r>
            <a:r>
              <a:rPr lang="zh-TW" altLang="zh-TW" sz="2800" b="1" dirty="0">
                <a:solidFill>
                  <a:srgbClr val="FF0000"/>
                </a:solidFill>
                <a:latin typeface="+mj-ea"/>
                <a:ea typeface="+mj-ea"/>
              </a:rPr>
              <a:t>獅子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的洞和</a:t>
            </a:r>
            <a:r>
              <a:rPr lang="zh-TW" altLang="zh-TW" sz="2800" b="1" dirty="0">
                <a:solidFill>
                  <a:srgbClr val="FF0000"/>
                </a:solidFill>
                <a:latin typeface="+mj-ea"/>
                <a:ea typeface="+mj-ea"/>
              </a:rPr>
              <a:t>少壯獅子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餵養之處在哪裡呢？</a:t>
            </a:r>
            <a:r>
              <a:rPr lang="zh-TW" altLang="zh-TW" sz="2800" b="1" dirty="0">
                <a:solidFill>
                  <a:srgbClr val="FF0000"/>
                </a:solidFill>
                <a:latin typeface="+mj-ea"/>
                <a:ea typeface="+mj-ea"/>
              </a:rPr>
              <a:t>公獅母獅小獅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遊行、無人驚嚇之地在哪裡呢？</a:t>
            </a:r>
            <a:r>
              <a:rPr lang="en-US" altLang="zh-TW" sz="2800" baseline="30000" dirty="0">
                <a:solidFill>
                  <a:schemeClr val="tx1"/>
                </a:solidFill>
                <a:latin typeface="+mj-ea"/>
                <a:ea typeface="+mj-ea"/>
              </a:rPr>
              <a:t>12</a:t>
            </a:r>
            <a:r>
              <a:rPr lang="zh-TW" altLang="zh-TW" sz="2800" b="1" dirty="0">
                <a:solidFill>
                  <a:srgbClr val="FF0000"/>
                </a:solidFill>
                <a:latin typeface="+mj-ea"/>
                <a:ea typeface="+mj-ea"/>
              </a:rPr>
              <a:t>公獅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為</a:t>
            </a:r>
            <a:r>
              <a:rPr lang="zh-TW" altLang="zh-TW" sz="2800" b="1" dirty="0">
                <a:solidFill>
                  <a:srgbClr val="FF0000"/>
                </a:solidFill>
                <a:latin typeface="+mj-ea"/>
                <a:ea typeface="+mj-ea"/>
              </a:rPr>
              <a:t>小獅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撕碎許多食物，為</a:t>
            </a:r>
            <a:r>
              <a:rPr lang="zh-TW" altLang="zh-TW" sz="2800" b="1" dirty="0">
                <a:solidFill>
                  <a:srgbClr val="FF0000"/>
                </a:solidFill>
                <a:latin typeface="+mj-ea"/>
                <a:ea typeface="+mj-ea"/>
              </a:rPr>
              <a:t>母獅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掐死活物，把撕碎的、掐死的充滿他的洞穴。</a:t>
            </a:r>
            <a:r>
              <a:rPr lang="en-US" altLang="zh-TW" sz="2800" baseline="30000" dirty="0">
                <a:solidFill>
                  <a:schemeClr val="tx1"/>
                </a:solidFill>
                <a:latin typeface="+mj-ea"/>
                <a:ea typeface="+mj-ea"/>
              </a:rPr>
              <a:t>13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萬軍之耶和華說：我與你為敵，必將你的車輛焚燒成煙，刀劍也必吞滅你的</a:t>
            </a:r>
            <a:r>
              <a:rPr lang="zh-TW" altLang="zh-TW" sz="2800" b="1" dirty="0">
                <a:solidFill>
                  <a:srgbClr val="FF0000"/>
                </a:solidFill>
                <a:latin typeface="+mj-ea"/>
                <a:ea typeface="+mj-ea"/>
              </a:rPr>
              <a:t>少壯獅子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。我必從地上除滅你所撕碎的，你使者的聲音必不再聽見。</a:t>
            </a:r>
            <a:endParaRPr lang="en-US" sz="2800" kern="100" dirty="0">
              <a:solidFill>
                <a:schemeClr val="tx1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67120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Rectangle 4"/>
          <p:cNvSpPr/>
          <p:nvPr/>
        </p:nvSpPr>
        <p:spPr>
          <a:xfrm>
            <a:off x="881061" y="825910"/>
            <a:ext cx="10429875" cy="520617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3200" b="1" dirty="0" smtClean="0">
                <a:solidFill>
                  <a:schemeClr val="tx1"/>
                </a:solidFill>
                <a:latin typeface="+mj-ea"/>
                <a:ea typeface="+mj-ea"/>
              </a:rPr>
              <a:t>3. </a:t>
            </a:r>
            <a:r>
              <a:rPr lang="zh-TW" altLang="zh-TW" sz="3200" b="1" dirty="0" smtClean="0">
                <a:solidFill>
                  <a:schemeClr val="tx1"/>
                </a:solidFill>
                <a:latin typeface="+mj-ea"/>
                <a:ea typeface="+mj-ea"/>
              </a:rPr>
              <a:t>破</a:t>
            </a:r>
            <a:r>
              <a:rPr lang="zh-TW" altLang="zh-TW" sz="3200" b="1" dirty="0">
                <a:solidFill>
                  <a:schemeClr val="tx1"/>
                </a:solidFill>
                <a:latin typeface="+mj-ea"/>
                <a:ea typeface="+mj-ea"/>
              </a:rPr>
              <a:t>城時，尼尼</a:t>
            </a:r>
            <a:r>
              <a:rPr lang="zh-TW" altLang="zh-TW" sz="3200" b="1" dirty="0" smtClean="0">
                <a:solidFill>
                  <a:schemeClr val="tx1"/>
                </a:solidFill>
                <a:latin typeface="+mj-ea"/>
                <a:ea typeface="+mj-ea"/>
              </a:rPr>
              <a:t>微</a:t>
            </a:r>
            <a:r>
              <a:rPr lang="zh-TW" altLang="en-US" sz="3200" b="1" dirty="0" smtClean="0">
                <a:solidFill>
                  <a:schemeClr val="tx1"/>
                </a:solidFill>
                <a:latin typeface="+mj-ea"/>
                <a:ea typeface="+mj-ea"/>
              </a:rPr>
              <a:t>人</a:t>
            </a:r>
            <a:r>
              <a:rPr lang="zh-TW" altLang="zh-TW" sz="3200" b="1" dirty="0" smtClean="0">
                <a:solidFill>
                  <a:schemeClr val="tx1"/>
                </a:solidFill>
                <a:latin typeface="+mj-ea"/>
                <a:ea typeface="+mj-ea"/>
              </a:rPr>
              <a:t>有</a:t>
            </a:r>
            <a:r>
              <a:rPr lang="zh-TW" altLang="zh-TW" sz="3200" b="1" dirty="0">
                <a:solidFill>
                  <a:schemeClr val="tx1"/>
                </a:solidFill>
                <a:latin typeface="+mj-ea"/>
                <a:ea typeface="+mj-ea"/>
              </a:rPr>
              <a:t>何反應？尼尼微和獅子有何相干</a:t>
            </a:r>
            <a:r>
              <a:rPr lang="zh-TW" altLang="zh-TW" sz="3200" b="1" dirty="0" smtClean="0">
                <a:solidFill>
                  <a:schemeClr val="tx1"/>
                </a:solidFill>
                <a:latin typeface="+mj-ea"/>
                <a:ea typeface="+mj-ea"/>
              </a:rPr>
              <a:t>？</a:t>
            </a:r>
            <a:r>
              <a:rPr lang="en-US" altLang="zh-TW" sz="3200" b="1" dirty="0" smtClean="0">
                <a:solidFill>
                  <a:schemeClr val="tx1"/>
                </a:solidFill>
                <a:latin typeface="+mj-ea"/>
                <a:ea typeface="+mj-ea"/>
              </a:rPr>
              <a:t>  	</a:t>
            </a:r>
            <a:r>
              <a:rPr lang="zh-TW" altLang="zh-TW" sz="3200" b="1" dirty="0" smtClean="0">
                <a:solidFill>
                  <a:schemeClr val="tx1"/>
                </a:solidFill>
                <a:latin typeface="+mj-ea"/>
                <a:ea typeface="+mj-ea"/>
              </a:rPr>
              <a:t>與</a:t>
            </a:r>
            <a:r>
              <a:rPr lang="zh-TW" altLang="zh-TW" sz="3200" b="1" dirty="0">
                <a:solidFill>
                  <a:schemeClr val="tx1"/>
                </a:solidFill>
                <a:latin typeface="+mj-ea"/>
                <a:ea typeface="+mj-ea"/>
              </a:rPr>
              <a:t>神為敵的結果如何</a:t>
            </a:r>
            <a:r>
              <a:rPr lang="zh-TW" altLang="zh-TW" sz="3200" b="1" dirty="0" smtClean="0">
                <a:solidFill>
                  <a:schemeClr val="tx1"/>
                </a:solidFill>
                <a:latin typeface="+mj-ea"/>
                <a:ea typeface="+mj-ea"/>
              </a:rPr>
              <a:t>？</a:t>
            </a:r>
            <a:endParaRPr lang="zh-TW" altLang="zh-TW" sz="3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998042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3400" b="1" dirty="0" smtClean="0">
                <a:solidFill>
                  <a:schemeClr val="tx1"/>
                </a:solidFill>
                <a:latin typeface="+mj-ea"/>
                <a:ea typeface="+mj-ea"/>
              </a:rPr>
              <a:t>三</a:t>
            </a:r>
            <a:r>
              <a:rPr lang="en-US" altLang="zh-TW" sz="3400" b="1" dirty="0" smtClean="0">
                <a:solidFill>
                  <a:schemeClr val="tx1"/>
                </a:solidFill>
                <a:latin typeface="+mj-ea"/>
                <a:ea typeface="+mj-ea"/>
              </a:rPr>
              <a:t>. </a:t>
            </a:r>
            <a:r>
              <a:rPr lang="zh-TW" altLang="en-US" sz="3400" b="1" dirty="0" smtClean="0">
                <a:solidFill>
                  <a:schemeClr val="tx1"/>
                </a:solidFill>
                <a:latin typeface="+mj-ea"/>
                <a:ea typeface="+mj-ea"/>
              </a:rPr>
              <a:t>強壯的仆倒</a:t>
            </a:r>
            <a:endParaRPr lang="zh-TW" altLang="zh-TW" sz="3400" dirty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亞述帝國以強暴、殘酷、血腥著稱，人們把他們所建的帝國稱為「獅穴」，尼尼微稱為「血腥之城」。他們自詡天下無敵〔亞述王自稱世界之主〕，審判時卻是軟弱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賽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14:9-10)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r>
              <a:rPr lang="zh-TW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TW" altLang="zh-TW" sz="260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zh-TW" altLang="zh-TW" sz="2800" b="1" dirty="0">
                <a:solidFill>
                  <a:schemeClr val="tx1"/>
                </a:solidFill>
                <a:latin typeface="+mj-ea"/>
                <a:ea typeface="+mj-ea"/>
              </a:rPr>
              <a:t>驚恐懼怕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：面對末日，曾經勇猛兇暴的亞述人，顯得驚恐懼怕。末世基督再臨時，人想到審判的日子，就都嚇得魂不附體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路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21:26)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；撒但知道自己的結局，就會戰驚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雅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2:19)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。面對審判，屬神的人卻是坦然無懼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約一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4:18)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，挺身昂首迎接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路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21:27-28)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。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zh-TW" altLang="zh-TW" sz="2800" b="1" dirty="0">
                <a:solidFill>
                  <a:schemeClr val="tx1"/>
                </a:solidFill>
                <a:latin typeface="+mj-ea"/>
                <a:ea typeface="+mj-ea"/>
              </a:rPr>
              <a:t>落難之獅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：獅是亞述的標誌，強者的象徵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士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14:18)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，並以與獅子搏鬥訓練王室貴冑，顯其英勇。尼尼微就如獅子的洞穴和棲息地，有大小的獅子，征服多國，就如獅子捕食各種獵物。而今自己成為獵物，被人吞吃、撕碎，是因為神擊打他們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伯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4:9-11)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。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TW" altLang="zh-TW" sz="2800" b="1" dirty="0">
                <a:solidFill>
                  <a:schemeClr val="tx1"/>
                </a:solidFill>
                <a:latin typeface="+mj-ea"/>
                <a:ea typeface="+mj-ea"/>
              </a:rPr>
              <a:t>與神為敵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：亞述建立龐大的帝國，靠武力高壓統治，差遣使者橫征暴斂。他們妄尊自大，攻擊神和祂的百姓，神就與他們為敵，摧毀他們。撒但敵擋神和基督，逼迫神的子民。末世，神要敗壞撒但的權勢，使撒但和牠的使者從天墜落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啟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12:7-10)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040058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774"/>
          <a:stretch/>
        </p:blipFill>
        <p:spPr>
          <a:xfrm>
            <a:off x="129776" y="476284"/>
            <a:ext cx="9249946" cy="59206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9379722" y="488948"/>
            <a:ext cx="2725440" cy="592068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Rectangle 3"/>
          <p:cNvSpPr/>
          <p:nvPr/>
        </p:nvSpPr>
        <p:spPr>
          <a:xfrm>
            <a:off x="9500190" y="616865"/>
            <a:ext cx="558205" cy="51894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Rectangle 4"/>
          <p:cNvSpPr/>
          <p:nvPr/>
        </p:nvSpPr>
        <p:spPr>
          <a:xfrm>
            <a:off x="9485130" y="1332638"/>
            <a:ext cx="573265" cy="50634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Rectangle 6"/>
          <p:cNvSpPr/>
          <p:nvPr/>
        </p:nvSpPr>
        <p:spPr>
          <a:xfrm>
            <a:off x="9493554" y="1966905"/>
            <a:ext cx="586593" cy="53796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Rectangle 7"/>
          <p:cNvSpPr/>
          <p:nvPr/>
        </p:nvSpPr>
        <p:spPr>
          <a:xfrm>
            <a:off x="9493554" y="2691190"/>
            <a:ext cx="606055" cy="53281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Rectangle 8"/>
          <p:cNvSpPr/>
          <p:nvPr/>
        </p:nvSpPr>
        <p:spPr>
          <a:xfrm>
            <a:off x="9493571" y="3421062"/>
            <a:ext cx="586593" cy="567181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Rectangle 9"/>
          <p:cNvSpPr/>
          <p:nvPr/>
        </p:nvSpPr>
        <p:spPr>
          <a:xfrm>
            <a:off x="9508613" y="4973043"/>
            <a:ext cx="567140" cy="53541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Rectangle 10"/>
          <p:cNvSpPr/>
          <p:nvPr/>
        </p:nvSpPr>
        <p:spPr>
          <a:xfrm>
            <a:off x="9503284" y="4200344"/>
            <a:ext cx="567131" cy="55436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Rectangle 11"/>
          <p:cNvSpPr/>
          <p:nvPr/>
        </p:nvSpPr>
        <p:spPr>
          <a:xfrm>
            <a:off x="9508613" y="5718767"/>
            <a:ext cx="541358" cy="537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Rectangle 12"/>
          <p:cNvSpPr/>
          <p:nvPr/>
        </p:nvSpPr>
        <p:spPr>
          <a:xfrm>
            <a:off x="10230562" y="616865"/>
            <a:ext cx="1674630" cy="52367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dirty="0" smtClean="0">
                <a:solidFill>
                  <a:schemeClr val="tx1"/>
                </a:solidFill>
                <a:latin typeface="+mj-ea"/>
                <a:ea typeface="+mj-ea"/>
              </a:rPr>
              <a:t>亞述本土</a:t>
            </a:r>
            <a:endParaRPr lang="zh-TW" altLang="en-US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0230562" y="4208765"/>
            <a:ext cx="1674630" cy="54906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solidFill>
                  <a:schemeClr val="tx1"/>
                </a:solidFill>
                <a:latin typeface="+mj-ea"/>
                <a:ea typeface="+mj-ea"/>
              </a:rPr>
              <a:t>以撒哈頓</a:t>
            </a:r>
            <a:endParaRPr lang="en-US" altLang="zh-TW" sz="1600" b="1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algn="ctr"/>
            <a:r>
              <a:rPr lang="en-US" altLang="zh-TW" sz="1600" b="1" dirty="0" smtClean="0">
                <a:solidFill>
                  <a:schemeClr val="tx1"/>
                </a:solidFill>
                <a:latin typeface="+mj-ea"/>
                <a:ea typeface="+mj-ea"/>
              </a:rPr>
              <a:t>681-668</a:t>
            </a:r>
            <a:endParaRPr lang="zh-TW" altLang="en-US" sz="16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0230562" y="1969114"/>
            <a:ext cx="1674630" cy="54906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solidFill>
                  <a:schemeClr val="tx1"/>
                </a:solidFill>
                <a:latin typeface="+mj-ea"/>
                <a:ea typeface="+mj-ea"/>
              </a:rPr>
              <a:t>提革拉毗列色</a:t>
            </a:r>
            <a:endParaRPr lang="en-US" altLang="zh-TW" sz="1600" b="1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algn="ctr"/>
            <a:r>
              <a:rPr lang="en-US" altLang="zh-TW" sz="1600" b="1" dirty="0" smtClean="0">
                <a:solidFill>
                  <a:schemeClr val="tx1"/>
                </a:solidFill>
                <a:latin typeface="+mj-ea"/>
                <a:ea typeface="+mj-ea"/>
              </a:rPr>
              <a:t>745-727</a:t>
            </a:r>
            <a:endParaRPr lang="zh-TW" altLang="en-US" sz="16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0241831" y="2691190"/>
            <a:ext cx="1674630" cy="54906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solidFill>
                  <a:schemeClr val="tx1"/>
                </a:solidFill>
                <a:latin typeface="+mj-ea"/>
                <a:ea typeface="+mj-ea"/>
              </a:rPr>
              <a:t>撒珥根</a:t>
            </a:r>
            <a:endParaRPr lang="en-US" altLang="zh-TW" sz="1600" b="1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algn="ctr"/>
            <a:r>
              <a:rPr lang="en-US" altLang="zh-TW" sz="1600" b="1" dirty="0" smtClean="0">
                <a:solidFill>
                  <a:schemeClr val="tx1"/>
                </a:solidFill>
                <a:latin typeface="+mj-ea"/>
                <a:ea typeface="+mj-ea"/>
              </a:rPr>
              <a:t>722-705</a:t>
            </a:r>
            <a:endParaRPr lang="zh-TW" altLang="en-US" sz="16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0230562" y="3430121"/>
            <a:ext cx="1674630" cy="54906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solidFill>
                  <a:schemeClr val="tx1"/>
                </a:solidFill>
                <a:latin typeface="+mj-ea"/>
                <a:ea typeface="+mj-ea"/>
              </a:rPr>
              <a:t>西拿基立</a:t>
            </a:r>
            <a:endParaRPr lang="en-US" altLang="zh-TW" sz="1600" b="1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algn="ctr"/>
            <a:r>
              <a:rPr lang="en-US" altLang="zh-TW" sz="1600" b="1" dirty="0" smtClean="0">
                <a:solidFill>
                  <a:schemeClr val="tx1"/>
                </a:solidFill>
                <a:latin typeface="+mj-ea"/>
                <a:ea typeface="+mj-ea"/>
              </a:rPr>
              <a:t>705-681</a:t>
            </a:r>
            <a:endParaRPr lang="zh-TW" altLang="en-US" sz="16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0260417" y="5705714"/>
            <a:ext cx="1674630" cy="54906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solidFill>
                  <a:schemeClr val="tx1"/>
                </a:solidFill>
                <a:latin typeface="+mj-ea"/>
                <a:ea typeface="+mj-ea"/>
              </a:rPr>
              <a:t>亞述征服埃及</a:t>
            </a:r>
            <a:endParaRPr lang="en-US" altLang="zh-TW" sz="1600" b="1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algn="ctr"/>
            <a:r>
              <a:rPr lang="en-US" altLang="zh-TW" sz="1600" b="1" dirty="0" smtClean="0">
                <a:solidFill>
                  <a:schemeClr val="tx1"/>
                </a:solidFill>
                <a:latin typeface="+mj-ea"/>
                <a:ea typeface="+mj-ea"/>
              </a:rPr>
              <a:t>671-653</a:t>
            </a:r>
            <a:endParaRPr lang="zh-TW" altLang="en-US" sz="16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0241831" y="1311279"/>
            <a:ext cx="1698532" cy="54906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b="1" dirty="0" err="1" smtClean="0">
                <a:solidFill>
                  <a:schemeClr val="tx1"/>
                </a:solidFill>
                <a:latin typeface="+mj-ea"/>
                <a:ea typeface="+mj-ea"/>
              </a:rPr>
              <a:t>Shalmeneser</a:t>
            </a:r>
            <a:r>
              <a:rPr lang="en-US" altLang="zh-TW" sz="1600" b="1" dirty="0" smtClean="0">
                <a:solidFill>
                  <a:schemeClr val="tx1"/>
                </a:solidFill>
                <a:latin typeface="+mj-ea"/>
                <a:ea typeface="+mj-ea"/>
              </a:rPr>
              <a:t> III</a:t>
            </a:r>
          </a:p>
          <a:p>
            <a:pPr algn="ctr"/>
            <a:r>
              <a:rPr lang="en-US" altLang="zh-TW" sz="1600" b="1" dirty="0" smtClean="0">
                <a:solidFill>
                  <a:schemeClr val="tx1"/>
                </a:solidFill>
                <a:latin typeface="+mj-ea"/>
                <a:ea typeface="+mj-ea"/>
              </a:rPr>
              <a:t>859-824</a:t>
            </a:r>
            <a:endParaRPr lang="zh-TW" altLang="en-US" sz="16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0241831" y="4966218"/>
            <a:ext cx="1674630" cy="54906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b="1" dirty="0" smtClean="0">
                <a:solidFill>
                  <a:schemeClr val="tx1"/>
                </a:solidFill>
                <a:latin typeface="+mj-ea"/>
                <a:ea typeface="+mj-ea"/>
              </a:rPr>
              <a:t>Ashurbanipal</a:t>
            </a:r>
          </a:p>
          <a:p>
            <a:pPr algn="ctr"/>
            <a:r>
              <a:rPr lang="en-US" altLang="zh-TW" sz="1600" b="1" dirty="0" smtClean="0">
                <a:solidFill>
                  <a:schemeClr val="tx1"/>
                </a:solidFill>
                <a:latin typeface="+mj-ea"/>
                <a:ea typeface="+mj-ea"/>
              </a:rPr>
              <a:t>668-627</a:t>
            </a:r>
            <a:endParaRPr lang="zh-TW" altLang="en-US" sz="16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5093029" y="2198695"/>
            <a:ext cx="744279" cy="3306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+mj-ea"/>
                <a:ea typeface="+mj-ea"/>
              </a:rPr>
              <a:t>尼尼微</a:t>
            </a:r>
            <a:endParaRPr lang="zh-TW" altLang="en-US" sz="14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1" name="Flowchart: Connector 30"/>
          <p:cNvSpPr/>
          <p:nvPr/>
        </p:nvSpPr>
        <p:spPr>
          <a:xfrm>
            <a:off x="4848446" y="2316158"/>
            <a:ext cx="212651" cy="202018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Rectangle 5"/>
          <p:cNvSpPr/>
          <p:nvPr/>
        </p:nvSpPr>
        <p:spPr>
          <a:xfrm>
            <a:off x="6925586" y="4200344"/>
            <a:ext cx="542951" cy="42731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+mj-ea"/>
                <a:ea typeface="+mj-ea"/>
              </a:rPr>
              <a:t>以攔</a:t>
            </a:r>
            <a:endParaRPr lang="zh-TW" altLang="en-US" sz="14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387737" y="2538406"/>
            <a:ext cx="673021" cy="42731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+mj-ea"/>
                <a:ea typeface="+mj-ea"/>
              </a:rPr>
              <a:t>瑪代</a:t>
            </a:r>
            <a:endParaRPr lang="zh-TW" altLang="en-US" sz="14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4" name="Parallelogram 13"/>
          <p:cNvSpPr/>
          <p:nvPr/>
        </p:nvSpPr>
        <p:spPr>
          <a:xfrm flipH="1">
            <a:off x="5645426" y="3988244"/>
            <a:ext cx="842836" cy="544000"/>
          </a:xfrm>
          <a:prstGeom prst="parallelogram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29" name="Rectangle 28"/>
          <p:cNvSpPr/>
          <p:nvPr/>
        </p:nvSpPr>
        <p:spPr>
          <a:xfrm>
            <a:off x="5672751" y="4133755"/>
            <a:ext cx="744279" cy="3306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+mj-ea"/>
                <a:ea typeface="+mj-ea"/>
              </a:rPr>
              <a:t>巴比倫</a:t>
            </a:r>
            <a:endParaRPr lang="zh-TW" altLang="en-US" sz="14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063477" y="4532244"/>
            <a:ext cx="324260" cy="9541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2" name="Rectangle 31"/>
          <p:cNvSpPr/>
          <p:nvPr/>
        </p:nvSpPr>
        <p:spPr>
          <a:xfrm>
            <a:off x="2401293" y="4615407"/>
            <a:ext cx="874643" cy="3508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+mj-ea"/>
                <a:ea typeface="+mj-ea"/>
              </a:rPr>
              <a:t>猶大</a:t>
            </a:r>
            <a:endParaRPr lang="zh-TW" altLang="en-US" sz="14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530815" y="5552930"/>
            <a:ext cx="544475" cy="482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+mj-ea"/>
                <a:ea typeface="+mj-ea"/>
              </a:rPr>
              <a:t>埃及</a:t>
            </a:r>
            <a:endParaRPr lang="zh-TW" altLang="en-US" sz="14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4" name="Parallelogram 33"/>
          <p:cNvSpPr/>
          <p:nvPr/>
        </p:nvSpPr>
        <p:spPr>
          <a:xfrm flipH="1">
            <a:off x="3471436" y="1996931"/>
            <a:ext cx="842836" cy="541475"/>
          </a:xfrm>
          <a:prstGeom prst="parallelogram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35" name="Parallelogram 34"/>
          <p:cNvSpPr/>
          <p:nvPr/>
        </p:nvSpPr>
        <p:spPr>
          <a:xfrm flipH="1">
            <a:off x="3662297" y="2195190"/>
            <a:ext cx="667137" cy="496000"/>
          </a:xfrm>
          <a:prstGeom prst="parallelogram">
            <a:avLst>
              <a:gd name="adj" fmla="val 73148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37" name="Parallelogram 36"/>
          <p:cNvSpPr/>
          <p:nvPr/>
        </p:nvSpPr>
        <p:spPr>
          <a:xfrm flipH="1">
            <a:off x="4020547" y="2360517"/>
            <a:ext cx="667137" cy="496000"/>
          </a:xfrm>
          <a:prstGeom prst="parallelogram">
            <a:avLst>
              <a:gd name="adj" fmla="val 73148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6" name="Rectangle 15"/>
          <p:cNvSpPr/>
          <p:nvPr/>
        </p:nvSpPr>
        <p:spPr>
          <a:xfrm>
            <a:off x="3388108" y="5345048"/>
            <a:ext cx="2339397" cy="858102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 smtClean="0">
                <a:latin typeface="+mj-ea"/>
                <a:ea typeface="+mj-ea"/>
              </a:rPr>
              <a:t>亞述帝國發展史</a:t>
            </a:r>
            <a:endParaRPr lang="en-US" altLang="zh-TW" sz="2400" b="1" dirty="0" smtClean="0">
              <a:latin typeface="+mj-ea"/>
              <a:ea typeface="+mj-ea"/>
            </a:endParaRPr>
          </a:p>
          <a:p>
            <a:pPr algn="ctr"/>
            <a:r>
              <a:rPr lang="en-US" altLang="zh-TW" sz="2000" b="1" dirty="0" smtClean="0">
                <a:latin typeface="+mj-ea"/>
                <a:ea typeface="+mj-ea"/>
              </a:rPr>
              <a:t>900-612 BC</a:t>
            </a:r>
            <a:endParaRPr lang="zh-TW" altLang="en-US" sz="20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421146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22"/>
          <a:stretch/>
        </p:blipFill>
        <p:spPr>
          <a:xfrm>
            <a:off x="892401" y="704686"/>
            <a:ext cx="6068299" cy="3429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00"/>
          <a:stretch/>
        </p:blipFill>
        <p:spPr>
          <a:xfrm>
            <a:off x="7178496" y="704686"/>
            <a:ext cx="4098074" cy="25914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674" y="4271794"/>
            <a:ext cx="2840026" cy="1874943"/>
          </a:xfrm>
          <a:prstGeom prst="rect">
            <a:avLst/>
          </a:prstGeom>
        </p:spPr>
      </p:pic>
      <p:pic>
        <p:nvPicPr>
          <p:cNvPr id="7" name="Content Placeholder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401" y="4271794"/>
            <a:ext cx="2977850" cy="187494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247" y="3448060"/>
            <a:ext cx="4076323" cy="2698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112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372" y="883022"/>
            <a:ext cx="10335407" cy="5103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9302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174" y="676875"/>
            <a:ext cx="5048712" cy="308532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908" y="2914234"/>
            <a:ext cx="4832544" cy="323668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161" y="3949438"/>
            <a:ext cx="3998737" cy="220147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05" r="5599"/>
          <a:stretch/>
        </p:blipFill>
        <p:spPr>
          <a:xfrm>
            <a:off x="6749627" y="676875"/>
            <a:ext cx="3946725" cy="206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4539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Rectangle 3"/>
          <p:cNvSpPr/>
          <p:nvPr/>
        </p:nvSpPr>
        <p:spPr>
          <a:xfrm>
            <a:off x="472964" y="294289"/>
            <a:ext cx="11246069" cy="626942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3600" b="1" kern="100" dirty="0" smtClean="0">
                <a:solidFill>
                  <a:schemeClr val="tx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結論</a:t>
            </a:r>
          </a:p>
          <a:p>
            <a:r>
              <a:rPr lang="zh-TW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那鴻的信息不僅是尼尼微的審判，也是給猶大的警示。尼尼微離耶路撒冷有</a:t>
            </a:r>
            <a:r>
              <a:rPr lang="en-US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1200</a:t>
            </a:r>
            <a:r>
              <a:rPr lang="zh-TW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公里，在那裡的圍城之戰似乎與耶路撒冷無關，尼尼微被毀〔</a:t>
            </a:r>
            <a:r>
              <a:rPr lang="en-US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612 BC</a:t>
            </a:r>
            <a:r>
              <a:rPr lang="zh-TW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〕</a:t>
            </a:r>
            <a:r>
              <a:rPr lang="en-US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7</a:t>
            </a:r>
            <a:r>
              <a:rPr lang="zh-TW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年後，猶大的約雅敬年間便經歷了第一次的被擄〔</a:t>
            </a:r>
            <a:r>
              <a:rPr lang="en-US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605 BC</a:t>
            </a:r>
            <a:r>
              <a:rPr lang="zh-TW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〕</a:t>
            </a:r>
            <a:r>
              <a:rPr lang="en-US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但</a:t>
            </a:r>
            <a:r>
              <a:rPr lang="en-US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1:1-4)</a:t>
            </a:r>
            <a:r>
              <a:rPr lang="zh-TW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，</a:t>
            </a:r>
            <a:r>
              <a:rPr lang="en-US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24</a:t>
            </a:r>
            <a:r>
              <a:rPr lang="zh-TW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年後，耶路撒冷被毀，猶大亡國，百姓被擄〔</a:t>
            </a:r>
            <a:r>
              <a:rPr lang="en-US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586 BC</a:t>
            </a:r>
            <a:r>
              <a:rPr lang="zh-TW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〕</a:t>
            </a:r>
            <a:r>
              <a:rPr lang="en-US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王下</a:t>
            </a:r>
            <a:r>
              <a:rPr lang="en-US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25:1-11)</a:t>
            </a:r>
            <a:r>
              <a:rPr lang="zh-TW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。神興起巴比倫滅掉亞述，也滅掉猶大；尼尼微被毀，與耶路撒冷被毀的景象相似，全然被拆毀，成為亂堆，人民離散。審判的事是必然有的，看到審判或災禍臨到，不要以為遠在天邊，事不關己</a:t>
            </a:r>
            <a:r>
              <a:rPr lang="en-US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路</a:t>
            </a:r>
            <a:r>
              <a:rPr lang="en-US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13:1-5)</a:t>
            </a:r>
            <a:r>
              <a:rPr lang="zh-TW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，而是更加儆醒，隨時悔改歸向主。過去，尼尼微曾因悔改而被神保存，不致傾覆，耶穌說：「當審判的時候，尼尼微人要起來定這世代的罪，因為尼尼微人聽了約拿所傳的就悔改了</a:t>
            </a:r>
            <a:r>
              <a:rPr lang="en-US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太</a:t>
            </a:r>
            <a:r>
              <a:rPr lang="en-US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12:41)</a:t>
            </a:r>
            <a:r>
              <a:rPr lang="zh-TW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。」神是有憐憫，有恩典的神，不輕易發怒，有豐盛的慈愛，並且後悔不降所說的災</a:t>
            </a:r>
            <a:r>
              <a:rPr lang="en-US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拿</a:t>
            </a:r>
            <a:r>
              <a:rPr lang="en-US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4:2)</a:t>
            </a:r>
            <a:r>
              <a:rPr lang="zh-TW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。面對審判的信息，不是輕慢、自義，或心懷不平，而是照著主的心意，為這世代祈求，也為自己祈求，求主復興祂的作為，在發怒的時候以憐憫為念</a:t>
            </a:r>
            <a:r>
              <a:rPr lang="en-US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哈</a:t>
            </a:r>
            <a:r>
              <a:rPr lang="en-US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3:2)</a:t>
            </a:r>
            <a:r>
              <a:rPr lang="zh-TW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，呼求神的拯救。</a:t>
            </a:r>
            <a:endParaRPr lang="en-US" sz="2600" kern="100" dirty="0">
              <a:solidFill>
                <a:schemeClr val="tx1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848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Rectangle 4"/>
          <p:cNvSpPr/>
          <p:nvPr/>
        </p:nvSpPr>
        <p:spPr>
          <a:xfrm>
            <a:off x="881061" y="825910"/>
            <a:ext cx="10429875" cy="520617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zh-TW" sz="3200" dirty="0" smtClean="0">
                <a:solidFill>
                  <a:schemeClr val="tx1"/>
                </a:solidFill>
                <a:latin typeface="+mj-ea"/>
                <a:ea typeface="+mj-ea"/>
              </a:rPr>
              <a:t>【</a:t>
            </a:r>
            <a:r>
              <a:rPr lang="zh-TW" altLang="zh-TW" sz="3200" dirty="0">
                <a:solidFill>
                  <a:schemeClr val="tx1"/>
                </a:solidFill>
                <a:latin typeface="+mj-ea"/>
                <a:ea typeface="+mj-ea"/>
              </a:rPr>
              <a:t>分享應用】</a:t>
            </a:r>
          </a:p>
          <a:p>
            <a:pPr marL="514350" lvl="0" indent="-514350">
              <a:buAutoNum type="arabicPeriod"/>
            </a:pPr>
            <a:r>
              <a:rPr lang="zh-TW" altLang="zh-TW" sz="3200" dirty="0" smtClean="0">
                <a:solidFill>
                  <a:schemeClr val="tx1"/>
                </a:solidFill>
                <a:latin typeface="+mj-ea"/>
                <a:ea typeface="+mj-ea"/>
              </a:rPr>
              <a:t>基督徒</a:t>
            </a:r>
            <a:r>
              <a:rPr lang="zh-TW" altLang="zh-TW" sz="3200" dirty="0">
                <a:solidFill>
                  <a:schemeClr val="tx1"/>
                </a:solidFill>
                <a:latin typeface="+mj-ea"/>
                <a:ea typeface="+mj-ea"/>
              </a:rPr>
              <a:t>要用什麼樣的態度來面對神的審判？當審判臨到，最要緊的是什麼</a:t>
            </a:r>
            <a:r>
              <a:rPr lang="zh-TW" altLang="zh-TW" sz="3200" dirty="0" smtClean="0">
                <a:solidFill>
                  <a:schemeClr val="tx1"/>
                </a:solidFill>
                <a:latin typeface="+mj-ea"/>
                <a:ea typeface="+mj-ea"/>
              </a:rPr>
              <a:t>？</a:t>
            </a:r>
            <a:endParaRPr lang="en-US" altLang="zh-TW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marL="514350" lvl="0" indent="-514350">
              <a:buAutoNum type="arabicPeriod"/>
            </a:pPr>
            <a:r>
              <a:rPr lang="zh-TW" altLang="zh-TW" sz="3200" dirty="0" smtClean="0">
                <a:solidFill>
                  <a:schemeClr val="tx1"/>
                </a:solidFill>
                <a:latin typeface="+mj-ea"/>
                <a:ea typeface="+mj-ea"/>
              </a:rPr>
              <a:t>聖經</a:t>
            </a:r>
            <a:r>
              <a:rPr lang="zh-TW" altLang="zh-TW" sz="3200" dirty="0">
                <a:solidFill>
                  <a:schemeClr val="tx1"/>
                </a:solidFill>
                <a:latin typeface="+mj-ea"/>
                <a:ea typeface="+mj-ea"/>
              </a:rPr>
              <a:t>提到末日現象，有哪些現象顯示如今是末世？你的心境如何？要如何面對？</a:t>
            </a:r>
          </a:p>
        </p:txBody>
      </p:sp>
    </p:spTree>
    <p:extLst>
      <p:ext uri="{BB962C8B-B14F-4D97-AF65-F5344CB8AC3E}">
        <p14:creationId xmlns:p14="http://schemas.microsoft.com/office/powerpoint/2010/main" val="2570374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56173" y="900532"/>
            <a:ext cx="5821486" cy="8359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1600" b="1" dirty="0">
                <a:solidFill>
                  <a:schemeClr val="tx1"/>
                </a:solidFill>
                <a:latin typeface="+mj-ea"/>
                <a:ea typeface="+mj-ea"/>
              </a:rPr>
              <a:t>       </a:t>
            </a:r>
            <a:endParaRPr lang="zh-TW" altLang="en-US" sz="16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58282" y="2016016"/>
            <a:ext cx="2038148" cy="87901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endParaRPr lang="zh-TW" altLang="zh-TW" b="1" kern="100" dirty="0">
              <a:solidFill>
                <a:schemeClr val="tx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84496" y="3112690"/>
            <a:ext cx="6842701" cy="76745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endParaRPr lang="zh-TW" altLang="zh-TW" b="1" kern="100" dirty="0">
              <a:solidFill>
                <a:schemeClr val="tx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cxnSp>
        <p:nvCxnSpPr>
          <p:cNvPr id="36" name="Straight Arrow Connector 35"/>
          <p:cNvCxnSpPr>
            <a:cxnSpLocks/>
            <a:stCxn id="116" idx="0"/>
          </p:cNvCxnSpPr>
          <p:nvPr/>
        </p:nvCxnSpPr>
        <p:spPr>
          <a:xfrm flipH="1" flipV="1">
            <a:off x="3366974" y="3952764"/>
            <a:ext cx="1" cy="29543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flipH="1" flipV="1">
            <a:off x="8252595" y="3910949"/>
            <a:ext cx="870" cy="56336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 flipV="1">
            <a:off x="7735908" y="4304732"/>
            <a:ext cx="128" cy="16031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flipH="1" flipV="1">
            <a:off x="1892476" y="3967900"/>
            <a:ext cx="870" cy="3510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>
            <a:cxnSpLocks/>
          </p:cNvCxnSpPr>
          <p:nvPr/>
        </p:nvCxnSpPr>
        <p:spPr>
          <a:xfrm flipV="1">
            <a:off x="10724949" y="3359130"/>
            <a:ext cx="0" cy="45974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799161" y="890769"/>
            <a:ext cx="446914" cy="844089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dirty="0">
                <a:latin typeface="+mj-ea"/>
                <a:ea typeface="+mj-ea"/>
              </a:rPr>
              <a:t>亞述</a:t>
            </a:r>
          </a:p>
        </p:txBody>
      </p:sp>
      <p:sp>
        <p:nvSpPr>
          <p:cNvPr id="78" name="Rectangle 77"/>
          <p:cNvSpPr/>
          <p:nvPr/>
        </p:nvSpPr>
        <p:spPr>
          <a:xfrm>
            <a:off x="677436" y="132433"/>
            <a:ext cx="11252544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TW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740           72</a:t>
            </a:r>
            <a:r>
              <a:rPr lang="en-US" altLang="zh-TW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0           700           </a:t>
            </a:r>
            <a:r>
              <a:rPr lang="en-US" altLang="zh-TW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68</a:t>
            </a:r>
            <a:r>
              <a:rPr lang="en-US" altLang="zh-TW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0           660           640           620           600           58</a:t>
            </a:r>
            <a:r>
              <a:rPr lang="en-US" altLang="zh-TW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0           560           540</a:t>
            </a:r>
            <a:r>
              <a:rPr lang="en-US" altLang="zh-TW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520</a:t>
            </a:r>
          </a:p>
        </p:txBody>
      </p:sp>
      <p:cxnSp>
        <p:nvCxnSpPr>
          <p:cNvPr id="99" name="Straight Arrow Connector 98"/>
          <p:cNvCxnSpPr/>
          <p:nvPr/>
        </p:nvCxnSpPr>
        <p:spPr>
          <a:xfrm flipH="1" flipV="1">
            <a:off x="2700626" y="3951620"/>
            <a:ext cx="870" cy="3510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3" name="Rectangle 102"/>
          <p:cNvSpPr/>
          <p:nvPr/>
        </p:nvSpPr>
        <p:spPr>
          <a:xfrm>
            <a:off x="2459635" y="4313203"/>
            <a:ext cx="483723" cy="13775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耶路撒冷被圍</a:t>
            </a:r>
            <a:endParaRPr lang="en-US" altLang="zh-TW" sz="1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9" name="Rectangle 118"/>
          <p:cNvSpPr/>
          <p:nvPr/>
        </p:nvSpPr>
        <p:spPr>
          <a:xfrm>
            <a:off x="820422" y="2017024"/>
            <a:ext cx="446914" cy="8780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dirty="0">
                <a:latin typeface="+mj-ea"/>
                <a:ea typeface="+mj-ea"/>
              </a:rPr>
              <a:t>巴比倫</a:t>
            </a:r>
          </a:p>
        </p:txBody>
      </p:sp>
      <p:sp>
        <p:nvSpPr>
          <p:cNvPr id="121" name="Rectangle 120"/>
          <p:cNvSpPr/>
          <p:nvPr/>
        </p:nvSpPr>
        <p:spPr>
          <a:xfrm>
            <a:off x="820422" y="3099509"/>
            <a:ext cx="446914" cy="766802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dirty="0" smtClean="0">
                <a:latin typeface="+mj-ea"/>
                <a:ea typeface="+mj-ea"/>
              </a:rPr>
              <a:t>猶大</a:t>
            </a:r>
            <a:endParaRPr lang="zh-TW" altLang="en-US" b="1" dirty="0">
              <a:latin typeface="+mj-ea"/>
              <a:ea typeface="+mj-ea"/>
            </a:endParaRPr>
          </a:p>
        </p:txBody>
      </p:sp>
      <p:cxnSp>
        <p:nvCxnSpPr>
          <p:cNvPr id="123" name="Straight Arrow Connector 122"/>
          <p:cNvCxnSpPr>
            <a:cxnSpLocks/>
          </p:cNvCxnSpPr>
          <p:nvPr/>
        </p:nvCxnSpPr>
        <p:spPr>
          <a:xfrm flipH="1" flipV="1">
            <a:off x="2951150" y="3954350"/>
            <a:ext cx="1915" cy="34286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4" name="Rectangle 133"/>
          <p:cNvSpPr/>
          <p:nvPr/>
        </p:nvSpPr>
        <p:spPr>
          <a:xfrm>
            <a:off x="99169" y="137021"/>
            <a:ext cx="800355" cy="3912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公元前</a:t>
            </a:r>
            <a:endParaRPr lang="en-US" altLang="zh-TW" sz="1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409189" y="2898864"/>
            <a:ext cx="483723" cy="2039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>
                <a:solidFill>
                  <a:srgbClr val="C00000"/>
                </a:solidFill>
              </a:rPr>
              <a:t>642</a:t>
            </a:r>
          </a:p>
        </p:txBody>
      </p:sp>
      <p:sp>
        <p:nvSpPr>
          <p:cNvPr id="72" name="Rectangle 71"/>
          <p:cNvSpPr/>
          <p:nvPr/>
        </p:nvSpPr>
        <p:spPr>
          <a:xfrm>
            <a:off x="7552289" y="974122"/>
            <a:ext cx="1311497" cy="2774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>
                <a:solidFill>
                  <a:srgbClr val="C00000"/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</a:rPr>
              <a:t>609 </a:t>
            </a:r>
            <a:r>
              <a:rPr lang="zh-TW" altLang="en-US" sz="16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亞述亡國</a:t>
            </a:r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81BE392D-DC8D-5280-3687-E109CBF3565F}"/>
              </a:ext>
            </a:extLst>
          </p:cNvPr>
          <p:cNvSpPr/>
          <p:nvPr/>
        </p:nvSpPr>
        <p:spPr>
          <a:xfrm>
            <a:off x="3396265" y="2019158"/>
            <a:ext cx="3081892" cy="87818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endParaRPr lang="zh-TW" altLang="zh-TW" b="1" kern="100" dirty="0">
              <a:solidFill>
                <a:schemeClr val="tx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0" name="Rectangle 61">
            <a:extLst>
              <a:ext uri="{FF2B5EF4-FFF2-40B4-BE49-F238E27FC236}">
                <a16:creationId xmlns:a16="http://schemas.microsoft.com/office/drawing/2014/main" id="{50ABE715-55B6-4721-CC8B-82E2E8004B53}"/>
              </a:ext>
            </a:extLst>
          </p:cNvPr>
          <p:cNvSpPr/>
          <p:nvPr/>
        </p:nvSpPr>
        <p:spPr>
          <a:xfrm>
            <a:off x="2041557" y="2901226"/>
            <a:ext cx="483723" cy="2039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>
                <a:solidFill>
                  <a:srgbClr val="C00000"/>
                </a:solidFill>
              </a:rPr>
              <a:t>715</a:t>
            </a:r>
          </a:p>
        </p:txBody>
      </p:sp>
      <p:sp>
        <p:nvSpPr>
          <p:cNvPr id="15" name="Rectangle 61">
            <a:extLst>
              <a:ext uri="{FF2B5EF4-FFF2-40B4-BE49-F238E27FC236}">
                <a16:creationId xmlns:a16="http://schemas.microsoft.com/office/drawing/2014/main" id="{4D9216D0-874A-AAB9-9828-CE1DDBCC6D39}"/>
              </a:ext>
            </a:extLst>
          </p:cNvPr>
          <p:cNvSpPr/>
          <p:nvPr/>
        </p:nvSpPr>
        <p:spPr>
          <a:xfrm>
            <a:off x="1493352" y="652436"/>
            <a:ext cx="483723" cy="2039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>
                <a:solidFill>
                  <a:srgbClr val="C00000"/>
                </a:solidFill>
              </a:rPr>
              <a:t>727</a:t>
            </a:r>
          </a:p>
        </p:txBody>
      </p:sp>
      <p:sp>
        <p:nvSpPr>
          <p:cNvPr id="16" name="Rectangle 61">
            <a:extLst>
              <a:ext uri="{FF2B5EF4-FFF2-40B4-BE49-F238E27FC236}">
                <a16:creationId xmlns:a16="http://schemas.microsoft.com/office/drawing/2014/main" id="{7216A055-43E4-0774-AF59-2B966E57E572}"/>
              </a:ext>
            </a:extLst>
          </p:cNvPr>
          <p:cNvSpPr/>
          <p:nvPr/>
        </p:nvSpPr>
        <p:spPr>
          <a:xfrm>
            <a:off x="2912543" y="2888935"/>
            <a:ext cx="483723" cy="2039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>
                <a:solidFill>
                  <a:srgbClr val="C00000"/>
                </a:solidFill>
              </a:rPr>
              <a:t>697</a:t>
            </a:r>
          </a:p>
        </p:txBody>
      </p:sp>
      <p:sp>
        <p:nvSpPr>
          <p:cNvPr id="17" name="Rectangle 61">
            <a:extLst>
              <a:ext uri="{FF2B5EF4-FFF2-40B4-BE49-F238E27FC236}">
                <a16:creationId xmlns:a16="http://schemas.microsoft.com/office/drawing/2014/main" id="{EFEF7131-3EC7-8061-9848-5A8D17849249}"/>
              </a:ext>
            </a:extLst>
          </p:cNvPr>
          <p:cNvSpPr/>
          <p:nvPr/>
        </p:nvSpPr>
        <p:spPr>
          <a:xfrm>
            <a:off x="6912135" y="2906696"/>
            <a:ext cx="483723" cy="2039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>
                <a:solidFill>
                  <a:srgbClr val="C00000"/>
                </a:solidFill>
              </a:rPr>
              <a:t>609</a:t>
            </a:r>
          </a:p>
        </p:txBody>
      </p:sp>
      <p:sp>
        <p:nvSpPr>
          <p:cNvPr id="18" name="Rectangle 61">
            <a:extLst>
              <a:ext uri="{FF2B5EF4-FFF2-40B4-BE49-F238E27FC236}">
                <a16:creationId xmlns:a16="http://schemas.microsoft.com/office/drawing/2014/main" id="{3417947A-6A33-B257-A540-7A3643B3F9C7}"/>
              </a:ext>
            </a:extLst>
          </p:cNvPr>
          <p:cNvSpPr/>
          <p:nvPr/>
        </p:nvSpPr>
        <p:spPr>
          <a:xfrm>
            <a:off x="7120832" y="4533709"/>
            <a:ext cx="483723" cy="16614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605</a:t>
            </a:r>
            <a:r>
              <a:rPr lang="zh-TW" altLang="en-US" sz="1400" b="1" dirty="0" smtClean="0">
                <a:solidFill>
                  <a:schemeClr val="tx1"/>
                </a:solidFill>
                <a:latin typeface="+mj-ea"/>
                <a:ea typeface="+mj-ea"/>
              </a:rPr>
              <a:t>猶大第一次</a:t>
            </a:r>
            <a:r>
              <a:rPr lang="zh-TW" altLang="en-US" sz="1400" b="1" dirty="0">
                <a:solidFill>
                  <a:schemeClr val="tx1"/>
                </a:solidFill>
                <a:latin typeface="+mj-ea"/>
                <a:ea typeface="+mj-ea"/>
              </a:rPr>
              <a:t>被擄</a:t>
            </a:r>
            <a:endParaRPr lang="en-US" altLang="zh-TW" sz="14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9" name="Rectangle 61">
            <a:extLst>
              <a:ext uri="{FF2B5EF4-FFF2-40B4-BE49-F238E27FC236}">
                <a16:creationId xmlns:a16="http://schemas.microsoft.com/office/drawing/2014/main" id="{F32A2116-03E2-D607-B896-B7D92B2442BC}"/>
              </a:ext>
            </a:extLst>
          </p:cNvPr>
          <p:cNvSpPr/>
          <p:nvPr/>
        </p:nvSpPr>
        <p:spPr>
          <a:xfrm>
            <a:off x="7521498" y="4510239"/>
            <a:ext cx="483723" cy="16849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598</a:t>
            </a:r>
            <a:r>
              <a:rPr lang="zh-TW" altLang="en-US" sz="1400" b="1" dirty="0" smtClean="0">
                <a:solidFill>
                  <a:schemeClr val="tx1"/>
                </a:solidFill>
                <a:latin typeface="+mj-ea"/>
                <a:ea typeface="+mj-ea"/>
              </a:rPr>
              <a:t>猶大第二</a:t>
            </a:r>
            <a:r>
              <a:rPr lang="zh-TW" altLang="en-US" sz="1400" b="1" dirty="0">
                <a:solidFill>
                  <a:schemeClr val="tx1"/>
                </a:solidFill>
                <a:latin typeface="+mj-ea"/>
                <a:ea typeface="+mj-ea"/>
              </a:rPr>
              <a:t>次被擄</a:t>
            </a:r>
            <a:endParaRPr lang="en-US" altLang="zh-TW" sz="14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0" name="Rectangle 61">
            <a:extLst>
              <a:ext uri="{FF2B5EF4-FFF2-40B4-BE49-F238E27FC236}">
                <a16:creationId xmlns:a16="http://schemas.microsoft.com/office/drawing/2014/main" id="{C62C9D5E-0AD8-5C6E-1FF7-1BF49C830872}"/>
              </a:ext>
            </a:extLst>
          </p:cNvPr>
          <p:cNvSpPr/>
          <p:nvPr/>
        </p:nvSpPr>
        <p:spPr>
          <a:xfrm>
            <a:off x="8037871" y="4526056"/>
            <a:ext cx="483723" cy="16690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586</a:t>
            </a:r>
            <a:r>
              <a:rPr lang="zh-TW" altLang="en-US" sz="1400" b="1" dirty="0" smtClean="0">
                <a:solidFill>
                  <a:schemeClr val="tx1"/>
                </a:solidFill>
                <a:latin typeface="+mj-ea"/>
                <a:ea typeface="+mj-ea"/>
              </a:rPr>
              <a:t>猶大第三</a:t>
            </a:r>
            <a:r>
              <a:rPr lang="zh-TW" altLang="en-US" sz="1400" b="1" dirty="0">
                <a:solidFill>
                  <a:schemeClr val="tx1"/>
                </a:solidFill>
                <a:latin typeface="+mj-ea"/>
                <a:ea typeface="+mj-ea"/>
              </a:rPr>
              <a:t>次被擄</a:t>
            </a:r>
            <a:endParaRPr lang="en-US" altLang="zh-TW" sz="14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1" name="Rectangle 61">
            <a:extLst>
              <a:ext uri="{FF2B5EF4-FFF2-40B4-BE49-F238E27FC236}">
                <a16:creationId xmlns:a16="http://schemas.microsoft.com/office/drawing/2014/main" id="{872892F1-69D1-4974-B899-DF7A8AD8E5A1}"/>
              </a:ext>
            </a:extLst>
          </p:cNvPr>
          <p:cNvSpPr/>
          <p:nvPr/>
        </p:nvSpPr>
        <p:spPr>
          <a:xfrm>
            <a:off x="10519030" y="3918881"/>
            <a:ext cx="483723" cy="19276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>
                <a:solidFill>
                  <a:srgbClr val="C00000"/>
                </a:solidFill>
              </a:rPr>
              <a:t>536</a:t>
            </a:r>
            <a:r>
              <a:rPr lang="zh-TW" altLang="en-US" sz="1600" b="1" dirty="0">
                <a:solidFill>
                  <a:schemeClr val="tx1"/>
                </a:solidFill>
                <a:latin typeface="+mj-ea"/>
                <a:ea typeface="+mj-ea"/>
              </a:rPr>
              <a:t>猶太人回歸建殿</a:t>
            </a:r>
            <a:endParaRPr lang="en-US" altLang="zh-TW" sz="16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2" name="Rectangle 71">
            <a:extLst>
              <a:ext uri="{FF2B5EF4-FFF2-40B4-BE49-F238E27FC236}">
                <a16:creationId xmlns:a16="http://schemas.microsoft.com/office/drawing/2014/main" id="{A2E1D276-10DE-158C-9F5E-D437FA8DCDA1}"/>
              </a:ext>
            </a:extLst>
          </p:cNvPr>
          <p:cNvSpPr/>
          <p:nvPr/>
        </p:nvSpPr>
        <p:spPr>
          <a:xfrm>
            <a:off x="7707652" y="669013"/>
            <a:ext cx="1494962" cy="2774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>
                <a:solidFill>
                  <a:srgbClr val="C00000"/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</a:rPr>
              <a:t>612 </a:t>
            </a:r>
            <a:r>
              <a:rPr lang="zh-TW" altLang="en-US" sz="1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尼尼微被毀</a:t>
            </a:r>
          </a:p>
        </p:txBody>
      </p:sp>
      <p:cxnSp>
        <p:nvCxnSpPr>
          <p:cNvPr id="40" name="Elbow Connector 78">
            <a:extLst>
              <a:ext uri="{FF2B5EF4-FFF2-40B4-BE49-F238E27FC236}">
                <a16:creationId xmlns:a16="http://schemas.microsoft.com/office/drawing/2014/main" id="{29F51EF0-A968-98E1-C57E-947D5BA9FF68}"/>
              </a:ext>
            </a:extLst>
          </p:cNvPr>
          <p:cNvCxnSpPr>
            <a:cxnSpLocks/>
          </p:cNvCxnSpPr>
          <p:nvPr/>
        </p:nvCxnSpPr>
        <p:spPr>
          <a:xfrm rot="10800000" flipV="1">
            <a:off x="7092538" y="728734"/>
            <a:ext cx="670821" cy="125654"/>
          </a:xfrm>
          <a:prstGeom prst="bentConnector3">
            <a:avLst>
              <a:gd name="adj1" fmla="val 99223"/>
            </a:avLst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8" name="Rectangle 61">
            <a:extLst>
              <a:ext uri="{FF2B5EF4-FFF2-40B4-BE49-F238E27FC236}">
                <a16:creationId xmlns:a16="http://schemas.microsoft.com/office/drawing/2014/main" id="{7E95FF17-F366-36B6-22FE-2BB09C031ACC}"/>
              </a:ext>
            </a:extLst>
          </p:cNvPr>
          <p:cNvSpPr/>
          <p:nvPr/>
        </p:nvSpPr>
        <p:spPr>
          <a:xfrm>
            <a:off x="1223631" y="2896196"/>
            <a:ext cx="483723" cy="2039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>
                <a:solidFill>
                  <a:srgbClr val="C00000"/>
                </a:solidFill>
              </a:rPr>
              <a:t>734</a:t>
            </a:r>
          </a:p>
        </p:txBody>
      </p:sp>
      <p:sp>
        <p:nvSpPr>
          <p:cNvPr id="139" name="Rectangle 61">
            <a:extLst>
              <a:ext uri="{FF2B5EF4-FFF2-40B4-BE49-F238E27FC236}">
                <a16:creationId xmlns:a16="http://schemas.microsoft.com/office/drawing/2014/main" id="{91B31713-D4AC-A058-745A-3A789649CCA9}"/>
              </a:ext>
            </a:extLst>
          </p:cNvPr>
          <p:cNvSpPr/>
          <p:nvPr/>
        </p:nvSpPr>
        <p:spPr>
          <a:xfrm>
            <a:off x="1770572" y="653805"/>
            <a:ext cx="483723" cy="2039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>
                <a:solidFill>
                  <a:srgbClr val="C00000"/>
                </a:solidFill>
              </a:rPr>
              <a:t>722</a:t>
            </a:r>
          </a:p>
        </p:txBody>
      </p:sp>
      <p:sp>
        <p:nvSpPr>
          <p:cNvPr id="140" name="Rectangle 4">
            <a:extLst>
              <a:ext uri="{FF2B5EF4-FFF2-40B4-BE49-F238E27FC236}">
                <a16:creationId xmlns:a16="http://schemas.microsoft.com/office/drawing/2014/main" id="{45FE7F57-B574-16DA-C9E3-0C57D29FA95C}"/>
              </a:ext>
            </a:extLst>
          </p:cNvPr>
          <p:cNvSpPr/>
          <p:nvPr/>
        </p:nvSpPr>
        <p:spPr>
          <a:xfrm>
            <a:off x="1707354" y="906604"/>
            <a:ext cx="5470305" cy="8359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1600" b="1" dirty="0">
                <a:solidFill>
                  <a:schemeClr val="tx1"/>
                </a:solidFill>
                <a:latin typeface="+mj-ea"/>
                <a:ea typeface="+mj-ea"/>
              </a:rPr>
              <a:t>       </a:t>
            </a:r>
            <a:endParaRPr lang="zh-TW" altLang="en-US" sz="16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41" name="Rectangle 4">
            <a:extLst>
              <a:ext uri="{FF2B5EF4-FFF2-40B4-BE49-F238E27FC236}">
                <a16:creationId xmlns:a16="http://schemas.microsoft.com/office/drawing/2014/main" id="{5B4CD3C6-3244-D56F-09B2-597775F11B36}"/>
              </a:ext>
            </a:extLst>
          </p:cNvPr>
          <p:cNvSpPr/>
          <p:nvPr/>
        </p:nvSpPr>
        <p:spPr>
          <a:xfrm>
            <a:off x="1964178" y="908003"/>
            <a:ext cx="5213481" cy="8359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1600" b="1" dirty="0">
                <a:solidFill>
                  <a:schemeClr val="tx1"/>
                </a:solidFill>
                <a:latin typeface="+mj-ea"/>
                <a:ea typeface="+mj-ea"/>
              </a:rPr>
              <a:t>       </a:t>
            </a:r>
            <a:endParaRPr lang="zh-TW" altLang="en-US" sz="16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42" name="Rectangle 4">
            <a:extLst>
              <a:ext uri="{FF2B5EF4-FFF2-40B4-BE49-F238E27FC236}">
                <a16:creationId xmlns:a16="http://schemas.microsoft.com/office/drawing/2014/main" id="{963CEE2C-ADB2-CB07-3671-E3C66318BA76}"/>
              </a:ext>
            </a:extLst>
          </p:cNvPr>
          <p:cNvSpPr/>
          <p:nvPr/>
        </p:nvSpPr>
        <p:spPr>
          <a:xfrm>
            <a:off x="2711374" y="899359"/>
            <a:ext cx="4466285" cy="8359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1600" b="1" dirty="0">
                <a:solidFill>
                  <a:schemeClr val="tx1"/>
                </a:solidFill>
                <a:latin typeface="+mj-ea"/>
                <a:ea typeface="+mj-ea"/>
              </a:rPr>
              <a:t>       </a:t>
            </a:r>
            <a:endParaRPr lang="zh-TW" altLang="en-US" sz="16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43" name="Rectangle 4">
            <a:extLst>
              <a:ext uri="{FF2B5EF4-FFF2-40B4-BE49-F238E27FC236}">
                <a16:creationId xmlns:a16="http://schemas.microsoft.com/office/drawing/2014/main" id="{E80682E0-7904-6F9D-98F1-215EC7F80B4D}"/>
              </a:ext>
            </a:extLst>
          </p:cNvPr>
          <p:cNvSpPr/>
          <p:nvPr/>
        </p:nvSpPr>
        <p:spPr>
          <a:xfrm>
            <a:off x="3912940" y="899582"/>
            <a:ext cx="3264719" cy="8359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1600" b="1" dirty="0">
                <a:solidFill>
                  <a:schemeClr val="tx1"/>
                </a:solidFill>
                <a:latin typeface="+mj-ea"/>
                <a:ea typeface="+mj-ea"/>
              </a:rPr>
              <a:t>       </a:t>
            </a:r>
            <a:endParaRPr lang="zh-TW" altLang="en-US" sz="16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44" name="Rectangle 4">
            <a:extLst>
              <a:ext uri="{FF2B5EF4-FFF2-40B4-BE49-F238E27FC236}">
                <a16:creationId xmlns:a16="http://schemas.microsoft.com/office/drawing/2014/main" id="{669FD078-F625-D241-0696-18BA7AC81DD8}"/>
              </a:ext>
            </a:extLst>
          </p:cNvPr>
          <p:cNvSpPr/>
          <p:nvPr/>
        </p:nvSpPr>
        <p:spPr>
          <a:xfrm>
            <a:off x="4700660" y="901482"/>
            <a:ext cx="2476999" cy="8359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1600" b="1" dirty="0">
                <a:solidFill>
                  <a:schemeClr val="tx1"/>
                </a:solidFill>
                <a:latin typeface="+mj-ea"/>
                <a:ea typeface="+mj-ea"/>
              </a:rPr>
              <a:t>       </a:t>
            </a:r>
            <a:endParaRPr lang="zh-TW" altLang="en-US" sz="16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45" name="Rectangle 4">
            <a:extLst>
              <a:ext uri="{FF2B5EF4-FFF2-40B4-BE49-F238E27FC236}">
                <a16:creationId xmlns:a16="http://schemas.microsoft.com/office/drawing/2014/main" id="{8CDD215D-3BC2-9348-78BC-8DB3A25411EF}"/>
              </a:ext>
            </a:extLst>
          </p:cNvPr>
          <p:cNvSpPr/>
          <p:nvPr/>
        </p:nvSpPr>
        <p:spPr>
          <a:xfrm>
            <a:off x="6432134" y="901482"/>
            <a:ext cx="665145" cy="8359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1600" b="1" dirty="0">
                <a:solidFill>
                  <a:schemeClr val="tx1"/>
                </a:solidFill>
                <a:latin typeface="+mj-ea"/>
                <a:ea typeface="+mj-ea"/>
              </a:rPr>
              <a:t>       </a:t>
            </a:r>
            <a:endParaRPr lang="zh-TW" altLang="en-US" sz="16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47" name="Rectangle 71">
            <a:extLst>
              <a:ext uri="{FF2B5EF4-FFF2-40B4-BE49-F238E27FC236}">
                <a16:creationId xmlns:a16="http://schemas.microsoft.com/office/drawing/2014/main" id="{D8B2D8F2-2AC5-75FD-61EC-00DB0FE420D1}"/>
              </a:ext>
            </a:extLst>
          </p:cNvPr>
          <p:cNvSpPr/>
          <p:nvPr/>
        </p:nvSpPr>
        <p:spPr>
          <a:xfrm>
            <a:off x="1243404" y="884599"/>
            <a:ext cx="559992" cy="8342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提革拉毗列色</a:t>
            </a:r>
          </a:p>
        </p:txBody>
      </p:sp>
      <p:sp>
        <p:nvSpPr>
          <p:cNvPr id="151" name="Rectangle 71">
            <a:extLst>
              <a:ext uri="{FF2B5EF4-FFF2-40B4-BE49-F238E27FC236}">
                <a16:creationId xmlns:a16="http://schemas.microsoft.com/office/drawing/2014/main" id="{C34E2940-4846-0A02-35BD-895CBA789301}"/>
              </a:ext>
            </a:extLst>
          </p:cNvPr>
          <p:cNvSpPr/>
          <p:nvPr/>
        </p:nvSpPr>
        <p:spPr>
          <a:xfrm>
            <a:off x="2882198" y="1137860"/>
            <a:ext cx="948286" cy="401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西拿基立</a:t>
            </a:r>
          </a:p>
        </p:txBody>
      </p:sp>
      <p:sp>
        <p:nvSpPr>
          <p:cNvPr id="152" name="Rectangle 71">
            <a:extLst>
              <a:ext uri="{FF2B5EF4-FFF2-40B4-BE49-F238E27FC236}">
                <a16:creationId xmlns:a16="http://schemas.microsoft.com/office/drawing/2014/main" id="{ED737B79-AC34-1D9E-68E3-EC24D942C24A}"/>
              </a:ext>
            </a:extLst>
          </p:cNvPr>
          <p:cNvSpPr/>
          <p:nvPr/>
        </p:nvSpPr>
        <p:spPr>
          <a:xfrm>
            <a:off x="1856990" y="1153996"/>
            <a:ext cx="932605" cy="401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撒耳根</a:t>
            </a:r>
          </a:p>
        </p:txBody>
      </p:sp>
      <p:sp>
        <p:nvSpPr>
          <p:cNvPr id="153" name="Rectangle 71">
            <a:extLst>
              <a:ext uri="{FF2B5EF4-FFF2-40B4-BE49-F238E27FC236}">
                <a16:creationId xmlns:a16="http://schemas.microsoft.com/office/drawing/2014/main" id="{CA3069F4-75E7-0A2D-46C0-26CA99A1052E}"/>
              </a:ext>
            </a:extLst>
          </p:cNvPr>
          <p:cNvSpPr/>
          <p:nvPr/>
        </p:nvSpPr>
        <p:spPr>
          <a:xfrm>
            <a:off x="3979192" y="921695"/>
            <a:ext cx="556556" cy="8342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以撒哈頓</a:t>
            </a:r>
          </a:p>
        </p:txBody>
      </p:sp>
      <p:sp>
        <p:nvSpPr>
          <p:cNvPr id="156" name="Rectangle 71">
            <a:extLst>
              <a:ext uri="{FF2B5EF4-FFF2-40B4-BE49-F238E27FC236}">
                <a16:creationId xmlns:a16="http://schemas.microsoft.com/office/drawing/2014/main" id="{F0B375E7-59CC-C6C0-8BF6-4E29C6BDB1FC}"/>
              </a:ext>
            </a:extLst>
          </p:cNvPr>
          <p:cNvSpPr/>
          <p:nvPr/>
        </p:nvSpPr>
        <p:spPr>
          <a:xfrm>
            <a:off x="4804609" y="1159987"/>
            <a:ext cx="1510948" cy="401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Ashurbanipal</a:t>
            </a:r>
            <a:endParaRPr lang="zh-TW" altLang="en-US" sz="1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57" name="Rectangle 71">
            <a:extLst>
              <a:ext uri="{FF2B5EF4-FFF2-40B4-BE49-F238E27FC236}">
                <a16:creationId xmlns:a16="http://schemas.microsoft.com/office/drawing/2014/main" id="{D4683981-9617-5B67-71DB-D1658347CCB1}"/>
              </a:ext>
            </a:extLst>
          </p:cNvPr>
          <p:cNvSpPr/>
          <p:nvPr/>
        </p:nvSpPr>
        <p:spPr>
          <a:xfrm>
            <a:off x="1657104" y="901482"/>
            <a:ext cx="336167" cy="8342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35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撒縵以色</a:t>
            </a:r>
          </a:p>
        </p:txBody>
      </p:sp>
      <p:sp>
        <p:nvSpPr>
          <p:cNvPr id="51" name="Rectangle 50"/>
          <p:cNvSpPr/>
          <p:nvPr/>
        </p:nvSpPr>
        <p:spPr>
          <a:xfrm>
            <a:off x="1384496" y="3111163"/>
            <a:ext cx="6842700" cy="76745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endParaRPr lang="zh-TW" altLang="zh-TW" b="1" kern="100" dirty="0">
              <a:solidFill>
                <a:schemeClr val="tx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2265044" y="3123263"/>
            <a:ext cx="6014690" cy="75940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endParaRPr lang="zh-TW" altLang="zh-TW" b="1" kern="100" dirty="0">
              <a:solidFill>
                <a:schemeClr val="tx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3063699" y="3109626"/>
            <a:ext cx="5189766" cy="77164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endParaRPr lang="zh-TW" altLang="zh-TW" b="1" kern="100" dirty="0">
              <a:solidFill>
                <a:schemeClr val="tx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5646398" y="3109626"/>
            <a:ext cx="2580796" cy="78067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endParaRPr lang="zh-TW" altLang="zh-TW" b="1" kern="100" dirty="0">
              <a:solidFill>
                <a:schemeClr val="tx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7187289" y="3119726"/>
            <a:ext cx="1024595" cy="76745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endParaRPr lang="zh-TW" altLang="zh-TW" b="1" kern="100" dirty="0">
              <a:solidFill>
                <a:schemeClr val="tx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7735908" y="3110605"/>
            <a:ext cx="543825" cy="76745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endParaRPr lang="zh-TW" altLang="zh-TW" b="1" kern="100" dirty="0">
              <a:solidFill>
                <a:schemeClr val="tx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57" name="Rectangle 71">
            <a:extLst>
              <a:ext uri="{FF2B5EF4-FFF2-40B4-BE49-F238E27FC236}">
                <a16:creationId xmlns:a16="http://schemas.microsoft.com/office/drawing/2014/main" id="{C34E2940-4846-0A02-35BD-895CBA789301}"/>
              </a:ext>
            </a:extLst>
          </p:cNvPr>
          <p:cNvSpPr/>
          <p:nvPr/>
        </p:nvSpPr>
        <p:spPr>
          <a:xfrm>
            <a:off x="3656304" y="3324228"/>
            <a:ext cx="948286" cy="3710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瑪拿西</a:t>
            </a:r>
            <a:endParaRPr lang="zh-TW" altLang="en-US" sz="1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9" name="Rectangle 71">
            <a:extLst>
              <a:ext uri="{FF2B5EF4-FFF2-40B4-BE49-F238E27FC236}">
                <a16:creationId xmlns:a16="http://schemas.microsoft.com/office/drawing/2014/main" id="{C34E2940-4846-0A02-35BD-895CBA789301}"/>
              </a:ext>
            </a:extLst>
          </p:cNvPr>
          <p:cNvSpPr/>
          <p:nvPr/>
        </p:nvSpPr>
        <p:spPr>
          <a:xfrm>
            <a:off x="5856327" y="3281966"/>
            <a:ext cx="948286" cy="401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約西亞</a:t>
            </a:r>
            <a:endParaRPr lang="zh-TW" altLang="en-US" sz="1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1" name="Rectangle 71">
            <a:extLst>
              <a:ext uri="{FF2B5EF4-FFF2-40B4-BE49-F238E27FC236}">
                <a16:creationId xmlns:a16="http://schemas.microsoft.com/office/drawing/2014/main" id="{C34E2940-4846-0A02-35BD-895CBA789301}"/>
              </a:ext>
            </a:extLst>
          </p:cNvPr>
          <p:cNvSpPr/>
          <p:nvPr/>
        </p:nvSpPr>
        <p:spPr>
          <a:xfrm>
            <a:off x="2140353" y="3301044"/>
            <a:ext cx="948286" cy="401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西希家</a:t>
            </a:r>
            <a:endParaRPr lang="zh-TW" altLang="en-US" sz="1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3" name="Rectangle 71">
            <a:extLst>
              <a:ext uri="{FF2B5EF4-FFF2-40B4-BE49-F238E27FC236}">
                <a16:creationId xmlns:a16="http://schemas.microsoft.com/office/drawing/2014/main" id="{C34E2940-4846-0A02-35BD-895CBA789301}"/>
              </a:ext>
            </a:extLst>
          </p:cNvPr>
          <p:cNvSpPr/>
          <p:nvPr/>
        </p:nvSpPr>
        <p:spPr>
          <a:xfrm>
            <a:off x="1315623" y="3289149"/>
            <a:ext cx="948286" cy="401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亞哈斯</a:t>
            </a:r>
            <a:endParaRPr lang="zh-TW" altLang="en-US" sz="1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5" name="Rectangle 71">
            <a:extLst>
              <a:ext uri="{FF2B5EF4-FFF2-40B4-BE49-F238E27FC236}">
                <a16:creationId xmlns:a16="http://schemas.microsoft.com/office/drawing/2014/main" id="{C34E2940-4846-0A02-35BD-895CBA789301}"/>
              </a:ext>
            </a:extLst>
          </p:cNvPr>
          <p:cNvSpPr/>
          <p:nvPr/>
        </p:nvSpPr>
        <p:spPr>
          <a:xfrm>
            <a:off x="7752185" y="3137557"/>
            <a:ext cx="474135" cy="7457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西底家</a:t>
            </a:r>
            <a:endParaRPr lang="zh-TW" altLang="en-US" sz="1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6" name="Rectangle 71">
            <a:extLst>
              <a:ext uri="{FF2B5EF4-FFF2-40B4-BE49-F238E27FC236}">
                <a16:creationId xmlns:a16="http://schemas.microsoft.com/office/drawing/2014/main" id="{C34E2940-4846-0A02-35BD-895CBA789301}"/>
              </a:ext>
            </a:extLst>
          </p:cNvPr>
          <p:cNvSpPr/>
          <p:nvPr/>
        </p:nvSpPr>
        <p:spPr>
          <a:xfrm>
            <a:off x="7224477" y="3110477"/>
            <a:ext cx="503277" cy="7811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約雅敬</a:t>
            </a:r>
            <a:endParaRPr lang="zh-TW" altLang="en-US" sz="1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5360188" y="4024158"/>
            <a:ext cx="572420" cy="27740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亞們</a:t>
            </a:r>
            <a:endParaRPr lang="zh-TW" altLang="en-US" sz="1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7424468" y="4039546"/>
            <a:ext cx="725642" cy="27740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約雅斤</a:t>
            </a:r>
            <a:endParaRPr lang="zh-TW" altLang="en-US" sz="1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6446770" y="4024158"/>
            <a:ext cx="731413" cy="27740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約哈斯</a:t>
            </a:r>
            <a:endParaRPr lang="zh-TW" altLang="en-US" sz="1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74" name="Straight Arrow Connector 73"/>
          <p:cNvCxnSpPr>
            <a:cxnSpLocks/>
          </p:cNvCxnSpPr>
          <p:nvPr/>
        </p:nvCxnSpPr>
        <p:spPr>
          <a:xfrm flipV="1">
            <a:off x="7736274" y="3918012"/>
            <a:ext cx="2159" cy="12876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>
            <a:cxnSpLocks/>
          </p:cNvCxnSpPr>
          <p:nvPr/>
        </p:nvCxnSpPr>
        <p:spPr>
          <a:xfrm flipV="1">
            <a:off x="7183055" y="3881184"/>
            <a:ext cx="2159" cy="12876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>
            <a:cxnSpLocks/>
          </p:cNvCxnSpPr>
          <p:nvPr/>
        </p:nvCxnSpPr>
        <p:spPr>
          <a:xfrm flipV="1">
            <a:off x="5643255" y="3888382"/>
            <a:ext cx="2159" cy="12876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8" name="Rectangle 61">
            <a:extLst>
              <a:ext uri="{FF2B5EF4-FFF2-40B4-BE49-F238E27FC236}">
                <a16:creationId xmlns:a16="http://schemas.microsoft.com/office/drawing/2014/main" id="{EFEF7131-3EC7-8061-9848-5A8D17849249}"/>
              </a:ext>
            </a:extLst>
          </p:cNvPr>
          <p:cNvSpPr/>
          <p:nvPr/>
        </p:nvSpPr>
        <p:spPr>
          <a:xfrm>
            <a:off x="7466200" y="2893490"/>
            <a:ext cx="483723" cy="2039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598</a:t>
            </a:r>
            <a:endParaRPr lang="en-US" altLang="zh-TW" sz="1400" b="1" dirty="0">
              <a:solidFill>
                <a:srgbClr val="C00000"/>
              </a:solidFill>
            </a:endParaRPr>
          </a:p>
        </p:txBody>
      </p:sp>
      <p:sp>
        <p:nvSpPr>
          <p:cNvPr id="89" name="Rectangle 61">
            <a:extLst>
              <a:ext uri="{FF2B5EF4-FFF2-40B4-BE49-F238E27FC236}">
                <a16:creationId xmlns:a16="http://schemas.microsoft.com/office/drawing/2014/main" id="{EFEF7131-3EC7-8061-9848-5A8D17849249}"/>
              </a:ext>
            </a:extLst>
          </p:cNvPr>
          <p:cNvSpPr/>
          <p:nvPr/>
        </p:nvSpPr>
        <p:spPr>
          <a:xfrm>
            <a:off x="8005221" y="2902659"/>
            <a:ext cx="483723" cy="2039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586</a:t>
            </a:r>
            <a:endParaRPr lang="en-US" altLang="zh-TW" sz="1400" b="1" dirty="0">
              <a:solidFill>
                <a:srgbClr val="C00000"/>
              </a:solidFill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3189923" y="1755528"/>
            <a:ext cx="483723" cy="2039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689</a:t>
            </a:r>
            <a:endParaRPr lang="en-US" altLang="zh-TW" sz="1400" b="1" dirty="0">
              <a:solidFill>
                <a:srgbClr val="C00000"/>
              </a:solidFill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6289749" y="1780622"/>
            <a:ext cx="483723" cy="2039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626</a:t>
            </a:r>
            <a:endParaRPr lang="en-US" altLang="zh-TW" sz="1400" b="1" dirty="0">
              <a:solidFill>
                <a:srgbClr val="C00000"/>
              </a:solidFill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6190271" y="651758"/>
            <a:ext cx="483723" cy="2039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627</a:t>
            </a:r>
            <a:endParaRPr lang="en-US" altLang="zh-TW" sz="1400" b="1" dirty="0">
              <a:solidFill>
                <a:srgbClr val="C00000"/>
              </a:solidFill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4472828" y="647565"/>
            <a:ext cx="483723" cy="2039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668</a:t>
            </a:r>
            <a:endParaRPr lang="en-US" altLang="zh-TW" sz="1400" b="1" dirty="0">
              <a:solidFill>
                <a:srgbClr val="C00000"/>
              </a:solidFill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3696920" y="640742"/>
            <a:ext cx="483723" cy="2039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681</a:t>
            </a:r>
            <a:endParaRPr lang="en-US" altLang="zh-TW" sz="1400" b="1" dirty="0">
              <a:solidFill>
                <a:srgbClr val="C00000"/>
              </a:solidFill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2504840" y="649551"/>
            <a:ext cx="483723" cy="2039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705</a:t>
            </a:r>
            <a:endParaRPr lang="en-US" altLang="zh-TW" sz="1400" b="1" dirty="0">
              <a:solidFill>
                <a:srgbClr val="C00000"/>
              </a:solidFill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1367542" y="2024279"/>
            <a:ext cx="289561" cy="86607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endParaRPr lang="zh-TW" altLang="zh-TW" b="1" kern="100" dirty="0">
              <a:solidFill>
                <a:schemeClr val="tx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6478157" y="2018661"/>
            <a:ext cx="3953953" cy="87804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endParaRPr lang="zh-TW" altLang="zh-TW" b="1" kern="100" dirty="0">
              <a:solidFill>
                <a:schemeClr val="tx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7068567" y="1782138"/>
            <a:ext cx="483723" cy="2039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605</a:t>
            </a:r>
            <a:endParaRPr lang="en-US" altLang="zh-TW" sz="1400" b="1" dirty="0">
              <a:solidFill>
                <a:srgbClr val="C00000"/>
              </a:solidFill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9240466" y="1758898"/>
            <a:ext cx="483723" cy="2039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562</a:t>
            </a:r>
            <a:endParaRPr lang="en-US" altLang="zh-TW" sz="1400" b="1" dirty="0">
              <a:solidFill>
                <a:srgbClr val="C00000"/>
              </a:solidFill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9580860" y="1761727"/>
            <a:ext cx="483723" cy="2039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556</a:t>
            </a:r>
            <a:endParaRPr lang="en-US" altLang="zh-TW" sz="1400" b="1" dirty="0">
              <a:solidFill>
                <a:srgbClr val="C00000"/>
              </a:solidFill>
            </a:endParaRPr>
          </a:p>
        </p:txBody>
      </p:sp>
      <p:sp>
        <p:nvSpPr>
          <p:cNvPr id="106" name="Rectangle 105"/>
          <p:cNvSpPr/>
          <p:nvPr/>
        </p:nvSpPr>
        <p:spPr>
          <a:xfrm>
            <a:off x="10156720" y="1752099"/>
            <a:ext cx="483723" cy="2039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539</a:t>
            </a:r>
            <a:endParaRPr lang="en-US" altLang="zh-TW" sz="1400" b="1" dirty="0">
              <a:solidFill>
                <a:srgbClr val="C00000"/>
              </a:solidFill>
            </a:endParaRPr>
          </a:p>
        </p:txBody>
      </p:sp>
      <p:sp>
        <p:nvSpPr>
          <p:cNvPr id="107" name="Rectangle 106"/>
          <p:cNvSpPr/>
          <p:nvPr/>
        </p:nvSpPr>
        <p:spPr>
          <a:xfrm>
            <a:off x="7338856" y="2015832"/>
            <a:ext cx="3103005" cy="87804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endParaRPr lang="zh-TW" altLang="zh-TW" b="1" kern="100" dirty="0">
              <a:solidFill>
                <a:schemeClr val="tx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08" name="Rectangle 107"/>
          <p:cNvSpPr/>
          <p:nvPr/>
        </p:nvSpPr>
        <p:spPr>
          <a:xfrm>
            <a:off x="9513436" y="2027202"/>
            <a:ext cx="937029" cy="85912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endParaRPr lang="zh-TW" altLang="zh-TW" b="1" kern="100" dirty="0">
              <a:solidFill>
                <a:schemeClr val="tx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09" name="Rectangle 108"/>
          <p:cNvSpPr/>
          <p:nvPr/>
        </p:nvSpPr>
        <p:spPr>
          <a:xfrm>
            <a:off x="9819861" y="2027201"/>
            <a:ext cx="622328" cy="8586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endParaRPr lang="zh-TW" altLang="zh-TW" b="1" kern="100" dirty="0">
              <a:solidFill>
                <a:schemeClr val="tx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10" name="Rectangle 71">
            <a:extLst>
              <a:ext uri="{FF2B5EF4-FFF2-40B4-BE49-F238E27FC236}">
                <a16:creationId xmlns:a16="http://schemas.microsoft.com/office/drawing/2014/main" id="{C34E2940-4846-0A02-35BD-895CBA789301}"/>
              </a:ext>
            </a:extLst>
          </p:cNvPr>
          <p:cNvSpPr/>
          <p:nvPr/>
        </p:nvSpPr>
        <p:spPr>
          <a:xfrm>
            <a:off x="7884261" y="2257428"/>
            <a:ext cx="1180225" cy="401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尼布甲尼撒</a:t>
            </a:r>
            <a:endParaRPr lang="zh-TW" altLang="en-US" sz="1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2" name="Rectangle 71">
            <a:extLst>
              <a:ext uri="{FF2B5EF4-FFF2-40B4-BE49-F238E27FC236}">
                <a16:creationId xmlns:a16="http://schemas.microsoft.com/office/drawing/2014/main" id="{C34E2940-4846-0A02-35BD-895CBA789301}"/>
              </a:ext>
            </a:extLst>
          </p:cNvPr>
          <p:cNvSpPr/>
          <p:nvPr/>
        </p:nvSpPr>
        <p:spPr>
          <a:xfrm>
            <a:off x="2756194" y="4374656"/>
            <a:ext cx="395400" cy="16767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比羅達巴拉但慰問</a:t>
            </a:r>
            <a:endParaRPr lang="zh-TW" altLang="en-US" sz="1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4" name="Rectangle 71">
            <a:extLst>
              <a:ext uri="{FF2B5EF4-FFF2-40B4-BE49-F238E27FC236}">
                <a16:creationId xmlns:a16="http://schemas.microsoft.com/office/drawing/2014/main" id="{C34E2940-4846-0A02-35BD-895CBA789301}"/>
              </a:ext>
            </a:extLst>
          </p:cNvPr>
          <p:cNvSpPr/>
          <p:nvPr/>
        </p:nvSpPr>
        <p:spPr>
          <a:xfrm>
            <a:off x="9750120" y="2209333"/>
            <a:ext cx="659218" cy="4499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拿波尼度</a:t>
            </a:r>
            <a:endParaRPr lang="en-US" altLang="zh-TW" sz="1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5" name="Rectangle 71">
            <a:extLst>
              <a:ext uri="{FF2B5EF4-FFF2-40B4-BE49-F238E27FC236}">
                <a16:creationId xmlns:a16="http://schemas.microsoft.com/office/drawing/2014/main" id="{C34E2940-4846-0A02-35BD-895CBA789301}"/>
              </a:ext>
            </a:extLst>
          </p:cNvPr>
          <p:cNvSpPr/>
          <p:nvPr/>
        </p:nvSpPr>
        <p:spPr>
          <a:xfrm>
            <a:off x="9667607" y="2944003"/>
            <a:ext cx="978552" cy="2916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〔</a:t>
            </a:r>
            <a:r>
              <a:rPr lang="zh-TW" altLang="en-US" sz="1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伯沙撒</a:t>
            </a:r>
            <a:r>
              <a:rPr lang="en-US" altLang="zh-TW" sz="1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〕</a:t>
            </a:r>
            <a:endParaRPr lang="zh-TW" altLang="en-US" sz="1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6" name="Rectangle 61">
            <a:extLst>
              <a:ext uri="{FF2B5EF4-FFF2-40B4-BE49-F238E27FC236}">
                <a16:creationId xmlns:a16="http://schemas.microsoft.com/office/drawing/2014/main" id="{3417947A-6A33-B257-A540-7A3643B3F9C7}"/>
              </a:ext>
            </a:extLst>
          </p:cNvPr>
          <p:cNvSpPr/>
          <p:nvPr/>
        </p:nvSpPr>
        <p:spPr>
          <a:xfrm>
            <a:off x="3125113" y="4248200"/>
            <a:ext cx="483723" cy="19935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689</a:t>
            </a:r>
            <a:r>
              <a:rPr lang="zh-TW" altLang="en-US" sz="1400" b="1" dirty="0" smtClean="0">
                <a:solidFill>
                  <a:schemeClr val="tx1"/>
                </a:solidFill>
                <a:latin typeface="+mj-ea"/>
                <a:ea typeface="+mj-ea"/>
              </a:rPr>
              <a:t>巴比倫被亞述摧毀</a:t>
            </a:r>
            <a:endParaRPr lang="en-US" altLang="zh-TW" sz="14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18" name="Rectangle 117"/>
          <p:cNvSpPr/>
          <p:nvPr/>
        </p:nvSpPr>
        <p:spPr>
          <a:xfrm>
            <a:off x="1809607" y="5846510"/>
            <a:ext cx="858264" cy="31154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賽</a:t>
            </a:r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39:1-8)</a:t>
            </a:r>
            <a:endParaRPr lang="zh-TW" altLang="en-US" sz="12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0" name="Rectangle 71">
            <a:extLst>
              <a:ext uri="{FF2B5EF4-FFF2-40B4-BE49-F238E27FC236}">
                <a16:creationId xmlns:a16="http://schemas.microsoft.com/office/drawing/2014/main" id="{ED737B79-AC34-1D9E-68E3-EC24D942C24A}"/>
              </a:ext>
            </a:extLst>
          </p:cNvPr>
          <p:cNvSpPr/>
          <p:nvPr/>
        </p:nvSpPr>
        <p:spPr>
          <a:xfrm>
            <a:off x="1666364" y="2253911"/>
            <a:ext cx="1707130" cy="401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〔</a:t>
            </a:r>
            <a:r>
              <a:rPr lang="zh-TW" altLang="en-US" sz="16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亞述的附庸國</a:t>
            </a:r>
            <a:r>
              <a:rPr lang="en-US" altLang="zh-TW" sz="16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〕</a:t>
            </a:r>
            <a:endParaRPr lang="zh-TW" altLang="en-US" sz="16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2" name="Rectangle 71">
            <a:extLst>
              <a:ext uri="{FF2B5EF4-FFF2-40B4-BE49-F238E27FC236}">
                <a16:creationId xmlns:a16="http://schemas.microsoft.com/office/drawing/2014/main" id="{C34E2940-4846-0A02-35BD-895CBA789301}"/>
              </a:ext>
            </a:extLst>
          </p:cNvPr>
          <p:cNvSpPr/>
          <p:nvPr/>
        </p:nvSpPr>
        <p:spPr>
          <a:xfrm>
            <a:off x="6435974" y="2229403"/>
            <a:ext cx="860699" cy="4532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+mj-ea"/>
                <a:ea typeface="+mj-ea"/>
                <a:cs typeface="Times New Roman" panose="02020603050405020304" pitchFamily="18" charset="0"/>
              </a:rPr>
              <a:t>拿波</a:t>
            </a:r>
            <a:endParaRPr lang="en-US" altLang="zh-TW" sz="1400" b="1" dirty="0" smtClean="0">
              <a:solidFill>
                <a:schemeClr val="tx1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algn="ctr"/>
            <a:r>
              <a:rPr lang="zh-TW" altLang="en-US" sz="1400" b="1" dirty="0" smtClean="0">
                <a:solidFill>
                  <a:schemeClr val="tx1"/>
                </a:solidFill>
                <a:latin typeface="+mj-ea"/>
                <a:ea typeface="+mj-ea"/>
                <a:cs typeface="Times New Roman" panose="02020603050405020304" pitchFamily="18" charset="0"/>
              </a:rPr>
              <a:t>普拉撒</a:t>
            </a:r>
            <a:endParaRPr lang="zh-TW" altLang="en-US" sz="1400" b="1" dirty="0">
              <a:solidFill>
                <a:schemeClr val="tx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24" name="Rectangle 71">
            <a:extLst>
              <a:ext uri="{FF2B5EF4-FFF2-40B4-BE49-F238E27FC236}">
                <a16:creationId xmlns:a16="http://schemas.microsoft.com/office/drawing/2014/main" id="{ED737B79-AC34-1D9E-68E3-EC24D942C24A}"/>
              </a:ext>
            </a:extLst>
          </p:cNvPr>
          <p:cNvSpPr/>
          <p:nvPr/>
        </p:nvSpPr>
        <p:spPr>
          <a:xfrm>
            <a:off x="4138108" y="2255104"/>
            <a:ext cx="1607395" cy="401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〔</a:t>
            </a:r>
            <a:r>
              <a:rPr lang="zh-TW" altLang="en-US" sz="16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被亞述統治</a:t>
            </a:r>
            <a:r>
              <a:rPr lang="en-US" altLang="zh-TW" sz="16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〕</a:t>
            </a:r>
            <a:endParaRPr lang="zh-TW" altLang="en-US" sz="16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5" name="Rectangle 61">
            <a:extLst>
              <a:ext uri="{FF2B5EF4-FFF2-40B4-BE49-F238E27FC236}">
                <a16:creationId xmlns:a16="http://schemas.microsoft.com/office/drawing/2014/main" id="{3417947A-6A33-B257-A540-7A3643B3F9C7}"/>
              </a:ext>
            </a:extLst>
          </p:cNvPr>
          <p:cNvSpPr/>
          <p:nvPr/>
        </p:nvSpPr>
        <p:spPr>
          <a:xfrm>
            <a:off x="1647631" y="4248200"/>
            <a:ext cx="483723" cy="16636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722</a:t>
            </a:r>
            <a:r>
              <a:rPr lang="zh-TW" altLang="en-US" sz="1600" b="1" dirty="0" smtClean="0">
                <a:solidFill>
                  <a:srgbClr val="C00000"/>
                </a:solidFill>
                <a:latin typeface="+mj-ea"/>
                <a:ea typeface="+mj-ea"/>
              </a:rPr>
              <a:t>以色列亡國</a:t>
            </a:r>
            <a:endParaRPr lang="en-US" altLang="zh-TW" sz="16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3863695" y="4623731"/>
            <a:ext cx="2817387" cy="1288111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600" b="1" dirty="0" smtClean="0">
                <a:latin typeface="+mj-ea"/>
                <a:ea typeface="+mj-ea"/>
              </a:rPr>
              <a:t>亞述轄制巴比倫約一百年後，</a:t>
            </a:r>
            <a:endParaRPr lang="en-US" altLang="zh-TW" sz="1600" b="1" dirty="0" smtClean="0">
              <a:latin typeface="+mj-ea"/>
              <a:ea typeface="+mj-ea"/>
            </a:endParaRPr>
          </a:p>
          <a:p>
            <a:r>
              <a:rPr lang="zh-TW" altLang="en-US" sz="1600" b="1" dirty="0" smtClean="0">
                <a:latin typeface="+mj-ea"/>
                <a:ea typeface="+mj-ea"/>
              </a:rPr>
              <a:t>拿波普拉撒</a:t>
            </a:r>
            <a:r>
              <a:rPr lang="en-US" altLang="zh-TW" sz="1600" b="1" dirty="0" smtClean="0">
                <a:latin typeface="+mj-ea"/>
                <a:ea typeface="+mj-ea"/>
              </a:rPr>
              <a:t>(</a:t>
            </a:r>
            <a:r>
              <a:rPr lang="en-US" altLang="zh-TW" sz="1600" b="1" dirty="0" err="1" smtClean="0">
                <a:latin typeface="+mj-ea"/>
                <a:ea typeface="+mj-ea"/>
              </a:rPr>
              <a:t>Nabopolassar</a:t>
            </a:r>
            <a:r>
              <a:rPr lang="en-US" altLang="zh-TW" sz="1600" b="1" dirty="0" smtClean="0">
                <a:latin typeface="+mj-ea"/>
                <a:ea typeface="+mj-ea"/>
              </a:rPr>
              <a:t>)</a:t>
            </a:r>
            <a:r>
              <a:rPr lang="zh-TW" altLang="en-US" sz="1600" b="1" dirty="0" smtClean="0">
                <a:latin typeface="+mj-ea"/>
                <a:ea typeface="+mj-ea"/>
              </a:rPr>
              <a:t>聯合盟邦反抗亞述，並消滅亞述，建立新巴比倫帝國。</a:t>
            </a:r>
            <a:endParaRPr lang="zh-TW" altLang="en-US" sz="1600" b="1" dirty="0">
              <a:latin typeface="+mj-ea"/>
              <a:ea typeface="+mj-ea"/>
            </a:endParaRPr>
          </a:p>
        </p:txBody>
      </p:sp>
      <p:cxnSp>
        <p:nvCxnSpPr>
          <p:cNvPr id="126" name="Straight Arrow Connector 125"/>
          <p:cNvCxnSpPr>
            <a:cxnSpLocks/>
            <a:stCxn id="118" idx="3"/>
          </p:cNvCxnSpPr>
          <p:nvPr/>
        </p:nvCxnSpPr>
        <p:spPr>
          <a:xfrm flipV="1">
            <a:off x="2667871" y="5930850"/>
            <a:ext cx="175931" cy="7143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0" name="Rectangle 129"/>
          <p:cNvSpPr/>
          <p:nvPr/>
        </p:nvSpPr>
        <p:spPr>
          <a:xfrm>
            <a:off x="1405332" y="1747493"/>
            <a:ext cx="483723" cy="2039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rgbClr val="C00000"/>
                </a:solidFill>
              </a:rPr>
              <a:t>729</a:t>
            </a:r>
            <a:endParaRPr lang="en-US" altLang="zh-TW" sz="1400" b="1" dirty="0">
              <a:solidFill>
                <a:srgbClr val="C00000"/>
              </a:solidFill>
            </a:endParaRPr>
          </a:p>
        </p:txBody>
      </p:sp>
      <p:sp>
        <p:nvSpPr>
          <p:cNvPr id="135" name="Rectangle 134"/>
          <p:cNvSpPr/>
          <p:nvPr/>
        </p:nvSpPr>
        <p:spPr>
          <a:xfrm>
            <a:off x="9308649" y="716698"/>
            <a:ext cx="2154242" cy="905807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latin typeface="+mj-ea"/>
                <a:ea typeface="+mj-ea"/>
              </a:rPr>
              <a:t>巴比倫興亡</a:t>
            </a:r>
            <a:endParaRPr lang="zh-TW" altLang="en-US" sz="2800" b="1" dirty="0">
              <a:latin typeface="+mj-ea"/>
              <a:ea typeface="+mj-ea"/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8249072" y="3071410"/>
            <a:ext cx="1086639" cy="2774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猶大亡國</a:t>
            </a:r>
            <a:endParaRPr lang="zh-TW" altLang="en-US" sz="16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54" name="Rectangle 153"/>
          <p:cNvSpPr/>
          <p:nvPr/>
        </p:nvSpPr>
        <p:spPr>
          <a:xfrm>
            <a:off x="10404977" y="1962534"/>
            <a:ext cx="1248307" cy="2774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巴比倫亡國</a:t>
            </a:r>
            <a:endParaRPr lang="zh-TW" altLang="en-US" sz="16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55" name="Elbow Connector 154"/>
          <p:cNvCxnSpPr/>
          <p:nvPr/>
        </p:nvCxnSpPr>
        <p:spPr>
          <a:xfrm rot="10800000">
            <a:off x="7252784" y="904212"/>
            <a:ext cx="369738" cy="233649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1" name="Straight Arrow Connector 160"/>
          <p:cNvCxnSpPr/>
          <p:nvPr/>
        </p:nvCxnSpPr>
        <p:spPr>
          <a:xfrm flipH="1" flipV="1">
            <a:off x="7328510" y="3916721"/>
            <a:ext cx="870" cy="56336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46160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Rectangle 3"/>
          <p:cNvSpPr/>
          <p:nvPr/>
        </p:nvSpPr>
        <p:spPr>
          <a:xfrm>
            <a:off x="472964" y="294289"/>
            <a:ext cx="11246069" cy="626942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亞述連年征伐，不斷擴張，在亞述巴尼拔〔</a:t>
            </a:r>
            <a:r>
              <a:rPr lang="en-US" altLang="zh-TW" sz="2800" dirty="0">
                <a:solidFill>
                  <a:schemeClr val="tx1"/>
                </a:solidFill>
                <a:latin typeface="+mj-ea"/>
                <a:ea typeface="+mj-ea"/>
              </a:rPr>
              <a:t>Ashurbanipal 668-627 BC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〕時代，國勢達到頂盛，從尼尼微出土史料顯示他的文治武功，成就輝煌。但他死後不到</a:t>
            </a:r>
            <a:r>
              <a:rPr lang="en-US" altLang="zh-TW" sz="2800" dirty="0">
                <a:solidFill>
                  <a:schemeClr val="tx1"/>
                </a:solidFill>
                <a:latin typeface="+mj-ea"/>
                <a:ea typeface="+mj-ea"/>
              </a:rPr>
              <a:t>15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年，尼尼微就被攻破。歷史記載瑪代和巴比倫聯合起來反抗亞述，</a:t>
            </a:r>
            <a:r>
              <a:rPr lang="en-US" altLang="zh-TW" sz="2800" dirty="0">
                <a:solidFill>
                  <a:schemeClr val="tx1"/>
                </a:solidFill>
                <a:latin typeface="+mj-ea"/>
                <a:ea typeface="+mj-ea"/>
              </a:rPr>
              <a:t>614 BC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圍困尼尼微，</a:t>
            </a:r>
            <a:r>
              <a:rPr lang="en-US" altLang="zh-TW" sz="2800" dirty="0">
                <a:solidFill>
                  <a:schemeClr val="tx1"/>
                </a:solidFill>
                <a:latin typeface="+mj-ea"/>
                <a:ea typeface="+mj-ea"/>
              </a:rPr>
              <a:t>612 BC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攻破尼尼微。那鴻在猶大王瑪拿西和約西亞期間，瑪拿西時代，猶大是最敗壞墮落的時代</a:t>
            </a:r>
            <a:r>
              <a:rPr lang="en-US" altLang="zh-TW" sz="28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王下</a:t>
            </a:r>
            <a:r>
              <a:rPr lang="en-US" altLang="zh-TW" sz="2800" dirty="0">
                <a:solidFill>
                  <a:schemeClr val="tx1"/>
                </a:solidFill>
                <a:latin typeface="+mj-ea"/>
                <a:ea typeface="+mj-ea"/>
              </a:rPr>
              <a:t>21:1-16)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；約西亞雖然帶領百姓歸向神，力行宗教改革，但神已經定意要審判猶大</a:t>
            </a:r>
            <a:r>
              <a:rPr lang="en-US" altLang="zh-TW" sz="28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王下</a:t>
            </a:r>
            <a:r>
              <a:rPr lang="en-US" altLang="zh-TW" sz="2800" dirty="0">
                <a:solidFill>
                  <a:schemeClr val="tx1"/>
                </a:solidFill>
                <a:latin typeface="+mj-ea"/>
                <a:ea typeface="+mj-ea"/>
              </a:rPr>
              <a:t>23:21-27)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，他們不能逃脫審判的命運。神審判的方式有多種，古時神藉著洪水、天火審判，後來藉著刀劍、飢荒、瘟疫審判</a:t>
            </a:r>
            <a:r>
              <a:rPr lang="en-US" altLang="zh-TW" sz="28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耶</a:t>
            </a:r>
            <a:r>
              <a:rPr lang="en-US" altLang="zh-TW" sz="2800" dirty="0">
                <a:solidFill>
                  <a:schemeClr val="tx1"/>
                </a:solidFill>
                <a:latin typeface="+mj-ea"/>
                <a:ea typeface="+mj-ea"/>
              </a:rPr>
              <a:t>24:10; 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啟</a:t>
            </a:r>
            <a:r>
              <a:rPr lang="en-US" altLang="zh-TW" sz="2800" dirty="0">
                <a:solidFill>
                  <a:schemeClr val="tx1"/>
                </a:solidFill>
                <a:latin typeface="+mj-ea"/>
                <a:ea typeface="+mj-ea"/>
              </a:rPr>
              <a:t>6:8)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。尼尼微原是繁華、壯麗的城，審判臨到時，忽然間傾覆，燒殺擄掠，全然毀滅。審判的景象極為可怕，尼尼微毀滅，固然是神對仇敵的審判，但也是給神子民的鑑戒，要儆醒預備，隨時回轉歸向主。</a:t>
            </a:r>
          </a:p>
        </p:txBody>
      </p:sp>
    </p:spTree>
    <p:extLst>
      <p:ext uri="{BB962C8B-B14F-4D97-AF65-F5344CB8AC3E}">
        <p14:creationId xmlns:p14="http://schemas.microsoft.com/office/powerpoint/2010/main" val="27990908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42"/>
          <a:stretch/>
        </p:blipFill>
        <p:spPr>
          <a:xfrm>
            <a:off x="5459726" y="834888"/>
            <a:ext cx="2499198" cy="352446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93913" y="834888"/>
            <a:ext cx="3792772" cy="520084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zh-TW" b="1" dirty="0">
                <a:solidFill>
                  <a:schemeClr val="tx1"/>
                </a:solidFill>
              </a:rPr>
              <a:t>這座</a:t>
            </a:r>
            <a:r>
              <a:rPr lang="en-US" altLang="zh-TW" b="1" dirty="0">
                <a:solidFill>
                  <a:schemeClr val="tx1"/>
                </a:solidFill>
              </a:rPr>
              <a:t> 8 </a:t>
            </a:r>
            <a:r>
              <a:rPr lang="zh-TW" altLang="zh-TW" b="1" dirty="0">
                <a:solidFill>
                  <a:schemeClr val="tx1"/>
                </a:solidFill>
              </a:rPr>
              <a:t>英尺（</a:t>
            </a:r>
            <a:r>
              <a:rPr lang="en-US" altLang="zh-TW" b="1" dirty="0">
                <a:solidFill>
                  <a:schemeClr val="tx1"/>
                </a:solidFill>
              </a:rPr>
              <a:t>2.4 m</a:t>
            </a:r>
            <a:r>
              <a:rPr lang="zh-TW" altLang="zh-TW" b="1" dirty="0">
                <a:solidFill>
                  <a:schemeClr val="tx1"/>
                </a:solidFill>
              </a:rPr>
              <a:t>）高的青銅雕像</a:t>
            </a:r>
            <a:r>
              <a:rPr lang="en-US" altLang="zh-TW" b="1" dirty="0">
                <a:solidFill>
                  <a:schemeClr val="tx1"/>
                </a:solidFill>
              </a:rPr>
              <a:t>  </a:t>
            </a:r>
            <a:r>
              <a:rPr lang="zh-TW" altLang="zh-TW" b="1" dirty="0">
                <a:solidFill>
                  <a:schemeClr val="tx1"/>
                </a:solidFill>
              </a:rPr>
              <a:t>安裝在底座和底座上，總高度達到</a:t>
            </a:r>
            <a:r>
              <a:rPr lang="en-US" altLang="zh-TW" b="1" dirty="0">
                <a:solidFill>
                  <a:schemeClr val="tx1"/>
                </a:solidFill>
              </a:rPr>
              <a:t> 15 </a:t>
            </a:r>
            <a:r>
              <a:rPr lang="zh-TW" altLang="zh-TW" b="1" dirty="0">
                <a:solidFill>
                  <a:schemeClr val="tx1"/>
                </a:solidFill>
              </a:rPr>
              <a:t>英尺（</a:t>
            </a:r>
            <a:r>
              <a:rPr lang="en-US" altLang="zh-TW" b="1" dirty="0">
                <a:solidFill>
                  <a:schemeClr val="tx1"/>
                </a:solidFill>
              </a:rPr>
              <a:t>4.6 m</a:t>
            </a:r>
            <a:r>
              <a:rPr lang="zh-TW" altLang="zh-TW" b="1" dirty="0">
                <a:solidFill>
                  <a:schemeClr val="tx1"/>
                </a:solidFill>
              </a:rPr>
              <a:t>），重約</a:t>
            </a:r>
            <a:r>
              <a:rPr lang="en-US" altLang="zh-TW" b="1" dirty="0">
                <a:solidFill>
                  <a:schemeClr val="tx1"/>
                </a:solidFill>
              </a:rPr>
              <a:t> 1,800 </a:t>
            </a:r>
            <a:r>
              <a:rPr lang="zh-TW" altLang="zh-TW" b="1" dirty="0">
                <a:solidFill>
                  <a:schemeClr val="tx1"/>
                </a:solidFill>
              </a:rPr>
              <a:t>磅（</a:t>
            </a:r>
            <a:r>
              <a:rPr lang="en-US" altLang="zh-TW" b="1" dirty="0">
                <a:solidFill>
                  <a:schemeClr val="tx1"/>
                </a:solidFill>
              </a:rPr>
              <a:t>820 </a:t>
            </a:r>
            <a:r>
              <a:rPr lang="zh-TW" altLang="zh-TW" b="1" dirty="0">
                <a:solidFill>
                  <a:schemeClr val="tx1"/>
                </a:solidFill>
              </a:rPr>
              <a:t>公斤）。它描繪了亞述國王亞述巴尼拔</a:t>
            </a:r>
            <a:r>
              <a:rPr lang="en-US" altLang="zh-TW" b="1" dirty="0">
                <a:solidFill>
                  <a:schemeClr val="tx1"/>
                </a:solidFill>
              </a:rPr>
              <a:t> (Ashurbanipal)</a:t>
            </a:r>
            <a:r>
              <a:rPr lang="zh-TW" altLang="zh-TW" b="1" dirty="0">
                <a:solidFill>
                  <a:schemeClr val="tx1"/>
                </a:solidFill>
              </a:rPr>
              <a:t>，他因建造同名的亞述巴尼拔圖書館</a:t>
            </a:r>
            <a:r>
              <a:rPr lang="en-US" altLang="zh-TW" b="1" dirty="0">
                <a:solidFill>
                  <a:schemeClr val="tx1"/>
                </a:solidFill>
              </a:rPr>
              <a:t> (Library of Ashurbanipal) </a:t>
            </a:r>
            <a:r>
              <a:rPr lang="zh-TW" altLang="zh-TW" b="1" dirty="0">
                <a:solidFill>
                  <a:schemeClr val="tx1"/>
                </a:solidFill>
              </a:rPr>
              <a:t>而聞名，這是尼尼微第一個也是最大的圖書館。</a:t>
            </a:r>
            <a:r>
              <a:rPr lang="en-US" altLang="zh-TW" b="1" dirty="0">
                <a:solidFill>
                  <a:schemeClr val="tx1"/>
                </a:solidFill>
              </a:rPr>
              <a:t> </a:t>
            </a:r>
            <a:r>
              <a:rPr lang="zh-TW" altLang="zh-TW" b="1" dirty="0" smtClean="0">
                <a:solidFill>
                  <a:schemeClr val="tx1"/>
                </a:solidFill>
              </a:rPr>
              <a:t>留</a:t>
            </a:r>
            <a:r>
              <a:rPr lang="zh-TW" altLang="zh-TW" b="1" dirty="0">
                <a:solidFill>
                  <a:schemeClr val="tx1"/>
                </a:solidFill>
              </a:rPr>
              <a:t>著鬍鬚的國王戴著耳環，穿著一件外衣；他一手拿著一塊泥板，另一手將一隻小獅子抱在胸前。</a:t>
            </a:r>
            <a:r>
              <a:rPr lang="en-US" altLang="zh-TW" b="1" dirty="0">
                <a:solidFill>
                  <a:schemeClr val="tx1"/>
                </a:solidFill>
              </a:rPr>
              <a:t> </a:t>
            </a:r>
            <a:r>
              <a:rPr lang="zh-TW" altLang="zh-TW" b="1" dirty="0" smtClean="0">
                <a:solidFill>
                  <a:schemeClr val="tx1"/>
                </a:solidFill>
              </a:rPr>
              <a:t>根據</a:t>
            </a:r>
            <a:r>
              <a:rPr lang="zh-TW" altLang="zh-TW" b="1" dirty="0">
                <a:solidFill>
                  <a:schemeClr val="tx1"/>
                </a:solidFill>
              </a:rPr>
              <a:t>歷史標記資料庫，碑上刻</a:t>
            </a:r>
            <a:r>
              <a:rPr lang="zh-TW" altLang="zh-TW" b="1" dirty="0" smtClean="0">
                <a:solidFill>
                  <a:schemeClr val="tx1"/>
                </a:solidFill>
              </a:rPr>
              <a:t>有</a:t>
            </a:r>
            <a:r>
              <a:rPr lang="zh-TW" altLang="en-US" b="1" dirty="0" smtClean="0">
                <a:solidFill>
                  <a:schemeClr val="tx1"/>
                </a:solidFill>
              </a:rPr>
              <a:t>英文</a:t>
            </a:r>
            <a:r>
              <a:rPr lang="en-US" altLang="zh-TW" b="1" dirty="0">
                <a:solidFill>
                  <a:schemeClr val="tx1"/>
                </a:solidFill>
              </a:rPr>
              <a:t>/</a:t>
            </a:r>
            <a:r>
              <a:rPr lang="zh-TW" altLang="zh-TW" b="1" dirty="0" smtClean="0">
                <a:solidFill>
                  <a:schemeClr val="tx1"/>
                </a:solidFill>
              </a:rPr>
              <a:t>楔形文</a:t>
            </a:r>
            <a:r>
              <a:rPr lang="en-US" altLang="zh-TW" b="1" dirty="0" smtClean="0">
                <a:solidFill>
                  <a:schemeClr val="tx1"/>
                </a:solidFill>
              </a:rPr>
              <a:t>/</a:t>
            </a:r>
            <a:r>
              <a:rPr lang="zh-TW" altLang="en-US" b="1" dirty="0" smtClean="0">
                <a:solidFill>
                  <a:schemeClr val="tx1"/>
                </a:solidFill>
              </a:rPr>
              <a:t>亞蘭文</a:t>
            </a:r>
            <a:r>
              <a:rPr lang="zh-TW" altLang="zh-TW" b="1" dirty="0" smtClean="0">
                <a:solidFill>
                  <a:schemeClr val="tx1"/>
                </a:solidFill>
              </a:rPr>
              <a:t>：</a:t>
            </a:r>
            <a:r>
              <a:rPr lang="zh-TW" altLang="zh-TW" b="1" dirty="0">
                <a:solidFill>
                  <a:schemeClr val="tx1"/>
                </a:solidFill>
              </a:rPr>
              <a:t>「</a:t>
            </a:r>
            <a:r>
              <a:rPr lang="zh-TW" altLang="zh-TW" b="1" dirty="0">
                <a:solidFill>
                  <a:srgbClr val="C00000"/>
                </a:solidFill>
                <a:latin typeface="+mj-ea"/>
                <a:ea typeface="+mj-ea"/>
              </a:rPr>
              <a:t>願天地平安</a:t>
            </a:r>
            <a:r>
              <a:rPr lang="en-US" altLang="zh-TW" b="1" dirty="0">
                <a:solidFill>
                  <a:srgbClr val="C00000"/>
                </a:solidFill>
                <a:latin typeface="+mj-ea"/>
                <a:ea typeface="+mj-ea"/>
              </a:rPr>
              <a:t>/</a:t>
            </a:r>
            <a:r>
              <a:rPr lang="zh-TW" altLang="zh-TW" b="1" dirty="0">
                <a:solidFill>
                  <a:srgbClr val="C00000"/>
                </a:solidFill>
                <a:latin typeface="+mj-ea"/>
                <a:ea typeface="+mj-ea"/>
              </a:rPr>
              <a:t>願國家和城市平安</a:t>
            </a:r>
            <a:r>
              <a:rPr lang="en-US" altLang="zh-TW" b="1" dirty="0">
                <a:solidFill>
                  <a:srgbClr val="C00000"/>
                </a:solidFill>
                <a:latin typeface="+mj-ea"/>
                <a:ea typeface="+mj-ea"/>
              </a:rPr>
              <a:t>/</a:t>
            </a:r>
            <a:r>
              <a:rPr lang="zh-TW" altLang="zh-TW" b="1" dirty="0">
                <a:solidFill>
                  <a:srgbClr val="C00000"/>
                </a:solidFill>
                <a:latin typeface="+mj-ea"/>
                <a:ea typeface="+mj-ea"/>
              </a:rPr>
              <a:t>願所有土地上的居民平安</a:t>
            </a:r>
            <a:r>
              <a:rPr lang="en-US" altLang="zh-TW" b="1" dirty="0">
                <a:solidFill>
                  <a:srgbClr val="C00000"/>
                </a:solidFill>
                <a:latin typeface="+mj-ea"/>
                <a:ea typeface="+mj-ea"/>
              </a:rPr>
              <a:t>/</a:t>
            </a:r>
            <a:r>
              <a:rPr lang="zh-TW" altLang="zh-TW" b="1" dirty="0">
                <a:solidFill>
                  <a:srgbClr val="C00000"/>
                </a:solidFill>
                <a:latin typeface="+mj-ea"/>
                <a:ea typeface="+mj-ea"/>
              </a:rPr>
              <a:t>這是亞述人民在美國獨立</a:t>
            </a:r>
            <a:r>
              <a:rPr lang="en-US" altLang="zh-TW" b="1" dirty="0">
                <a:solidFill>
                  <a:srgbClr val="C00000"/>
                </a:solidFill>
                <a:latin typeface="+mj-ea"/>
                <a:ea typeface="+mj-ea"/>
              </a:rPr>
              <a:t>210</a:t>
            </a:r>
            <a:r>
              <a:rPr lang="zh-TW" altLang="zh-TW" b="1" dirty="0">
                <a:solidFill>
                  <a:srgbClr val="C00000"/>
                </a:solidFill>
                <a:latin typeface="+mj-ea"/>
                <a:ea typeface="+mj-ea"/>
              </a:rPr>
              <a:t>週年之際贈送給舊金山市的雕像</a:t>
            </a:r>
            <a:r>
              <a:rPr lang="zh-TW" altLang="zh-TW" b="1" dirty="0">
                <a:solidFill>
                  <a:schemeClr val="tx1"/>
                </a:solidFill>
              </a:rPr>
              <a:t>」</a:t>
            </a:r>
            <a:r>
              <a:rPr lang="zh-TW" altLang="zh-TW" b="1" dirty="0" smtClean="0">
                <a:solidFill>
                  <a:schemeClr val="tx1"/>
                </a:solidFill>
              </a:rPr>
              <a:t>。</a:t>
            </a:r>
            <a:endParaRPr lang="en-US" altLang="zh-TW" b="1" dirty="0" smtClean="0">
              <a:solidFill>
                <a:schemeClr val="tx1"/>
              </a:solidFill>
            </a:endParaRPr>
          </a:p>
          <a:p>
            <a:r>
              <a:rPr lang="en-US" altLang="zh-TW" sz="800" b="1" dirty="0" smtClean="0">
                <a:solidFill>
                  <a:schemeClr val="tx1"/>
                </a:solidFill>
              </a:rPr>
              <a:t> </a:t>
            </a:r>
          </a:p>
          <a:p>
            <a:r>
              <a:rPr lang="en-US" altLang="zh-TW" b="1" dirty="0" smtClean="0">
                <a:solidFill>
                  <a:schemeClr val="tx1"/>
                </a:solidFill>
                <a:latin typeface="+mj-ea"/>
                <a:ea typeface="+mj-ea"/>
              </a:rPr>
              <a:t>  【</a:t>
            </a:r>
            <a:r>
              <a:rPr lang="zh-TW" altLang="en-US" b="1" dirty="0" smtClean="0">
                <a:solidFill>
                  <a:schemeClr val="tx1"/>
                </a:solidFill>
                <a:latin typeface="+mj-ea"/>
                <a:ea typeface="+mj-ea"/>
              </a:rPr>
              <a:t>安置在舊金山市政廰廣場前</a:t>
            </a:r>
            <a:r>
              <a:rPr lang="en-US" altLang="zh-TW" b="1" dirty="0" smtClean="0">
                <a:solidFill>
                  <a:schemeClr val="tx1"/>
                </a:solidFill>
                <a:latin typeface="+mj-ea"/>
                <a:ea typeface="+mj-ea"/>
              </a:rPr>
              <a:t>】</a:t>
            </a:r>
            <a:endParaRPr lang="zh-TW" altLang="en-US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3061" y="4539222"/>
            <a:ext cx="3316942" cy="149651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" b="8448"/>
          <a:stretch/>
        </p:blipFill>
        <p:spPr>
          <a:xfrm>
            <a:off x="8676380" y="3179134"/>
            <a:ext cx="2200726" cy="2856599"/>
          </a:xfrm>
          <a:prstGeom prst="rect">
            <a:avLst/>
          </a:prstGeom>
        </p:spPr>
      </p:pic>
      <p:pic>
        <p:nvPicPr>
          <p:cNvPr id="8" name="Picture 7">
            <a:hlinkClick r:id="rId5"/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4484" y="834888"/>
            <a:ext cx="1513376" cy="3120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8560" y="1012602"/>
            <a:ext cx="1426288" cy="1382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2492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Rectangle 4"/>
          <p:cNvSpPr/>
          <p:nvPr/>
        </p:nvSpPr>
        <p:spPr>
          <a:xfrm>
            <a:off x="881061" y="825910"/>
            <a:ext cx="10429875" cy="520617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2800" b="1" dirty="0" smtClean="0">
                <a:solidFill>
                  <a:schemeClr val="tx1"/>
                </a:solidFill>
                <a:latin typeface="+mj-ea"/>
                <a:ea typeface="+mj-ea"/>
              </a:rPr>
              <a:t>【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那鴻書 </a:t>
            </a:r>
            <a:r>
              <a:rPr lang="en-US" altLang="zh-TW" sz="2800" b="1" dirty="0" smtClean="0">
                <a:solidFill>
                  <a:schemeClr val="tx1"/>
                </a:solidFill>
                <a:latin typeface="+mj-ea"/>
                <a:ea typeface="+mj-ea"/>
              </a:rPr>
              <a:t>2:1-4】</a:t>
            </a:r>
            <a:endParaRPr lang="en-US" altLang="zh-TW" sz="2800" b="1" dirty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en-US" altLang="zh-TW" sz="2800" baseline="30000" dirty="0">
                <a:solidFill>
                  <a:schemeClr val="tx1"/>
                </a:solidFill>
                <a:latin typeface="+mj-ea"/>
                <a:ea typeface="+mj-ea"/>
              </a:rPr>
              <a:t>1 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尼尼微啊，那</a:t>
            </a:r>
            <a:r>
              <a:rPr lang="zh-TW" altLang="zh-TW" sz="2800" b="1" dirty="0">
                <a:solidFill>
                  <a:srgbClr val="FF0000"/>
                </a:solidFill>
                <a:latin typeface="+mj-ea"/>
                <a:ea typeface="+mj-ea"/>
              </a:rPr>
              <a:t>打碎邦國的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上來攻擊你。你要看守保障，謹防道路，使腰強壯，大大勉力。</a:t>
            </a:r>
            <a:r>
              <a:rPr lang="en-US" altLang="zh-TW" sz="2800" baseline="30000" dirty="0">
                <a:solidFill>
                  <a:schemeClr val="tx1"/>
                </a:solidFill>
                <a:latin typeface="+mj-ea"/>
                <a:ea typeface="+mj-ea"/>
              </a:rPr>
              <a:t>2 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耶和華復興</a:t>
            </a:r>
            <a:r>
              <a:rPr lang="zh-TW" altLang="zh-TW" sz="2800" b="1" dirty="0">
                <a:solidFill>
                  <a:srgbClr val="C00000"/>
                </a:solidFill>
                <a:latin typeface="+mj-ea"/>
                <a:ea typeface="+mj-ea"/>
              </a:rPr>
              <a:t>雅各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的榮華，好像</a:t>
            </a:r>
            <a:r>
              <a:rPr lang="zh-TW" altLang="zh-TW" sz="2800" b="1" dirty="0">
                <a:solidFill>
                  <a:srgbClr val="C00000"/>
                </a:solidFill>
                <a:latin typeface="+mj-ea"/>
                <a:ea typeface="+mj-ea"/>
              </a:rPr>
              <a:t>以色列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的榮華一樣；因為使地空虛的，已經使</a:t>
            </a:r>
            <a:r>
              <a:rPr lang="zh-TW" altLang="zh-TW" sz="2800" b="1" dirty="0">
                <a:solidFill>
                  <a:srgbClr val="C00000"/>
                </a:solidFill>
                <a:latin typeface="+mj-ea"/>
                <a:ea typeface="+mj-ea"/>
              </a:rPr>
              <a:t>雅各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和</a:t>
            </a:r>
            <a:r>
              <a:rPr lang="zh-TW" altLang="zh-TW" sz="2800" b="1" dirty="0">
                <a:solidFill>
                  <a:srgbClr val="C00000"/>
                </a:solidFill>
                <a:latin typeface="+mj-ea"/>
                <a:ea typeface="+mj-ea"/>
              </a:rPr>
              <a:t>以色列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空虛，將他們的葡萄枝毀壞了。</a:t>
            </a:r>
            <a:r>
              <a:rPr lang="en-US" altLang="zh-TW" sz="2800" baseline="30000" dirty="0">
                <a:solidFill>
                  <a:schemeClr val="tx1"/>
                </a:solidFill>
                <a:latin typeface="+mj-ea"/>
                <a:ea typeface="+mj-ea"/>
              </a:rPr>
              <a:t>3 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他勇士的盾牌是</a:t>
            </a:r>
            <a:r>
              <a:rPr lang="zh-TW" altLang="zh-TW" sz="2800" b="1" dirty="0">
                <a:solidFill>
                  <a:srgbClr val="FF0000"/>
                </a:solidFill>
                <a:latin typeface="+mj-ea"/>
                <a:ea typeface="+mj-ea"/>
              </a:rPr>
              <a:t>紅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的，精兵都穿</a:t>
            </a:r>
            <a:r>
              <a:rPr lang="zh-TW" altLang="zh-TW" sz="2800" b="1" dirty="0">
                <a:solidFill>
                  <a:srgbClr val="FF0000"/>
                </a:solidFill>
                <a:latin typeface="+mj-ea"/>
                <a:ea typeface="+mj-ea"/>
              </a:rPr>
              <a:t>朱紅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衣服。在他預備爭戰的日子，戰車上的鋼鐵閃爍如火，柏木把的槍也掄起來了。</a:t>
            </a:r>
            <a:r>
              <a:rPr lang="en-US" altLang="zh-TW" sz="2800" baseline="30000" dirty="0">
                <a:solidFill>
                  <a:schemeClr val="tx1"/>
                </a:solidFill>
                <a:latin typeface="+mj-ea"/>
                <a:ea typeface="+mj-ea"/>
              </a:rPr>
              <a:t>4 </a:t>
            </a:r>
            <a:r>
              <a:rPr lang="zh-TW" altLang="zh-TW" sz="2800" dirty="0">
                <a:solidFill>
                  <a:schemeClr val="tx1"/>
                </a:solidFill>
                <a:latin typeface="+mj-ea"/>
                <a:ea typeface="+mj-ea"/>
              </a:rPr>
              <a:t>車輛在街上急行，在寬闊處奔來奔去，形狀如火把，飛跑如閃電</a:t>
            </a:r>
            <a:r>
              <a:rPr lang="zh-TW" altLang="zh-TW" sz="28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en-US" sz="2800" kern="100" dirty="0">
              <a:solidFill>
                <a:schemeClr val="tx1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6299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Rectangle 4"/>
          <p:cNvSpPr/>
          <p:nvPr/>
        </p:nvSpPr>
        <p:spPr>
          <a:xfrm>
            <a:off x="881061" y="825910"/>
            <a:ext cx="10429875" cy="520617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3200" b="1" dirty="0" smtClean="0">
                <a:solidFill>
                  <a:schemeClr val="tx1"/>
                </a:solidFill>
                <a:latin typeface="+mj-ea"/>
                <a:ea typeface="+mj-ea"/>
              </a:rPr>
              <a:t>1. </a:t>
            </a:r>
            <a:r>
              <a:rPr lang="zh-TW" altLang="zh-TW" sz="3200" b="1" dirty="0" smtClean="0">
                <a:solidFill>
                  <a:schemeClr val="tx1"/>
                </a:solidFill>
                <a:latin typeface="+mj-ea"/>
                <a:ea typeface="+mj-ea"/>
              </a:rPr>
              <a:t>神</a:t>
            </a:r>
            <a:r>
              <a:rPr lang="zh-TW" altLang="zh-TW" sz="3200" b="1" dirty="0">
                <a:solidFill>
                  <a:schemeClr val="tx1"/>
                </a:solidFill>
                <a:latin typeface="+mj-ea"/>
                <a:ea typeface="+mj-ea"/>
              </a:rPr>
              <a:t>興起誰來攻擊尼尼微？有何特徵？當仇敵受審判時</a:t>
            </a:r>
            <a:r>
              <a:rPr lang="zh-TW" altLang="zh-TW" sz="3200" b="1" dirty="0" smtClean="0">
                <a:solidFill>
                  <a:schemeClr val="tx1"/>
                </a:solidFill>
                <a:latin typeface="+mj-ea"/>
                <a:ea typeface="+mj-ea"/>
              </a:rPr>
              <a:t>，</a:t>
            </a:r>
            <a:endParaRPr lang="en-US" altLang="zh-TW" sz="3200" b="1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en-US" altLang="zh-TW" sz="3200" b="1" dirty="0" smtClean="0">
                <a:solidFill>
                  <a:schemeClr val="tx1"/>
                </a:solidFill>
                <a:latin typeface="+mj-ea"/>
                <a:ea typeface="+mj-ea"/>
              </a:rPr>
              <a:t>    </a:t>
            </a:r>
            <a:r>
              <a:rPr lang="zh-TW" altLang="zh-TW" sz="3200" b="1" dirty="0" smtClean="0">
                <a:solidFill>
                  <a:schemeClr val="tx1"/>
                </a:solidFill>
                <a:latin typeface="+mj-ea"/>
                <a:ea typeface="+mj-ea"/>
              </a:rPr>
              <a:t>神</a:t>
            </a:r>
            <a:r>
              <a:rPr lang="zh-TW" altLang="zh-TW" sz="3200" b="1" dirty="0">
                <a:solidFill>
                  <a:schemeClr val="tx1"/>
                </a:solidFill>
                <a:latin typeface="+mj-ea"/>
                <a:ea typeface="+mj-ea"/>
              </a:rPr>
              <a:t>的子民將如何</a:t>
            </a:r>
            <a:r>
              <a:rPr lang="zh-TW" altLang="zh-TW" sz="3200" b="1" dirty="0" smtClean="0">
                <a:solidFill>
                  <a:schemeClr val="tx1"/>
                </a:solidFill>
                <a:latin typeface="+mj-ea"/>
                <a:ea typeface="+mj-ea"/>
              </a:rPr>
              <a:t>？</a:t>
            </a:r>
            <a:endParaRPr lang="zh-TW" altLang="zh-TW" sz="3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391898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zh-TW" sz="3400" b="1" dirty="0">
                <a:solidFill>
                  <a:schemeClr val="tx1"/>
                </a:solidFill>
                <a:latin typeface="+mj-ea"/>
                <a:ea typeface="+mj-ea"/>
              </a:rPr>
              <a:t>一</a:t>
            </a:r>
            <a:r>
              <a:rPr lang="en-US" altLang="zh-TW" sz="3400" b="1" dirty="0">
                <a:solidFill>
                  <a:schemeClr val="tx1"/>
                </a:solidFill>
                <a:latin typeface="+mj-ea"/>
                <a:ea typeface="+mj-ea"/>
              </a:rPr>
              <a:t>. </a:t>
            </a:r>
            <a:r>
              <a:rPr lang="zh-TW" altLang="en-US" sz="3400" b="1" dirty="0" smtClean="0">
                <a:solidFill>
                  <a:schemeClr val="tx1"/>
                </a:solidFill>
                <a:latin typeface="+mj-ea"/>
                <a:ea typeface="+mj-ea"/>
              </a:rPr>
              <a:t>神怒氣的棍</a:t>
            </a:r>
            <a:endParaRPr lang="zh-TW" altLang="zh-TW" sz="3400" dirty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過去，以色列是神審判迦南人的工具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申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9:3-5)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；當以色列犯罪，神便使用亞述作為審判以色列的工具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賽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10:5-6)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。而今，神要興起巴比倫，不僅審判亞述，也要審判南國猶大</a:t>
            </a:r>
            <a:r>
              <a:rPr lang="zh-TW" altLang="zh-TW" sz="26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TW" altLang="zh-TW" sz="260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zh-TW" altLang="zh-TW" sz="2800" b="1" dirty="0">
                <a:solidFill>
                  <a:schemeClr val="tx1"/>
                </a:solidFill>
                <a:latin typeface="+mj-ea"/>
                <a:ea typeface="+mj-ea"/>
              </a:rPr>
              <a:t>打碎邦國的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：神興起巴比倫為全地的大錘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耶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50:23)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，命定列國都要臣服於巴比倫，若不臣服，神必刑罰那邦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耶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27:1-9)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。神是公義的，審判要從神的家起首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彼前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4:17)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，神使祂子民脫離亞述的軛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賽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14:25)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，但仍要藉著巴比倫煉淨他們，使他們成為完全。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zh-TW" altLang="zh-TW" sz="2800" b="1" dirty="0">
                <a:solidFill>
                  <a:schemeClr val="tx1"/>
                </a:solidFill>
                <a:latin typeface="+mj-ea"/>
                <a:ea typeface="+mj-ea"/>
              </a:rPr>
              <a:t>毀壞葡萄枝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：神形容祂子民是葡萄園或葡萄枝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賽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5:1-7; 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約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15:5)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，神栽種，也修剪，復興和拆毀都是出於神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耶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1:10; 24:6)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。雖然，神命定神子民要被擄，北國已經亡國，將來南國也要滅亡，但神應許要復興他們，使他們回歸，藉著彌賽亞，成為一國。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zh-TW" sz="2800" b="1" dirty="0">
                <a:solidFill>
                  <a:schemeClr val="tx1"/>
                </a:solidFill>
                <a:latin typeface="+mj-ea"/>
                <a:ea typeface="+mj-ea"/>
              </a:rPr>
              <a:t>爭戰的日子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：巴比倫和瑪代聯軍攻打尼尼微，他們的精兵勇士穿紅色的軍裝，車輛急行飛跑，攻破尼尼微，將來，巴比倫也要如此上來攻打猶大和耶路撒冷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哈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1:6-9)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。末世爭戰中，基督穿血濺的衣服〔朱紅色衣服〕，戰勝眾仇敵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啟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19:13; 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賽</a:t>
            </a:r>
            <a:r>
              <a:rPr lang="en-US" altLang="zh-TW" sz="2600" dirty="0">
                <a:solidFill>
                  <a:schemeClr val="tx1"/>
                </a:solidFill>
                <a:latin typeface="+mj-ea"/>
                <a:ea typeface="+mj-ea"/>
              </a:rPr>
              <a:t>63:1-6)</a:t>
            </a:r>
            <a:r>
              <a:rPr lang="zh-TW" altLang="zh-TW" sz="2600" dirty="0">
                <a:solidFill>
                  <a:schemeClr val="tx1"/>
                </a:solidFill>
                <a:latin typeface="+mj-ea"/>
                <a:ea typeface="+mj-ea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9332637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137" y="866886"/>
            <a:ext cx="6650301" cy="48640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707" y="3859619"/>
            <a:ext cx="3813803" cy="163741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08" y="1079801"/>
            <a:ext cx="3048000" cy="2407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3862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22622</TotalTime>
  <Words>2355</Words>
  <Application>Microsoft Office PowerPoint</Application>
  <PresentationFormat>Widescreen</PresentationFormat>
  <Paragraphs>131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微軟正黑體</vt:lpstr>
      <vt:lpstr>新細明體</vt:lpstr>
      <vt:lpstr>Arial</vt:lpstr>
      <vt:lpstr>Garamond</vt:lpstr>
      <vt:lpstr>Times New Roman</vt:lpstr>
      <vt:lpstr>Organic</vt:lpstr>
      <vt:lpstr>那鴻書 (2)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tedhuang98@gmail.com</dc:creator>
  <cp:lastModifiedBy>Imin Huang</cp:lastModifiedBy>
  <cp:revision>157</cp:revision>
  <dcterms:created xsi:type="dcterms:W3CDTF">2023-05-31T10:18:55Z</dcterms:created>
  <dcterms:modified xsi:type="dcterms:W3CDTF">2024-03-12T04:21:14Z</dcterms:modified>
</cp:coreProperties>
</file>