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367" r:id="rId2"/>
    <p:sldId id="371" r:id="rId3"/>
    <p:sldId id="342" r:id="rId4"/>
    <p:sldId id="365" r:id="rId5"/>
    <p:sldId id="363" r:id="rId6"/>
    <p:sldId id="364" r:id="rId7"/>
    <p:sldId id="373" r:id="rId8"/>
    <p:sldId id="374" r:id="rId9"/>
    <p:sldId id="379" r:id="rId10"/>
    <p:sldId id="387" r:id="rId11"/>
    <p:sldId id="384" r:id="rId12"/>
    <p:sldId id="377" r:id="rId13"/>
    <p:sldId id="375" r:id="rId14"/>
    <p:sldId id="397" r:id="rId15"/>
    <p:sldId id="389" r:id="rId16"/>
    <p:sldId id="391" r:id="rId17"/>
    <p:sldId id="392" r:id="rId18"/>
    <p:sldId id="385" r:id="rId19"/>
    <p:sldId id="381" r:id="rId20"/>
    <p:sldId id="382" r:id="rId21"/>
    <p:sldId id="393" r:id="rId22"/>
    <p:sldId id="394" r:id="rId23"/>
    <p:sldId id="395" r:id="rId24"/>
    <p:sldId id="396" r:id="rId25"/>
    <p:sldId id="398" r:id="rId26"/>
    <p:sldId id="399" r:id="rId27"/>
    <p:sldId id="400" r:id="rId28"/>
    <p:sldId id="383" r:id="rId29"/>
    <p:sldId id="386" r:id="rId3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>
        <p:scale>
          <a:sx n="130" d="100"/>
          <a:sy n="130" d="100"/>
        </p:scale>
        <p:origin x="-654" y="-4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B61BEF0D-F0BB-DE4B-95CE-6DB70DBA9567}" type="datetimeFigureOut">
              <a:rPr lang="en-US" dirty="0"/>
              <a:pPr/>
              <a:t>3/4/2024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3/4/2024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47F38-B617-4D2F-AE0A-013F0C4D2C57}" type="datetimeFigureOut">
              <a:rPr lang="en-US" dirty="0"/>
              <a:t>3/4/2024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7799C9-84D9-46D2-A11E-BCF8A720529D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FA754-D5C3-4E66-96A6-867B257F58DC}" type="datetimeFigureOut">
              <a:rPr lang="en-US" dirty="0"/>
              <a:t>3/4/2024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065D-F351-4B03-BD91-D8A6B8D4B362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3/4/2024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3/4/2024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3/4/2024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3/4/2024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3/4/2024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3/4/2024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8" r:id="rId2"/>
    <p:sldLayoutId id="2147483651" r:id="rId3"/>
    <p:sldLayoutId id="2147483669" r:id="rId4"/>
    <p:sldLayoutId id="2147483653" r:id="rId5"/>
    <p:sldLayoutId id="2147483654" r:id="rId6"/>
    <p:sldLayoutId id="2147483655" r:id="rId7"/>
    <p:sldLayoutId id="2147483656" r:id="rId8"/>
    <p:sldLayoutId id="2147483660" r:id="rId9"/>
    <p:sldLayoutId id="2147483657" r:id="rId10"/>
    <p:sldLayoutId id="2147483663" r:id="rId11"/>
    <p:sldLayoutId id="2147483664" r:id="rId12"/>
    <p:sldLayoutId id="2147483665" r:id="rId13"/>
    <p:sldLayoutId id="2147483666" r:id="rId14"/>
    <p:sldLayoutId id="2147483667" r:id="rId15"/>
    <p:sldLayoutId id="2147483658" r:id="rId16"/>
    <p:sldLayoutId id="214748365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jpg"/><Relationship Id="rId5" Type="http://schemas.openxmlformats.org/officeDocument/2006/relationships/image" Target="../media/image17.jpg"/><Relationship Id="rId4" Type="http://schemas.openxmlformats.org/officeDocument/2006/relationships/image" Target="../media/image16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jpg"/><Relationship Id="rId5" Type="http://schemas.openxmlformats.org/officeDocument/2006/relationships/image" Target="../media/image22.jpg"/><Relationship Id="rId4" Type="http://schemas.openxmlformats.org/officeDocument/2006/relationships/image" Target="../media/image21.jp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jp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7.jpg"/><Relationship Id="rId4" Type="http://schemas.openxmlformats.org/officeDocument/2006/relationships/image" Target="../media/image36.jp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02305" y="1032932"/>
            <a:ext cx="5620208" cy="1303867"/>
          </a:xfrm>
        </p:spPr>
        <p:txBody>
          <a:bodyPr>
            <a:normAutofit/>
          </a:bodyPr>
          <a:lstStyle/>
          <a:p>
            <a:r>
              <a:rPr lang="zh-TW" altLang="en-US" sz="5400" b="1" dirty="0" smtClean="0">
                <a:latin typeface="+mj-ea"/>
              </a:rPr>
              <a:t>那鴻書 </a:t>
            </a:r>
            <a:r>
              <a:rPr lang="en-US" altLang="zh-TW" sz="5400" b="1" dirty="0" smtClean="0">
                <a:latin typeface="+mj-ea"/>
              </a:rPr>
              <a:t>(1)</a:t>
            </a:r>
            <a:endParaRPr lang="zh-TW" altLang="en-US" sz="5400" b="1" dirty="0">
              <a:latin typeface="+mj-ea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983605" y="3128532"/>
            <a:ext cx="4976231" cy="195146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zh-TW" altLang="en-US" sz="6600" b="1" dirty="0" smtClean="0">
                <a:solidFill>
                  <a:srgbClr val="C00000"/>
                </a:solidFill>
                <a:latin typeface="+mj-ea"/>
                <a:ea typeface="+mj-ea"/>
              </a:rPr>
              <a:t>審判的信息</a:t>
            </a:r>
            <a:endParaRPr lang="zh-TW" altLang="en-US" sz="6600" b="1" dirty="0">
              <a:solidFill>
                <a:srgbClr val="C00000"/>
              </a:solidFill>
              <a:latin typeface="+mj-ea"/>
              <a:ea typeface="+mj-ea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167"/>
          <a:stretch/>
        </p:blipFill>
        <p:spPr>
          <a:xfrm>
            <a:off x="965200" y="863599"/>
            <a:ext cx="5092795" cy="513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2954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3348" y="688364"/>
            <a:ext cx="1962150" cy="233362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2496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Rectangle 4"/>
          <p:cNvSpPr/>
          <p:nvPr/>
        </p:nvSpPr>
        <p:spPr>
          <a:xfrm>
            <a:off x="881061" y="825910"/>
            <a:ext cx="10429875" cy="520617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TW" sz="2800" b="1" dirty="0" smtClean="0">
                <a:solidFill>
                  <a:schemeClr val="tx1"/>
                </a:solidFill>
                <a:latin typeface="+mj-ea"/>
                <a:ea typeface="+mj-ea"/>
              </a:rPr>
              <a:t>【</a:t>
            </a:r>
            <a:r>
              <a:rPr lang="zh-TW" altLang="en-US" sz="2800" b="1" dirty="0" smtClean="0">
                <a:solidFill>
                  <a:schemeClr val="tx1"/>
                </a:solidFill>
                <a:latin typeface="+mj-ea"/>
                <a:ea typeface="+mj-ea"/>
              </a:rPr>
              <a:t>那鴻書 </a:t>
            </a:r>
            <a:r>
              <a:rPr lang="en-US" altLang="zh-TW" sz="2800" b="1" dirty="0" smtClean="0">
                <a:solidFill>
                  <a:schemeClr val="tx1"/>
                </a:solidFill>
                <a:latin typeface="+mj-ea"/>
                <a:ea typeface="+mj-ea"/>
              </a:rPr>
              <a:t>1:7-11】</a:t>
            </a:r>
            <a:endParaRPr lang="en-US" altLang="zh-TW" sz="2800" b="1" dirty="0">
              <a:solidFill>
                <a:schemeClr val="tx1"/>
              </a:solidFill>
              <a:latin typeface="+mj-ea"/>
              <a:ea typeface="+mj-ea"/>
            </a:endParaRPr>
          </a:p>
          <a:p>
            <a:r>
              <a:rPr lang="en-US" altLang="zh-TW" sz="2800" baseline="30000" dirty="0">
                <a:solidFill>
                  <a:schemeClr val="tx1"/>
                </a:solidFill>
                <a:latin typeface="+mj-ea"/>
                <a:ea typeface="+mj-ea"/>
              </a:rPr>
              <a:t>7 </a:t>
            </a:r>
            <a:r>
              <a:rPr lang="zh-TW" altLang="zh-TW" sz="2800" dirty="0">
                <a:solidFill>
                  <a:schemeClr val="tx1"/>
                </a:solidFill>
                <a:latin typeface="+mj-ea"/>
                <a:ea typeface="+mj-ea"/>
              </a:rPr>
              <a:t>耶和華本為善，在患難的日子為人的保障，並且認得那些投靠他的人。</a:t>
            </a:r>
            <a:r>
              <a:rPr lang="en-US" altLang="zh-TW" sz="2800" baseline="30000" dirty="0">
                <a:solidFill>
                  <a:schemeClr val="tx1"/>
                </a:solidFill>
                <a:latin typeface="+mj-ea"/>
                <a:ea typeface="+mj-ea"/>
              </a:rPr>
              <a:t>8 </a:t>
            </a:r>
            <a:r>
              <a:rPr lang="zh-TW" altLang="zh-TW" sz="2800" dirty="0">
                <a:solidFill>
                  <a:schemeClr val="tx1"/>
                </a:solidFill>
                <a:latin typeface="+mj-ea"/>
                <a:ea typeface="+mj-ea"/>
              </a:rPr>
              <a:t>但他必以漲溢的</a:t>
            </a:r>
            <a:r>
              <a:rPr lang="zh-TW" altLang="zh-TW" sz="2800" b="1" dirty="0">
                <a:solidFill>
                  <a:srgbClr val="C00000"/>
                </a:solidFill>
                <a:latin typeface="+mj-ea"/>
                <a:ea typeface="+mj-ea"/>
              </a:rPr>
              <a:t>洪水淹沒尼尼微</a:t>
            </a:r>
            <a:r>
              <a:rPr lang="zh-TW" altLang="zh-TW" sz="2800" dirty="0">
                <a:solidFill>
                  <a:schemeClr val="tx1"/>
                </a:solidFill>
                <a:latin typeface="+mj-ea"/>
                <a:ea typeface="+mj-ea"/>
              </a:rPr>
              <a:t>，又驅逐仇敵進入黑暗。</a:t>
            </a:r>
            <a:r>
              <a:rPr lang="en-US" altLang="zh-TW" sz="2800" baseline="30000" dirty="0">
                <a:solidFill>
                  <a:schemeClr val="tx1"/>
                </a:solidFill>
                <a:latin typeface="+mj-ea"/>
                <a:ea typeface="+mj-ea"/>
              </a:rPr>
              <a:t>9 </a:t>
            </a:r>
            <a:r>
              <a:rPr lang="zh-TW" altLang="zh-TW" sz="2800" dirty="0">
                <a:solidFill>
                  <a:schemeClr val="tx1"/>
                </a:solidFill>
                <a:latin typeface="+mj-ea"/>
                <a:ea typeface="+mj-ea"/>
              </a:rPr>
              <a:t>尼尼微人哪，設何謀攻擊耶和華呢？他必將你們滅絕淨盡；災難不再興起。</a:t>
            </a:r>
            <a:r>
              <a:rPr lang="en-US" altLang="zh-TW" sz="2800" baseline="30000" dirty="0">
                <a:solidFill>
                  <a:schemeClr val="tx1"/>
                </a:solidFill>
                <a:latin typeface="+mj-ea"/>
                <a:ea typeface="+mj-ea"/>
              </a:rPr>
              <a:t>10 </a:t>
            </a:r>
            <a:r>
              <a:rPr lang="zh-TW" altLang="zh-TW" sz="2800" dirty="0">
                <a:solidFill>
                  <a:schemeClr val="tx1"/>
                </a:solidFill>
                <a:latin typeface="+mj-ea"/>
                <a:ea typeface="+mj-ea"/>
              </a:rPr>
              <a:t>你們像叢雜的荊棘，像喝醉了的人，又如枯乾的碎秸全然燒滅。</a:t>
            </a:r>
            <a:r>
              <a:rPr lang="en-US" altLang="zh-TW" sz="2800" baseline="30000" dirty="0">
                <a:solidFill>
                  <a:schemeClr val="tx1"/>
                </a:solidFill>
                <a:latin typeface="+mj-ea"/>
                <a:ea typeface="+mj-ea"/>
              </a:rPr>
              <a:t>11</a:t>
            </a:r>
            <a:r>
              <a:rPr lang="zh-TW" altLang="zh-TW" sz="2800" dirty="0">
                <a:solidFill>
                  <a:schemeClr val="tx1"/>
                </a:solidFill>
                <a:latin typeface="+mj-ea"/>
                <a:ea typeface="+mj-ea"/>
              </a:rPr>
              <a:t>有一人從你那裡出來，圖謀邪惡，設惡計攻擊耶和華。</a:t>
            </a:r>
            <a:endParaRPr lang="en-US" sz="2800" kern="100" dirty="0">
              <a:solidFill>
                <a:schemeClr val="tx1"/>
              </a:solidFill>
              <a:effectLst/>
              <a:latin typeface="+mj-ea"/>
              <a:ea typeface="+mj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7951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Rectangle 4"/>
          <p:cNvSpPr/>
          <p:nvPr/>
        </p:nvSpPr>
        <p:spPr>
          <a:xfrm>
            <a:off x="881061" y="825910"/>
            <a:ext cx="10429875" cy="520617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altLang="zh-TW" sz="3200" b="1" dirty="0" smtClean="0">
                <a:solidFill>
                  <a:schemeClr val="tx1"/>
                </a:solidFill>
                <a:latin typeface="+mj-ea"/>
                <a:ea typeface="+mj-ea"/>
              </a:rPr>
              <a:t>2.</a:t>
            </a:r>
            <a:r>
              <a:rPr lang="zh-TW" altLang="zh-TW" sz="3200" b="1" dirty="0">
                <a:solidFill>
                  <a:schemeClr val="tx1"/>
                </a:solidFill>
                <a:latin typeface="+mj-ea"/>
                <a:ea typeface="+mj-ea"/>
              </a:rPr>
              <a:t>神發怒與神的良善有無衝突？尼尼微人怎樣攻擊神？</a:t>
            </a:r>
            <a:r>
              <a:rPr lang="zh-TW" altLang="zh-TW" sz="3200" b="1" dirty="0" smtClean="0">
                <a:solidFill>
                  <a:schemeClr val="tx1"/>
                </a:solidFill>
                <a:latin typeface="+mj-ea"/>
                <a:ea typeface="+mj-ea"/>
              </a:rPr>
              <a:t>與</a:t>
            </a:r>
            <a:endParaRPr lang="en-US" altLang="zh-TW" sz="3200" b="1" dirty="0">
              <a:solidFill>
                <a:schemeClr val="tx1"/>
              </a:solidFill>
              <a:latin typeface="+mj-ea"/>
              <a:ea typeface="+mj-ea"/>
            </a:endParaRPr>
          </a:p>
          <a:p>
            <a:pPr lvl="0"/>
            <a:r>
              <a:rPr lang="en-US" altLang="zh-TW" sz="3200" b="1" dirty="0" smtClean="0">
                <a:solidFill>
                  <a:schemeClr val="tx1"/>
                </a:solidFill>
                <a:latin typeface="+mj-ea"/>
                <a:ea typeface="+mj-ea"/>
              </a:rPr>
              <a:t>    </a:t>
            </a:r>
            <a:r>
              <a:rPr lang="zh-TW" altLang="zh-TW" sz="3200" b="1" dirty="0" smtClean="0">
                <a:solidFill>
                  <a:schemeClr val="tx1"/>
                </a:solidFill>
                <a:latin typeface="+mj-ea"/>
                <a:ea typeface="+mj-ea"/>
              </a:rPr>
              <a:t>神</a:t>
            </a:r>
            <a:r>
              <a:rPr lang="zh-TW" altLang="zh-TW" sz="3200" b="1" dirty="0">
                <a:solidFill>
                  <a:schemeClr val="tx1"/>
                </a:solidFill>
                <a:latin typeface="+mj-ea"/>
                <a:ea typeface="+mj-ea"/>
              </a:rPr>
              <a:t>為敵的結果如何</a:t>
            </a:r>
            <a:r>
              <a:rPr lang="zh-TW" altLang="zh-TW" sz="3200" b="1" dirty="0" smtClean="0">
                <a:solidFill>
                  <a:schemeClr val="tx1"/>
                </a:solidFill>
                <a:latin typeface="+mj-ea"/>
                <a:ea typeface="+mj-ea"/>
              </a:rPr>
              <a:t>？</a:t>
            </a:r>
            <a:endParaRPr lang="en-US" altLang="zh-TW" sz="3200" b="1" dirty="0" smtClean="0">
              <a:solidFill>
                <a:schemeClr val="tx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038227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Rectangle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zh-TW" sz="3400" b="1" dirty="0">
                <a:solidFill>
                  <a:schemeClr val="tx1"/>
                </a:solidFill>
                <a:latin typeface="+mj-ea"/>
                <a:ea typeface="+mj-ea"/>
              </a:rPr>
              <a:t>二</a:t>
            </a:r>
            <a:r>
              <a:rPr lang="en-US" altLang="zh-TW" sz="3400" b="1" dirty="0">
                <a:solidFill>
                  <a:schemeClr val="tx1"/>
                </a:solidFill>
                <a:latin typeface="+mj-ea"/>
                <a:ea typeface="+mj-ea"/>
              </a:rPr>
              <a:t>. </a:t>
            </a:r>
            <a:r>
              <a:rPr lang="zh-TW" altLang="zh-TW" sz="3400" b="1" dirty="0">
                <a:solidFill>
                  <a:schemeClr val="tx1"/>
                </a:solidFill>
                <a:latin typeface="+mj-ea"/>
                <a:ea typeface="+mj-ea"/>
              </a:rPr>
              <a:t>與神和好或為敵</a:t>
            </a:r>
            <a:r>
              <a:rPr lang="zh-TW" altLang="zh-TW" sz="3400" dirty="0">
                <a:solidFill>
                  <a:schemeClr val="tx1"/>
                </a:solidFill>
                <a:latin typeface="+mj-ea"/>
                <a:ea typeface="+mj-ea"/>
              </a:rPr>
              <a:t>〔那鴻書</a:t>
            </a:r>
            <a:r>
              <a:rPr lang="en-US" altLang="zh-TW" sz="3400" dirty="0">
                <a:solidFill>
                  <a:schemeClr val="tx1"/>
                </a:solidFill>
                <a:latin typeface="+mj-ea"/>
                <a:ea typeface="+mj-ea"/>
              </a:rPr>
              <a:t>1:7-10</a:t>
            </a:r>
            <a:r>
              <a:rPr lang="zh-TW" altLang="zh-TW" sz="3400" dirty="0" smtClean="0">
                <a:solidFill>
                  <a:schemeClr val="tx1"/>
                </a:solidFill>
                <a:latin typeface="+mj-ea"/>
                <a:ea typeface="+mj-ea"/>
              </a:rPr>
              <a:t>〕</a:t>
            </a:r>
            <a:endParaRPr lang="zh-TW" altLang="zh-TW" sz="3400" dirty="0">
              <a:solidFill>
                <a:schemeClr val="tx1"/>
              </a:solidFill>
              <a:latin typeface="+mj-ea"/>
              <a:ea typeface="+mj-ea"/>
            </a:endParaRPr>
          </a:p>
          <a:p>
            <a:r>
              <a:rPr lang="zh-TW" altLang="zh-TW" sz="2600" dirty="0">
                <a:solidFill>
                  <a:schemeClr val="tx1"/>
                </a:solidFill>
                <a:latin typeface="+mj-ea"/>
                <a:ea typeface="+mj-ea"/>
              </a:rPr>
              <a:t>審判時，神顯出祂的公義，向罪人和祂的仇敵發怒，向義人和投靠祂的人施恩</a:t>
            </a:r>
            <a:r>
              <a:rPr lang="en-US" altLang="zh-TW" sz="2600" dirty="0">
                <a:solidFill>
                  <a:schemeClr val="tx1"/>
                </a:solidFill>
                <a:latin typeface="+mj-ea"/>
                <a:ea typeface="+mj-ea"/>
              </a:rPr>
              <a:t>(</a:t>
            </a:r>
            <a:r>
              <a:rPr lang="zh-TW" altLang="zh-TW" sz="2600" dirty="0">
                <a:solidFill>
                  <a:schemeClr val="tx1"/>
                </a:solidFill>
                <a:latin typeface="+mj-ea"/>
                <a:ea typeface="+mj-ea"/>
              </a:rPr>
              <a:t>啟</a:t>
            </a:r>
            <a:r>
              <a:rPr lang="en-US" altLang="zh-TW" sz="2600" dirty="0">
                <a:solidFill>
                  <a:schemeClr val="tx1"/>
                </a:solidFill>
                <a:latin typeface="+mj-ea"/>
                <a:ea typeface="+mj-ea"/>
              </a:rPr>
              <a:t>11:18)</a:t>
            </a:r>
            <a:r>
              <a:rPr lang="zh-TW" altLang="zh-TW" sz="2600" dirty="0">
                <a:solidFill>
                  <a:schemeClr val="tx1"/>
                </a:solidFill>
                <a:latin typeface="+mj-ea"/>
                <a:ea typeface="+mj-ea"/>
              </a:rPr>
              <a:t>。人所做的事，神都必審問</a:t>
            </a:r>
            <a:r>
              <a:rPr lang="en-US" altLang="zh-TW" sz="2600" dirty="0">
                <a:solidFill>
                  <a:schemeClr val="tx1"/>
                </a:solidFill>
                <a:latin typeface="+mj-ea"/>
                <a:ea typeface="+mj-ea"/>
              </a:rPr>
              <a:t>(</a:t>
            </a:r>
            <a:r>
              <a:rPr lang="zh-TW" altLang="zh-TW" sz="2600" dirty="0">
                <a:solidFill>
                  <a:schemeClr val="tx1"/>
                </a:solidFill>
                <a:latin typeface="+mj-ea"/>
                <a:ea typeface="+mj-ea"/>
              </a:rPr>
              <a:t>傳</a:t>
            </a:r>
            <a:r>
              <a:rPr lang="en-US" altLang="zh-TW" sz="2600" dirty="0">
                <a:solidFill>
                  <a:schemeClr val="tx1"/>
                </a:solidFill>
                <a:latin typeface="+mj-ea"/>
                <a:ea typeface="+mj-ea"/>
              </a:rPr>
              <a:t>12:14)</a:t>
            </a:r>
            <a:r>
              <a:rPr lang="zh-TW" altLang="zh-TW" sz="2600" dirty="0">
                <a:solidFill>
                  <a:schemeClr val="tx1"/>
                </a:solidFill>
                <a:latin typeface="+mj-ea"/>
                <a:ea typeface="+mj-ea"/>
              </a:rPr>
              <a:t>，故要得著智慧的心，認識神怒氣的權勢</a:t>
            </a:r>
            <a:r>
              <a:rPr lang="en-US" altLang="zh-TW" sz="2600" dirty="0">
                <a:solidFill>
                  <a:schemeClr val="tx1"/>
                </a:solidFill>
                <a:latin typeface="+mj-ea"/>
                <a:ea typeface="+mj-ea"/>
              </a:rPr>
              <a:t>(</a:t>
            </a:r>
            <a:r>
              <a:rPr lang="zh-TW" altLang="zh-TW" sz="2600" dirty="0">
                <a:solidFill>
                  <a:schemeClr val="tx1"/>
                </a:solidFill>
                <a:latin typeface="+mj-ea"/>
                <a:ea typeface="+mj-ea"/>
              </a:rPr>
              <a:t>詩</a:t>
            </a:r>
            <a:r>
              <a:rPr lang="en-US" altLang="zh-TW" sz="2600" dirty="0">
                <a:solidFill>
                  <a:schemeClr val="tx1"/>
                </a:solidFill>
                <a:latin typeface="+mj-ea"/>
                <a:ea typeface="+mj-ea"/>
              </a:rPr>
              <a:t>90:4-14)</a:t>
            </a:r>
            <a:r>
              <a:rPr lang="zh-TW" altLang="zh-TW" sz="2600" dirty="0">
                <a:solidFill>
                  <a:schemeClr val="tx1"/>
                </a:solidFill>
                <a:latin typeface="+mj-ea"/>
                <a:ea typeface="+mj-ea"/>
              </a:rPr>
              <a:t>。</a:t>
            </a:r>
            <a:r>
              <a:rPr lang="zh-TW" altLang="zh-TW" sz="2600" dirty="0" smtClean="0">
                <a:solidFill>
                  <a:schemeClr val="tx1"/>
                </a:solidFill>
                <a:latin typeface="+mj-ea"/>
                <a:ea typeface="+mj-ea"/>
              </a:rPr>
              <a:t>。</a:t>
            </a:r>
            <a:endParaRPr lang="zh-TW" altLang="zh-TW" sz="2600" dirty="0">
              <a:solidFill>
                <a:schemeClr val="tx1"/>
              </a:solidFill>
              <a:latin typeface="+mj-ea"/>
              <a:ea typeface="+mj-ea"/>
            </a:endParaRPr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zh-TW" altLang="zh-TW" sz="2800" b="1" dirty="0">
                <a:solidFill>
                  <a:schemeClr val="tx1"/>
                </a:solidFill>
                <a:latin typeface="+mj-ea"/>
                <a:ea typeface="+mj-ea"/>
              </a:rPr>
              <a:t>神本為善</a:t>
            </a:r>
            <a:r>
              <a:rPr lang="zh-TW" altLang="zh-TW" sz="2600" dirty="0">
                <a:solidFill>
                  <a:schemeClr val="tx1"/>
                </a:solidFill>
                <a:latin typeface="+mj-ea"/>
                <a:ea typeface="+mj-ea"/>
              </a:rPr>
              <a:t>：慈愛、公義、權能、榮耀，都是神良善的屬性。祂所做的盡都是善，判斷時，顯為公義</a:t>
            </a:r>
            <a:r>
              <a:rPr lang="en-US" altLang="zh-TW" sz="2600" dirty="0">
                <a:solidFill>
                  <a:schemeClr val="tx1"/>
                </a:solidFill>
                <a:latin typeface="+mj-ea"/>
                <a:ea typeface="+mj-ea"/>
              </a:rPr>
              <a:t>(</a:t>
            </a:r>
            <a:r>
              <a:rPr lang="zh-TW" altLang="zh-TW" sz="2600" dirty="0">
                <a:solidFill>
                  <a:schemeClr val="tx1"/>
                </a:solidFill>
                <a:latin typeface="+mj-ea"/>
                <a:ea typeface="+mj-ea"/>
              </a:rPr>
              <a:t>羅</a:t>
            </a:r>
            <a:r>
              <a:rPr lang="en-US" altLang="zh-TW" sz="2600" dirty="0">
                <a:solidFill>
                  <a:schemeClr val="tx1"/>
                </a:solidFill>
                <a:latin typeface="+mj-ea"/>
                <a:ea typeface="+mj-ea"/>
              </a:rPr>
              <a:t>3:4)</a:t>
            </a:r>
            <a:r>
              <a:rPr lang="zh-TW" altLang="zh-TW" sz="2600" dirty="0">
                <a:solidFill>
                  <a:schemeClr val="tx1"/>
                </a:solidFill>
                <a:latin typeface="+mj-ea"/>
                <a:ea typeface="+mj-ea"/>
              </a:rPr>
              <a:t>。神知道誰是祂的人，屬主的人總會離開不義</a:t>
            </a:r>
            <a:r>
              <a:rPr lang="en-US" altLang="zh-TW" sz="2600" dirty="0">
                <a:solidFill>
                  <a:schemeClr val="tx1"/>
                </a:solidFill>
                <a:latin typeface="+mj-ea"/>
                <a:ea typeface="+mj-ea"/>
              </a:rPr>
              <a:t>(</a:t>
            </a:r>
            <a:r>
              <a:rPr lang="zh-TW" altLang="zh-TW" sz="2600" dirty="0">
                <a:solidFill>
                  <a:schemeClr val="tx1"/>
                </a:solidFill>
                <a:latin typeface="+mj-ea"/>
                <a:ea typeface="+mj-ea"/>
              </a:rPr>
              <a:t>提後</a:t>
            </a:r>
            <a:r>
              <a:rPr lang="en-US" altLang="zh-TW" sz="2600" dirty="0">
                <a:solidFill>
                  <a:schemeClr val="tx1"/>
                </a:solidFill>
                <a:latin typeface="+mj-ea"/>
                <a:ea typeface="+mj-ea"/>
              </a:rPr>
              <a:t>2:19)</a:t>
            </a:r>
            <a:r>
              <a:rPr lang="zh-TW" altLang="zh-TW" sz="2600" dirty="0">
                <a:solidFill>
                  <a:schemeClr val="tx1"/>
                </a:solidFill>
                <a:latin typeface="+mj-ea"/>
                <a:ea typeface="+mj-ea"/>
              </a:rPr>
              <a:t>，審判時，神不會將義人與惡人同滅</a:t>
            </a:r>
            <a:r>
              <a:rPr lang="en-US" altLang="zh-TW" sz="2600" dirty="0">
                <a:solidFill>
                  <a:schemeClr val="tx1"/>
                </a:solidFill>
                <a:latin typeface="+mj-ea"/>
                <a:ea typeface="+mj-ea"/>
              </a:rPr>
              <a:t>(</a:t>
            </a:r>
            <a:r>
              <a:rPr lang="zh-TW" altLang="zh-TW" sz="2600" dirty="0">
                <a:solidFill>
                  <a:schemeClr val="tx1"/>
                </a:solidFill>
                <a:latin typeface="+mj-ea"/>
                <a:ea typeface="+mj-ea"/>
              </a:rPr>
              <a:t>創</a:t>
            </a:r>
            <a:r>
              <a:rPr lang="en-US" altLang="zh-TW" sz="2600" dirty="0">
                <a:solidFill>
                  <a:schemeClr val="tx1"/>
                </a:solidFill>
                <a:latin typeface="+mj-ea"/>
                <a:ea typeface="+mj-ea"/>
              </a:rPr>
              <a:t>18:25)</a:t>
            </a:r>
            <a:r>
              <a:rPr lang="zh-TW" altLang="zh-TW" sz="2600" dirty="0">
                <a:solidFill>
                  <a:schemeClr val="tx1"/>
                </a:solidFill>
                <a:latin typeface="+mj-ea"/>
                <a:ea typeface="+mj-ea"/>
              </a:rPr>
              <a:t>，乃照其所行的報應</a:t>
            </a:r>
            <a:r>
              <a:rPr lang="en-US" altLang="zh-TW" sz="2600" dirty="0">
                <a:solidFill>
                  <a:schemeClr val="tx1"/>
                </a:solidFill>
                <a:latin typeface="+mj-ea"/>
                <a:ea typeface="+mj-ea"/>
              </a:rPr>
              <a:t>(</a:t>
            </a:r>
            <a:r>
              <a:rPr lang="zh-TW" altLang="zh-TW" sz="2600" dirty="0">
                <a:solidFill>
                  <a:schemeClr val="tx1"/>
                </a:solidFill>
                <a:latin typeface="+mj-ea"/>
                <a:ea typeface="+mj-ea"/>
              </a:rPr>
              <a:t>詩</a:t>
            </a:r>
            <a:r>
              <a:rPr lang="en-US" altLang="zh-TW" sz="2600" dirty="0">
                <a:solidFill>
                  <a:schemeClr val="tx1"/>
                </a:solidFill>
                <a:latin typeface="+mj-ea"/>
                <a:ea typeface="+mj-ea"/>
              </a:rPr>
              <a:t>1:6; </a:t>
            </a:r>
            <a:r>
              <a:rPr lang="zh-TW" altLang="zh-TW" sz="2600" dirty="0">
                <a:solidFill>
                  <a:schemeClr val="tx1"/>
                </a:solidFill>
                <a:latin typeface="+mj-ea"/>
                <a:ea typeface="+mj-ea"/>
              </a:rPr>
              <a:t>羅</a:t>
            </a:r>
            <a:r>
              <a:rPr lang="en-US" altLang="zh-TW" sz="2600" dirty="0">
                <a:solidFill>
                  <a:schemeClr val="tx1"/>
                </a:solidFill>
                <a:latin typeface="+mj-ea"/>
                <a:ea typeface="+mj-ea"/>
              </a:rPr>
              <a:t>2:5-8)</a:t>
            </a:r>
            <a:r>
              <a:rPr lang="zh-TW" altLang="zh-TW" sz="2600" dirty="0" smtClean="0">
                <a:solidFill>
                  <a:schemeClr val="tx1"/>
                </a:solidFill>
                <a:latin typeface="+mj-ea"/>
                <a:ea typeface="+mj-ea"/>
              </a:rPr>
              <a:t>。</a:t>
            </a:r>
            <a:endParaRPr lang="en-US" altLang="zh-TW" sz="2600" dirty="0" smtClean="0">
              <a:solidFill>
                <a:schemeClr val="tx1"/>
              </a:solidFill>
              <a:latin typeface="+mj-ea"/>
              <a:ea typeface="+mj-ea"/>
            </a:endParaRPr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zh-TW" altLang="zh-TW" sz="2800" b="1" dirty="0" smtClean="0">
                <a:solidFill>
                  <a:schemeClr val="tx1"/>
                </a:solidFill>
                <a:latin typeface="+mj-ea"/>
                <a:ea typeface="+mj-ea"/>
              </a:rPr>
              <a:t>洪水</a:t>
            </a:r>
            <a:r>
              <a:rPr lang="zh-TW" altLang="zh-TW" sz="2800" b="1" dirty="0">
                <a:solidFill>
                  <a:schemeClr val="tx1"/>
                </a:solidFill>
                <a:latin typeface="+mj-ea"/>
                <a:ea typeface="+mj-ea"/>
              </a:rPr>
              <a:t>淹沒</a:t>
            </a:r>
            <a:r>
              <a:rPr lang="zh-TW" altLang="zh-TW" sz="2600" dirty="0">
                <a:solidFill>
                  <a:schemeClr val="tx1"/>
                </a:solidFill>
                <a:latin typeface="+mj-ea"/>
                <a:ea typeface="+mj-ea"/>
              </a:rPr>
              <a:t>：神命定尼尼微將來被漲溢的洪水淹沒，歷史印證尼尼微城牆被河水沖垮，以致被敵人攻陷。挪亞時代，當時的人終日所想的盡都是惡，於是神降下洪水滅絕人類，只藉方舟拯救挪亞一家。審判時，要投靠神，藏身在祂裡面</a:t>
            </a:r>
            <a:r>
              <a:rPr lang="en-US" altLang="zh-TW" sz="2600" dirty="0">
                <a:solidFill>
                  <a:schemeClr val="tx1"/>
                </a:solidFill>
                <a:latin typeface="+mj-ea"/>
                <a:ea typeface="+mj-ea"/>
              </a:rPr>
              <a:t>(</a:t>
            </a:r>
            <a:r>
              <a:rPr lang="zh-TW" altLang="zh-TW" sz="2600" dirty="0">
                <a:solidFill>
                  <a:schemeClr val="tx1"/>
                </a:solidFill>
                <a:latin typeface="+mj-ea"/>
                <a:ea typeface="+mj-ea"/>
              </a:rPr>
              <a:t>詩</a:t>
            </a:r>
            <a:r>
              <a:rPr lang="en-US" altLang="zh-TW" sz="2600" dirty="0">
                <a:solidFill>
                  <a:schemeClr val="tx1"/>
                </a:solidFill>
                <a:latin typeface="+mj-ea"/>
                <a:ea typeface="+mj-ea"/>
              </a:rPr>
              <a:t>91:4; </a:t>
            </a:r>
            <a:r>
              <a:rPr lang="zh-TW" altLang="zh-TW" sz="2600" dirty="0">
                <a:solidFill>
                  <a:schemeClr val="tx1"/>
                </a:solidFill>
                <a:latin typeface="+mj-ea"/>
                <a:ea typeface="+mj-ea"/>
              </a:rPr>
              <a:t>番</a:t>
            </a:r>
            <a:r>
              <a:rPr lang="en-US" altLang="zh-TW" sz="2600" dirty="0">
                <a:solidFill>
                  <a:schemeClr val="tx1"/>
                </a:solidFill>
                <a:latin typeface="+mj-ea"/>
                <a:ea typeface="+mj-ea"/>
              </a:rPr>
              <a:t>2:3)</a:t>
            </a:r>
            <a:r>
              <a:rPr lang="zh-TW" altLang="zh-TW" sz="2600" dirty="0" smtClean="0">
                <a:solidFill>
                  <a:schemeClr val="tx1"/>
                </a:solidFill>
                <a:latin typeface="+mj-ea"/>
                <a:ea typeface="+mj-ea"/>
              </a:rPr>
              <a:t>。</a:t>
            </a:r>
            <a:endParaRPr lang="en-US" altLang="zh-TW" sz="2600" dirty="0" smtClean="0">
              <a:solidFill>
                <a:schemeClr val="tx1"/>
              </a:solidFill>
              <a:latin typeface="+mj-ea"/>
              <a:ea typeface="+mj-ea"/>
            </a:endParaRPr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zh-TW" altLang="zh-TW" sz="2800" b="1" dirty="0" smtClean="0">
                <a:solidFill>
                  <a:schemeClr val="tx1"/>
                </a:solidFill>
                <a:latin typeface="+mj-ea"/>
                <a:ea typeface="+mj-ea"/>
              </a:rPr>
              <a:t>與</a:t>
            </a:r>
            <a:r>
              <a:rPr lang="zh-TW" altLang="zh-TW" sz="2800" b="1" dirty="0">
                <a:solidFill>
                  <a:schemeClr val="tx1"/>
                </a:solidFill>
                <a:latin typeface="+mj-ea"/>
                <a:ea typeface="+mj-ea"/>
              </a:rPr>
              <a:t>神為敵</a:t>
            </a:r>
            <a:r>
              <a:rPr lang="zh-TW" altLang="zh-TW" sz="2600" dirty="0">
                <a:solidFill>
                  <a:schemeClr val="tx1"/>
                </a:solidFill>
                <a:latin typeface="+mj-ea"/>
                <a:ea typeface="+mj-ea"/>
              </a:rPr>
              <a:t>：亞述王西拿基立曾攻擊猶大，口出狂言攻擊神</a:t>
            </a:r>
            <a:r>
              <a:rPr lang="en-US" altLang="zh-TW" sz="2600" dirty="0">
                <a:solidFill>
                  <a:schemeClr val="tx1"/>
                </a:solidFill>
                <a:latin typeface="+mj-ea"/>
                <a:ea typeface="+mj-ea"/>
              </a:rPr>
              <a:t>(</a:t>
            </a:r>
            <a:r>
              <a:rPr lang="zh-TW" altLang="zh-TW" sz="2600" dirty="0">
                <a:solidFill>
                  <a:schemeClr val="tx1"/>
                </a:solidFill>
                <a:latin typeface="+mj-ea"/>
                <a:ea typeface="+mj-ea"/>
              </a:rPr>
              <a:t>王下</a:t>
            </a:r>
            <a:r>
              <a:rPr lang="en-US" altLang="zh-TW" sz="2600" dirty="0">
                <a:solidFill>
                  <a:schemeClr val="tx1"/>
                </a:solidFill>
                <a:latin typeface="+mj-ea"/>
                <a:ea typeface="+mj-ea"/>
              </a:rPr>
              <a:t>18:22-35)</a:t>
            </a:r>
            <a:r>
              <a:rPr lang="zh-TW" altLang="zh-TW" sz="2600" dirty="0">
                <a:solidFill>
                  <a:schemeClr val="tx1"/>
                </a:solidFill>
                <a:latin typeface="+mj-ea"/>
                <a:ea typeface="+mj-ea"/>
              </a:rPr>
              <a:t>，以至被神擊打，慘敗而返，被子所殺</a:t>
            </a:r>
            <a:r>
              <a:rPr lang="en-US" altLang="zh-TW" sz="2600" dirty="0">
                <a:solidFill>
                  <a:schemeClr val="tx1"/>
                </a:solidFill>
                <a:latin typeface="+mj-ea"/>
                <a:ea typeface="+mj-ea"/>
              </a:rPr>
              <a:t>(</a:t>
            </a:r>
            <a:r>
              <a:rPr lang="zh-TW" altLang="zh-TW" sz="2600" dirty="0">
                <a:solidFill>
                  <a:schemeClr val="tx1"/>
                </a:solidFill>
                <a:latin typeface="+mj-ea"/>
                <a:ea typeface="+mj-ea"/>
              </a:rPr>
              <a:t>王下</a:t>
            </a:r>
            <a:r>
              <a:rPr lang="en-US" altLang="zh-TW" sz="2600" dirty="0">
                <a:solidFill>
                  <a:schemeClr val="tx1"/>
                </a:solidFill>
                <a:latin typeface="+mj-ea"/>
                <a:ea typeface="+mj-ea"/>
              </a:rPr>
              <a:t>19:20-37)</a:t>
            </a:r>
            <a:r>
              <a:rPr lang="zh-TW" altLang="zh-TW" sz="2600" dirty="0">
                <a:solidFill>
                  <a:schemeClr val="tx1"/>
                </a:solidFill>
                <a:latin typeface="+mj-ea"/>
                <a:ea typeface="+mj-ea"/>
              </a:rPr>
              <a:t>。尼尼微曾使神子民受苦，神就命定要將他們滅絕淨盡，如末世敵基督和牠的國要受審判，如同碎稭全然被燒滅</a:t>
            </a:r>
            <a:r>
              <a:rPr lang="en-US" altLang="zh-TW" sz="2600" dirty="0">
                <a:solidFill>
                  <a:schemeClr val="tx1"/>
                </a:solidFill>
                <a:latin typeface="+mj-ea"/>
                <a:ea typeface="+mj-ea"/>
              </a:rPr>
              <a:t>(</a:t>
            </a:r>
            <a:r>
              <a:rPr lang="zh-TW" altLang="zh-TW" sz="2600" dirty="0">
                <a:solidFill>
                  <a:schemeClr val="tx1"/>
                </a:solidFill>
                <a:latin typeface="+mj-ea"/>
                <a:ea typeface="+mj-ea"/>
              </a:rPr>
              <a:t>啟</a:t>
            </a:r>
            <a:r>
              <a:rPr lang="en-US" altLang="zh-TW" sz="2600" dirty="0">
                <a:solidFill>
                  <a:schemeClr val="tx1"/>
                </a:solidFill>
                <a:latin typeface="+mj-ea"/>
                <a:ea typeface="+mj-ea"/>
              </a:rPr>
              <a:t>20:7-9)</a:t>
            </a:r>
            <a:r>
              <a:rPr lang="zh-TW" altLang="zh-TW" sz="2600" dirty="0">
                <a:solidFill>
                  <a:schemeClr val="tx1"/>
                </a:solidFill>
                <a:latin typeface="+mj-ea"/>
                <a:ea typeface="+mj-ea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3146326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144" y="825997"/>
            <a:ext cx="10050081" cy="5175792"/>
          </a:xfrm>
          <a:prstGeom prst="rect">
            <a:avLst/>
          </a:prstGeom>
        </p:spPr>
      </p:pic>
      <p:sp>
        <p:nvSpPr>
          <p:cNvPr id="3" name="Flowchart: Connector 2"/>
          <p:cNvSpPr/>
          <p:nvPr/>
        </p:nvSpPr>
        <p:spPr>
          <a:xfrm>
            <a:off x="8753301" y="2607425"/>
            <a:ext cx="157942" cy="149629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4" name="Flowchart: Connector 3"/>
          <p:cNvSpPr/>
          <p:nvPr/>
        </p:nvSpPr>
        <p:spPr>
          <a:xfrm>
            <a:off x="4910052" y="5099856"/>
            <a:ext cx="177339" cy="149629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5" name="Flowchart: Connector 4"/>
          <p:cNvSpPr/>
          <p:nvPr/>
        </p:nvSpPr>
        <p:spPr>
          <a:xfrm>
            <a:off x="6229003" y="4366642"/>
            <a:ext cx="157942" cy="149629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6" name="Rectangle 5"/>
          <p:cNvSpPr/>
          <p:nvPr/>
        </p:nvSpPr>
        <p:spPr>
          <a:xfrm>
            <a:off x="2803064" y="4330622"/>
            <a:ext cx="800219" cy="3385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TW" altLang="en-US" sz="16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挪亞們</a:t>
            </a:r>
            <a:endParaRPr lang="en-US" altLang="zh-TW" sz="16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084321" y="5099856"/>
            <a:ext cx="798021" cy="31311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600" b="1" dirty="0" smtClean="0">
                <a:solidFill>
                  <a:schemeClr val="tx1"/>
                </a:solidFill>
                <a:latin typeface="+mj-ea"/>
                <a:ea typeface="+mj-ea"/>
              </a:rPr>
              <a:t>挪亞們</a:t>
            </a:r>
            <a:endParaRPr lang="zh-TW" altLang="en-US" sz="1600" b="1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7955280" y="2682239"/>
            <a:ext cx="798021" cy="31311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600" b="1" dirty="0" smtClean="0">
                <a:solidFill>
                  <a:schemeClr val="tx1"/>
                </a:solidFill>
                <a:latin typeface="+mj-ea"/>
                <a:ea typeface="+mj-ea"/>
              </a:rPr>
              <a:t>尼尼微</a:t>
            </a:r>
            <a:endParaRPr lang="zh-TW" altLang="en-US" sz="1600" b="1" dirty="0">
              <a:solidFill>
                <a:schemeClr val="tx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195630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6538" y="989322"/>
            <a:ext cx="4871258" cy="496259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9583" y="997742"/>
            <a:ext cx="4178277" cy="4968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627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3003" y="3467000"/>
            <a:ext cx="4639364" cy="2416646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4660" y="986828"/>
            <a:ext cx="3144825" cy="208515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1006" y="986827"/>
            <a:ext cx="3010651" cy="208515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3386" y="3467000"/>
            <a:ext cx="3807229" cy="241664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3178" y="994989"/>
            <a:ext cx="3230880" cy="20769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6093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7382" y="1303838"/>
            <a:ext cx="2999864" cy="1679924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3460" y="1303838"/>
            <a:ext cx="3271242" cy="166687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973"/>
          <a:stretch/>
        </p:blipFill>
        <p:spPr>
          <a:xfrm>
            <a:off x="1407382" y="3462249"/>
            <a:ext cx="4898781" cy="241484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9081" y="3462249"/>
            <a:ext cx="4829698" cy="241484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70916" y="1303839"/>
            <a:ext cx="2752725" cy="166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6551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Rectangle 4"/>
          <p:cNvSpPr/>
          <p:nvPr/>
        </p:nvSpPr>
        <p:spPr>
          <a:xfrm>
            <a:off x="881061" y="825910"/>
            <a:ext cx="10429875" cy="520617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TW" sz="2800" b="1" dirty="0" smtClean="0">
                <a:solidFill>
                  <a:schemeClr val="tx1"/>
                </a:solidFill>
                <a:latin typeface="+mj-ea"/>
                <a:ea typeface="+mj-ea"/>
              </a:rPr>
              <a:t>【</a:t>
            </a:r>
            <a:r>
              <a:rPr lang="zh-TW" altLang="en-US" sz="2800" b="1" dirty="0" smtClean="0">
                <a:solidFill>
                  <a:schemeClr val="tx1"/>
                </a:solidFill>
                <a:latin typeface="+mj-ea"/>
                <a:ea typeface="+mj-ea"/>
              </a:rPr>
              <a:t>那鴻書 </a:t>
            </a:r>
            <a:r>
              <a:rPr lang="en-US" altLang="zh-TW" sz="2800" b="1" dirty="0" smtClean="0">
                <a:solidFill>
                  <a:schemeClr val="tx1"/>
                </a:solidFill>
                <a:latin typeface="+mj-ea"/>
                <a:ea typeface="+mj-ea"/>
              </a:rPr>
              <a:t>1:12-15】</a:t>
            </a:r>
            <a:endParaRPr lang="en-US" altLang="zh-TW" sz="2800" b="1" dirty="0">
              <a:solidFill>
                <a:schemeClr val="tx1"/>
              </a:solidFill>
              <a:latin typeface="+mj-ea"/>
              <a:ea typeface="+mj-ea"/>
            </a:endParaRPr>
          </a:p>
          <a:p>
            <a:r>
              <a:rPr lang="en-US" altLang="zh-TW" sz="2800" baseline="30000" dirty="0">
                <a:solidFill>
                  <a:schemeClr val="tx1"/>
                </a:solidFill>
                <a:latin typeface="+mj-ea"/>
                <a:ea typeface="+mj-ea"/>
              </a:rPr>
              <a:t>12</a:t>
            </a:r>
            <a:r>
              <a:rPr lang="zh-TW" altLang="zh-TW" sz="2800" dirty="0">
                <a:solidFill>
                  <a:schemeClr val="tx1"/>
                </a:solidFill>
                <a:latin typeface="+mj-ea"/>
                <a:ea typeface="+mj-ea"/>
              </a:rPr>
              <a:t>耶和華如此說：尼尼微雖然勢力充足，人數繁多，也被剪除，歸於無有。猶大啊，我雖然使你受苦，卻不再使你受苦。</a:t>
            </a:r>
            <a:r>
              <a:rPr lang="en-US" altLang="zh-TW" sz="2800" baseline="30000" dirty="0">
                <a:solidFill>
                  <a:schemeClr val="tx1"/>
                </a:solidFill>
                <a:latin typeface="+mj-ea"/>
                <a:ea typeface="+mj-ea"/>
              </a:rPr>
              <a:t>13</a:t>
            </a:r>
            <a:r>
              <a:rPr lang="zh-TW" altLang="zh-TW" sz="2800" dirty="0">
                <a:solidFill>
                  <a:schemeClr val="tx1"/>
                </a:solidFill>
                <a:latin typeface="+mj-ea"/>
                <a:ea typeface="+mj-ea"/>
              </a:rPr>
              <a:t>現在我必從你頸項上折斷他的軛，扭開他的繩索。</a:t>
            </a:r>
            <a:r>
              <a:rPr lang="en-US" altLang="zh-TW" sz="2800" baseline="30000" dirty="0">
                <a:solidFill>
                  <a:schemeClr val="tx1"/>
                </a:solidFill>
                <a:latin typeface="+mj-ea"/>
                <a:ea typeface="+mj-ea"/>
              </a:rPr>
              <a:t>14</a:t>
            </a:r>
            <a:r>
              <a:rPr lang="zh-TW" altLang="zh-TW" sz="2800" dirty="0">
                <a:solidFill>
                  <a:schemeClr val="tx1"/>
                </a:solidFill>
                <a:latin typeface="+mj-ea"/>
                <a:ea typeface="+mj-ea"/>
              </a:rPr>
              <a:t>耶和華已經出令，指著尼尼微說：你名下的人必不留後；我必從你神的廟中除滅雕刻的偶像和鑄造的偶像；我必因你鄙陋，使你歸於墳墓。</a:t>
            </a:r>
            <a:r>
              <a:rPr lang="en-US" altLang="zh-TW" sz="2800" baseline="30000" dirty="0">
                <a:solidFill>
                  <a:schemeClr val="tx1"/>
                </a:solidFill>
                <a:latin typeface="+mj-ea"/>
                <a:ea typeface="+mj-ea"/>
              </a:rPr>
              <a:t>15</a:t>
            </a:r>
            <a:r>
              <a:rPr lang="zh-TW" altLang="zh-TW" sz="2800" dirty="0">
                <a:solidFill>
                  <a:schemeClr val="tx1"/>
                </a:solidFill>
                <a:latin typeface="+mj-ea"/>
                <a:ea typeface="+mj-ea"/>
              </a:rPr>
              <a:t>看哪，有報好信傳平安之人的腳登山，說：猶大啊，可以守你的節期，還你所許的願吧！因為那惡人不再從你中間經過，他已滅絕淨盡了。</a:t>
            </a:r>
            <a:endParaRPr lang="en-US" sz="2800" kern="100" dirty="0">
              <a:solidFill>
                <a:schemeClr val="tx1"/>
              </a:solidFill>
              <a:effectLst/>
              <a:latin typeface="+mj-ea"/>
              <a:ea typeface="+mj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6712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Rectangle 4"/>
          <p:cNvSpPr/>
          <p:nvPr/>
        </p:nvSpPr>
        <p:spPr>
          <a:xfrm>
            <a:off x="881061" y="825910"/>
            <a:ext cx="10429875" cy="520617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altLang="zh-TW" sz="3200" b="1" dirty="0" smtClean="0">
                <a:solidFill>
                  <a:schemeClr val="tx1"/>
                </a:solidFill>
                <a:latin typeface="+mj-ea"/>
                <a:ea typeface="+mj-ea"/>
              </a:rPr>
              <a:t>3. </a:t>
            </a:r>
            <a:r>
              <a:rPr lang="zh-TW" altLang="zh-TW" sz="3200" b="1" dirty="0" smtClean="0">
                <a:solidFill>
                  <a:schemeClr val="tx1"/>
                </a:solidFill>
                <a:latin typeface="+mj-ea"/>
                <a:ea typeface="+mj-ea"/>
              </a:rPr>
              <a:t>神</a:t>
            </a:r>
            <a:r>
              <a:rPr lang="zh-TW" altLang="zh-TW" sz="3200" b="1" dirty="0">
                <a:solidFill>
                  <a:schemeClr val="tx1"/>
                </a:solidFill>
                <a:latin typeface="+mj-ea"/>
                <a:ea typeface="+mj-ea"/>
              </a:rPr>
              <a:t>對待尼尼微和對待猶大，有何不同？對猶大而言，</a:t>
            </a:r>
            <a:r>
              <a:rPr lang="zh-TW" altLang="zh-TW" sz="3200" b="1" dirty="0" smtClean="0">
                <a:solidFill>
                  <a:schemeClr val="tx1"/>
                </a:solidFill>
                <a:latin typeface="+mj-ea"/>
                <a:ea typeface="+mj-ea"/>
              </a:rPr>
              <a:t>什</a:t>
            </a:r>
            <a:endParaRPr lang="en-US" altLang="zh-TW" sz="3200" b="1" dirty="0" smtClean="0">
              <a:solidFill>
                <a:schemeClr val="tx1"/>
              </a:solidFill>
              <a:latin typeface="+mj-ea"/>
              <a:ea typeface="+mj-ea"/>
            </a:endParaRPr>
          </a:p>
          <a:p>
            <a:pPr lvl="0"/>
            <a:r>
              <a:rPr lang="en-US" altLang="zh-TW" sz="3200" b="1" dirty="0">
                <a:solidFill>
                  <a:schemeClr val="tx1"/>
                </a:solidFill>
                <a:latin typeface="+mj-ea"/>
                <a:ea typeface="+mj-ea"/>
              </a:rPr>
              <a:t> </a:t>
            </a:r>
            <a:r>
              <a:rPr lang="en-US" altLang="zh-TW" sz="3200" b="1" dirty="0" smtClean="0">
                <a:solidFill>
                  <a:schemeClr val="tx1"/>
                </a:solidFill>
                <a:latin typeface="+mj-ea"/>
                <a:ea typeface="+mj-ea"/>
              </a:rPr>
              <a:t>   </a:t>
            </a:r>
            <a:r>
              <a:rPr lang="zh-TW" altLang="zh-TW" sz="3200" b="1" dirty="0" smtClean="0">
                <a:solidFill>
                  <a:schemeClr val="tx1"/>
                </a:solidFill>
                <a:latin typeface="+mj-ea"/>
                <a:ea typeface="+mj-ea"/>
              </a:rPr>
              <a:t>麼</a:t>
            </a:r>
            <a:r>
              <a:rPr lang="zh-TW" altLang="zh-TW" sz="3200" b="1" dirty="0">
                <a:solidFill>
                  <a:schemeClr val="tx1"/>
                </a:solidFill>
                <a:latin typeface="+mj-ea"/>
                <a:ea typeface="+mj-ea"/>
              </a:rPr>
              <a:t>是最好的信息</a:t>
            </a:r>
            <a:r>
              <a:rPr lang="zh-TW" altLang="zh-TW" sz="3200" b="1" dirty="0" smtClean="0">
                <a:solidFill>
                  <a:schemeClr val="tx1"/>
                </a:solidFill>
                <a:latin typeface="+mj-ea"/>
                <a:ea typeface="+mj-ea"/>
              </a:rPr>
              <a:t>？</a:t>
            </a:r>
            <a:endParaRPr lang="zh-TW" altLang="zh-TW" sz="3200" b="1" dirty="0">
              <a:solidFill>
                <a:schemeClr val="tx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680693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Rectangle 3"/>
          <p:cNvSpPr/>
          <p:nvPr/>
        </p:nvSpPr>
        <p:spPr>
          <a:xfrm>
            <a:off x="472964" y="294289"/>
            <a:ext cx="11246069" cy="626942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zh-TW" sz="2800" dirty="0">
                <a:solidFill>
                  <a:schemeClr val="tx1"/>
                </a:solidFill>
                <a:latin typeface="+mj-ea"/>
                <a:ea typeface="+mj-ea"/>
              </a:rPr>
              <a:t>那鴻書是神針對尼尼微的審判，一百多年前，神曾差先知約拿去尼尼微宣告將要傾覆，當時尼尼微人聽了約拿的信息，便都悔改。於是神後悔，不降所說的災</a:t>
            </a:r>
            <a:r>
              <a:rPr lang="en-US" altLang="zh-TW" sz="2800" dirty="0">
                <a:solidFill>
                  <a:schemeClr val="tx1"/>
                </a:solidFill>
                <a:latin typeface="+mj-ea"/>
                <a:ea typeface="+mj-ea"/>
              </a:rPr>
              <a:t>(</a:t>
            </a:r>
            <a:r>
              <a:rPr lang="zh-TW" altLang="zh-TW" sz="2800" dirty="0">
                <a:solidFill>
                  <a:schemeClr val="tx1"/>
                </a:solidFill>
                <a:latin typeface="+mj-ea"/>
                <a:ea typeface="+mj-ea"/>
              </a:rPr>
              <a:t>拿</a:t>
            </a:r>
            <a:r>
              <a:rPr lang="en-US" altLang="zh-TW" sz="2800" dirty="0">
                <a:solidFill>
                  <a:schemeClr val="tx1"/>
                </a:solidFill>
                <a:latin typeface="+mj-ea"/>
                <a:ea typeface="+mj-ea"/>
              </a:rPr>
              <a:t>3:10)</a:t>
            </a:r>
            <a:r>
              <a:rPr lang="zh-TW" altLang="zh-TW" sz="2800" dirty="0">
                <a:solidFill>
                  <a:schemeClr val="tx1"/>
                </a:solidFill>
                <a:latin typeface="+mj-ea"/>
                <a:ea typeface="+mj-ea"/>
              </a:rPr>
              <a:t>。而今神定意要審判尼尼微，藉先知那鴻宣告審判。尼尼微最後的結局是被巴比倫和瑪代聯軍攻陷，亞述亡國。那鴻 </a:t>
            </a:r>
            <a:r>
              <a:rPr lang="en-US" altLang="zh-TW" sz="2800" dirty="0" err="1">
                <a:solidFill>
                  <a:schemeClr val="tx1"/>
                </a:solidFill>
                <a:latin typeface="+mj-ea"/>
                <a:ea typeface="+mj-ea"/>
              </a:rPr>
              <a:t>נַחוּם</a:t>
            </a:r>
            <a:r>
              <a:rPr lang="zh-TW" altLang="zh-TW" sz="2800" dirty="0">
                <a:solidFill>
                  <a:schemeClr val="tx1"/>
                </a:solidFill>
                <a:latin typeface="+mj-ea"/>
                <a:ea typeface="+mj-ea"/>
              </a:rPr>
              <a:t>〔</a:t>
            </a:r>
            <a:r>
              <a:rPr lang="en-US" altLang="zh-TW" sz="2800" dirty="0" err="1">
                <a:solidFill>
                  <a:schemeClr val="tx1"/>
                </a:solidFill>
                <a:latin typeface="+mj-ea"/>
                <a:ea typeface="+mj-ea"/>
              </a:rPr>
              <a:t>nahum</a:t>
            </a:r>
            <a:r>
              <a:rPr lang="zh-TW" altLang="zh-TW" sz="2800" dirty="0">
                <a:solidFill>
                  <a:schemeClr val="tx1"/>
                </a:solidFill>
                <a:latin typeface="+mj-ea"/>
                <a:ea typeface="+mj-ea"/>
              </a:rPr>
              <a:t>〕是「</a:t>
            </a:r>
            <a:r>
              <a:rPr lang="zh-TW" altLang="zh-TW" sz="2800" b="1" dirty="0">
                <a:solidFill>
                  <a:srgbClr val="C00000"/>
                </a:solidFill>
                <a:latin typeface="+mj-ea"/>
                <a:ea typeface="+mj-ea"/>
              </a:rPr>
              <a:t>安慰</a:t>
            </a:r>
            <a:r>
              <a:rPr lang="zh-TW" altLang="zh-TW" sz="2800" dirty="0">
                <a:solidFill>
                  <a:schemeClr val="tx1"/>
                </a:solidFill>
                <a:latin typeface="+mj-ea"/>
                <a:ea typeface="+mj-ea"/>
              </a:rPr>
              <a:t>」的意思，這字也譯作「</a:t>
            </a:r>
            <a:r>
              <a:rPr lang="zh-TW" altLang="zh-TW" sz="2800" b="1" dirty="0">
                <a:solidFill>
                  <a:srgbClr val="C00000"/>
                </a:solidFill>
                <a:latin typeface="+mj-ea"/>
                <a:ea typeface="+mj-ea"/>
              </a:rPr>
              <a:t>後悔</a:t>
            </a:r>
            <a:r>
              <a:rPr lang="zh-TW" altLang="zh-TW" sz="2800" dirty="0">
                <a:solidFill>
                  <a:schemeClr val="tx1"/>
                </a:solidFill>
                <a:latin typeface="+mj-ea"/>
                <a:ea typeface="+mj-ea"/>
              </a:rPr>
              <a:t>」，常與審判連在一起，如審判過後，神得</a:t>
            </a:r>
            <a:r>
              <a:rPr lang="zh-TW" altLang="zh-TW" sz="2800" b="1" dirty="0">
                <a:solidFill>
                  <a:schemeClr val="tx1"/>
                </a:solidFill>
                <a:latin typeface="+mj-ea"/>
                <a:ea typeface="+mj-ea"/>
              </a:rPr>
              <a:t>安慰</a:t>
            </a:r>
            <a:r>
              <a:rPr lang="en-US" altLang="zh-TW" sz="2800" dirty="0">
                <a:solidFill>
                  <a:schemeClr val="tx1"/>
                </a:solidFill>
                <a:latin typeface="+mj-ea"/>
                <a:ea typeface="+mj-ea"/>
              </a:rPr>
              <a:t>(</a:t>
            </a:r>
            <a:r>
              <a:rPr lang="zh-TW" altLang="zh-TW" sz="2800" dirty="0">
                <a:solidFill>
                  <a:schemeClr val="tx1"/>
                </a:solidFill>
                <a:latin typeface="+mj-ea"/>
                <a:ea typeface="+mj-ea"/>
              </a:rPr>
              <a:t>結</a:t>
            </a:r>
            <a:r>
              <a:rPr lang="en-US" altLang="zh-TW" sz="2800" dirty="0">
                <a:solidFill>
                  <a:schemeClr val="tx1"/>
                </a:solidFill>
                <a:latin typeface="+mj-ea"/>
                <a:ea typeface="+mj-ea"/>
              </a:rPr>
              <a:t>5:13; 14:22)</a:t>
            </a:r>
            <a:r>
              <a:rPr lang="zh-TW" altLang="zh-TW" sz="2800" dirty="0">
                <a:solidFill>
                  <a:schemeClr val="tx1"/>
                </a:solidFill>
                <a:latin typeface="+mj-ea"/>
                <a:ea typeface="+mj-ea"/>
              </a:rPr>
              <a:t>，受壓者也得</a:t>
            </a:r>
            <a:r>
              <a:rPr lang="zh-TW" altLang="zh-TW" sz="2800" b="1" dirty="0">
                <a:solidFill>
                  <a:schemeClr val="tx1"/>
                </a:solidFill>
                <a:latin typeface="+mj-ea"/>
                <a:ea typeface="+mj-ea"/>
              </a:rPr>
              <a:t>安慰</a:t>
            </a:r>
            <a:r>
              <a:rPr lang="en-US" altLang="zh-TW" sz="2800" dirty="0">
                <a:solidFill>
                  <a:schemeClr val="tx1"/>
                </a:solidFill>
                <a:latin typeface="+mj-ea"/>
                <a:ea typeface="+mj-ea"/>
              </a:rPr>
              <a:t>(</a:t>
            </a:r>
            <a:r>
              <a:rPr lang="zh-TW" altLang="zh-TW" sz="2800" dirty="0">
                <a:solidFill>
                  <a:schemeClr val="tx1"/>
                </a:solidFill>
                <a:latin typeface="+mj-ea"/>
                <a:ea typeface="+mj-ea"/>
              </a:rPr>
              <a:t>賽</a:t>
            </a:r>
            <a:r>
              <a:rPr lang="en-US" altLang="zh-TW" sz="2800" dirty="0">
                <a:solidFill>
                  <a:schemeClr val="tx1"/>
                </a:solidFill>
                <a:latin typeface="+mj-ea"/>
                <a:ea typeface="+mj-ea"/>
              </a:rPr>
              <a:t>12:1; 61:2 )</a:t>
            </a:r>
            <a:r>
              <a:rPr lang="zh-TW" altLang="zh-TW" sz="2800" dirty="0">
                <a:solidFill>
                  <a:schemeClr val="tx1"/>
                </a:solidFill>
                <a:latin typeface="+mj-ea"/>
                <a:ea typeface="+mj-ea"/>
              </a:rPr>
              <a:t>。那鴻的信息是給尼尼微，是當時亞述帝國的首都；亞述是殘暴的民族，滅了北國以色列，並威脅南國猶大。過去，尼尼微因悔改，神就</a:t>
            </a:r>
            <a:r>
              <a:rPr lang="zh-TW" altLang="zh-TW" sz="2800" b="1" dirty="0">
                <a:solidFill>
                  <a:schemeClr val="tx1"/>
                </a:solidFill>
                <a:latin typeface="+mj-ea"/>
                <a:ea typeface="+mj-ea"/>
              </a:rPr>
              <a:t>後悔</a:t>
            </a:r>
            <a:r>
              <a:rPr lang="zh-TW" altLang="zh-TW" sz="2800" dirty="0">
                <a:solidFill>
                  <a:schemeClr val="tx1"/>
                </a:solidFill>
                <a:latin typeface="+mj-ea"/>
                <a:ea typeface="+mj-ea"/>
              </a:rPr>
              <a:t>，不降審判；而今，尼尼微惡貫滿盈，神要向尼尼微報仇雪恨，神的百姓得</a:t>
            </a:r>
            <a:r>
              <a:rPr lang="zh-TW" altLang="zh-TW" sz="2800" b="1" dirty="0">
                <a:solidFill>
                  <a:schemeClr val="tx1"/>
                </a:solidFill>
                <a:latin typeface="+mj-ea"/>
                <a:ea typeface="+mj-ea"/>
              </a:rPr>
              <a:t>安慰</a:t>
            </a:r>
            <a:r>
              <a:rPr lang="zh-TW" altLang="zh-TW" sz="2800" dirty="0">
                <a:solidFill>
                  <a:schemeClr val="tx1"/>
                </a:solidFill>
                <a:latin typeface="+mj-ea"/>
                <a:ea typeface="+mj-ea"/>
              </a:rPr>
              <a:t>，神也得</a:t>
            </a:r>
            <a:r>
              <a:rPr lang="zh-TW" altLang="zh-TW" sz="2800" b="1" dirty="0">
                <a:solidFill>
                  <a:schemeClr val="tx1"/>
                </a:solidFill>
                <a:latin typeface="+mj-ea"/>
                <a:ea typeface="+mj-ea"/>
              </a:rPr>
              <a:t>安慰</a:t>
            </a:r>
            <a:r>
              <a:rPr lang="zh-TW" altLang="zh-TW" sz="2800" dirty="0">
                <a:solidFill>
                  <a:schemeClr val="tx1"/>
                </a:solidFill>
                <a:latin typeface="+mj-ea"/>
                <a:ea typeface="+mj-ea"/>
              </a:rPr>
              <a:t>。那鴻成書的背景不詳，可能在挪亞們被毀之後〔</a:t>
            </a:r>
            <a:r>
              <a:rPr lang="en-US" altLang="zh-TW" sz="2800" dirty="0">
                <a:solidFill>
                  <a:schemeClr val="tx1"/>
                </a:solidFill>
                <a:latin typeface="+mj-ea"/>
                <a:ea typeface="+mj-ea"/>
              </a:rPr>
              <a:t>668 BC</a:t>
            </a:r>
            <a:r>
              <a:rPr lang="zh-TW" altLang="zh-TW" sz="2800" dirty="0">
                <a:solidFill>
                  <a:schemeClr val="tx1"/>
                </a:solidFill>
                <a:latin typeface="+mj-ea"/>
                <a:ea typeface="+mj-ea"/>
              </a:rPr>
              <a:t>〕，尼尼微被毀之前〔</a:t>
            </a:r>
            <a:r>
              <a:rPr lang="en-US" altLang="zh-TW" sz="2800" dirty="0">
                <a:solidFill>
                  <a:schemeClr val="tx1"/>
                </a:solidFill>
                <a:latin typeface="+mj-ea"/>
                <a:ea typeface="+mj-ea"/>
              </a:rPr>
              <a:t>612 BC</a:t>
            </a:r>
            <a:r>
              <a:rPr lang="zh-TW" altLang="zh-TW" sz="2800" dirty="0">
                <a:solidFill>
                  <a:schemeClr val="tx1"/>
                </a:solidFill>
                <a:latin typeface="+mj-ea"/>
                <a:ea typeface="+mj-ea"/>
              </a:rPr>
              <a:t>〕。那鴻預言尼尼微敗落的情形，與歷史所印證的一樣。顯明神是審判的主，伸冤在祂，祂必報應，祂的審判盡都公義。</a:t>
            </a:r>
          </a:p>
        </p:txBody>
      </p:sp>
    </p:spTree>
    <p:extLst>
      <p:ext uri="{BB962C8B-B14F-4D97-AF65-F5344CB8AC3E}">
        <p14:creationId xmlns:p14="http://schemas.microsoft.com/office/powerpoint/2010/main" val="2799090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Rectangle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zh-TW" sz="3400" b="1" dirty="0">
                <a:solidFill>
                  <a:schemeClr val="tx1"/>
                </a:solidFill>
                <a:latin typeface="+mj-ea"/>
                <a:ea typeface="+mj-ea"/>
              </a:rPr>
              <a:t>三</a:t>
            </a:r>
            <a:r>
              <a:rPr lang="en-US" altLang="zh-TW" sz="3400" b="1" dirty="0">
                <a:solidFill>
                  <a:schemeClr val="tx1"/>
                </a:solidFill>
                <a:latin typeface="+mj-ea"/>
                <a:ea typeface="+mj-ea"/>
              </a:rPr>
              <a:t>. </a:t>
            </a:r>
            <a:r>
              <a:rPr lang="zh-TW" altLang="zh-TW" sz="3400" b="1" dirty="0">
                <a:solidFill>
                  <a:schemeClr val="tx1"/>
                </a:solidFill>
                <a:latin typeface="+mj-ea"/>
                <a:ea typeface="+mj-ea"/>
              </a:rPr>
              <a:t>報惡信和報好信</a:t>
            </a:r>
            <a:r>
              <a:rPr lang="zh-TW" altLang="zh-TW" sz="3400" dirty="0">
                <a:solidFill>
                  <a:schemeClr val="tx1"/>
                </a:solidFill>
                <a:latin typeface="+mj-ea"/>
                <a:ea typeface="+mj-ea"/>
              </a:rPr>
              <a:t>〔那鴻書</a:t>
            </a:r>
            <a:r>
              <a:rPr lang="en-US" altLang="zh-TW" sz="3400" dirty="0">
                <a:solidFill>
                  <a:schemeClr val="tx1"/>
                </a:solidFill>
                <a:latin typeface="+mj-ea"/>
                <a:ea typeface="+mj-ea"/>
              </a:rPr>
              <a:t>1:11-15</a:t>
            </a:r>
            <a:r>
              <a:rPr lang="zh-TW" altLang="zh-TW" sz="3400" dirty="0" smtClean="0">
                <a:solidFill>
                  <a:schemeClr val="tx1"/>
                </a:solidFill>
                <a:latin typeface="+mj-ea"/>
                <a:ea typeface="+mj-ea"/>
              </a:rPr>
              <a:t>〕</a:t>
            </a:r>
          </a:p>
          <a:p>
            <a:r>
              <a:rPr lang="zh-TW" altLang="zh-TW" sz="2500" dirty="0">
                <a:solidFill>
                  <a:schemeClr val="tx1"/>
                </a:solidFill>
                <a:latin typeface="+mj-ea"/>
                <a:ea typeface="+mj-ea"/>
              </a:rPr>
              <a:t>審判時，義人和惡人，屬神和不屬神的人，他們的結局截然不同。義人被煉淨得獎賞，惡人則受羞辱永遠被憎惡</a:t>
            </a:r>
            <a:r>
              <a:rPr lang="en-US" altLang="zh-TW" sz="2500" dirty="0">
                <a:solidFill>
                  <a:schemeClr val="tx1"/>
                </a:solidFill>
                <a:latin typeface="+mj-ea"/>
                <a:ea typeface="+mj-ea"/>
              </a:rPr>
              <a:t>(</a:t>
            </a:r>
            <a:r>
              <a:rPr lang="zh-TW" altLang="zh-TW" sz="2500" dirty="0">
                <a:solidFill>
                  <a:schemeClr val="tx1"/>
                </a:solidFill>
                <a:latin typeface="+mj-ea"/>
                <a:ea typeface="+mj-ea"/>
              </a:rPr>
              <a:t>但</a:t>
            </a:r>
            <a:r>
              <a:rPr lang="en-US" altLang="zh-TW" sz="2500" dirty="0">
                <a:solidFill>
                  <a:schemeClr val="tx1"/>
                </a:solidFill>
                <a:latin typeface="+mj-ea"/>
                <a:ea typeface="+mj-ea"/>
              </a:rPr>
              <a:t>12:1-2)</a:t>
            </a:r>
            <a:r>
              <a:rPr lang="zh-TW" altLang="zh-TW" sz="2500" dirty="0">
                <a:solidFill>
                  <a:schemeClr val="tx1"/>
                </a:solidFill>
                <a:latin typeface="+mj-ea"/>
                <a:ea typeface="+mj-ea"/>
              </a:rPr>
              <a:t>。神知道義人的道路，惡人的道路卻必滅亡</a:t>
            </a:r>
            <a:r>
              <a:rPr lang="en-US" altLang="zh-TW" sz="2500" dirty="0">
                <a:solidFill>
                  <a:schemeClr val="tx1"/>
                </a:solidFill>
                <a:latin typeface="+mj-ea"/>
                <a:ea typeface="+mj-ea"/>
              </a:rPr>
              <a:t>(</a:t>
            </a:r>
            <a:r>
              <a:rPr lang="zh-TW" altLang="zh-TW" sz="2500" dirty="0">
                <a:solidFill>
                  <a:schemeClr val="tx1"/>
                </a:solidFill>
                <a:latin typeface="+mj-ea"/>
                <a:ea typeface="+mj-ea"/>
              </a:rPr>
              <a:t>詩</a:t>
            </a:r>
            <a:r>
              <a:rPr lang="en-US" altLang="zh-TW" sz="2500" dirty="0">
                <a:solidFill>
                  <a:schemeClr val="tx1"/>
                </a:solidFill>
                <a:latin typeface="+mj-ea"/>
                <a:ea typeface="+mj-ea"/>
              </a:rPr>
              <a:t>1:6</a:t>
            </a:r>
            <a:r>
              <a:rPr lang="en-US" altLang="zh-TW" sz="2500" dirty="0" smtClean="0">
                <a:solidFill>
                  <a:schemeClr val="tx1"/>
                </a:solidFill>
                <a:latin typeface="+mj-ea"/>
                <a:ea typeface="+mj-ea"/>
              </a:rPr>
              <a:t>)</a:t>
            </a:r>
            <a:r>
              <a:rPr lang="zh-TW" altLang="zh-TW" sz="2500" dirty="0" smtClean="0">
                <a:solidFill>
                  <a:schemeClr val="tx1"/>
                </a:solidFill>
                <a:latin typeface="+mj-ea"/>
                <a:ea typeface="+mj-ea"/>
              </a:rPr>
              <a:t>。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zh-TW" altLang="zh-TW" sz="2800" b="1" dirty="0">
                <a:solidFill>
                  <a:schemeClr val="tx1"/>
                </a:solidFill>
                <a:latin typeface="+mj-ea"/>
                <a:ea typeface="+mj-ea"/>
              </a:rPr>
              <a:t>強國的敗亡</a:t>
            </a:r>
            <a:r>
              <a:rPr lang="zh-TW" altLang="zh-TW" sz="2500" dirty="0">
                <a:solidFill>
                  <a:schemeClr val="tx1"/>
                </a:solidFill>
                <a:latin typeface="+mj-ea"/>
                <a:ea typeface="+mj-ea"/>
              </a:rPr>
              <a:t>：亞述興起，征服各地，卻在平安</a:t>
            </a:r>
            <a:r>
              <a:rPr lang="zh-TW" altLang="zh-TW" sz="2500" dirty="0" smtClean="0">
                <a:solidFill>
                  <a:schemeClr val="tx1"/>
                </a:solidFill>
                <a:latin typeface="+mj-ea"/>
                <a:ea typeface="+mj-ea"/>
              </a:rPr>
              <a:t>穩妥時，</a:t>
            </a:r>
            <a:r>
              <a:rPr lang="zh-TW" altLang="zh-TW" sz="2500" dirty="0">
                <a:solidFill>
                  <a:schemeClr val="tx1"/>
                </a:solidFill>
                <a:latin typeface="+mj-ea"/>
                <a:ea typeface="+mj-ea"/>
              </a:rPr>
              <a:t>災禍忽然臨到</a:t>
            </a:r>
            <a:r>
              <a:rPr lang="en-US" altLang="zh-TW" sz="2500" dirty="0">
                <a:solidFill>
                  <a:schemeClr val="tx1"/>
                </a:solidFill>
                <a:latin typeface="+mj-ea"/>
                <a:ea typeface="+mj-ea"/>
              </a:rPr>
              <a:t>(</a:t>
            </a:r>
            <a:r>
              <a:rPr lang="zh-TW" altLang="zh-TW" sz="2500" dirty="0">
                <a:solidFill>
                  <a:schemeClr val="tx1"/>
                </a:solidFill>
                <a:latin typeface="+mj-ea"/>
                <a:ea typeface="+mj-ea"/>
              </a:rPr>
              <a:t>帖前</a:t>
            </a:r>
            <a:r>
              <a:rPr lang="en-US" altLang="zh-TW" sz="2500" dirty="0">
                <a:solidFill>
                  <a:schemeClr val="tx1"/>
                </a:solidFill>
                <a:latin typeface="+mj-ea"/>
                <a:ea typeface="+mj-ea"/>
              </a:rPr>
              <a:t>5:2-3)</a:t>
            </a:r>
            <a:r>
              <a:rPr lang="zh-TW" altLang="zh-TW" sz="2500" dirty="0">
                <a:solidFill>
                  <a:schemeClr val="tx1"/>
                </a:solidFill>
                <a:latin typeface="+mj-ea"/>
                <a:ea typeface="+mj-ea"/>
              </a:rPr>
              <a:t>，就如巴比倫在亡國前夕仍在飲酒作樂，忽然間國就滅亡</a:t>
            </a:r>
            <a:r>
              <a:rPr lang="en-US" altLang="zh-TW" sz="2500" dirty="0">
                <a:solidFill>
                  <a:schemeClr val="tx1"/>
                </a:solidFill>
                <a:latin typeface="+mj-ea"/>
                <a:ea typeface="+mj-ea"/>
              </a:rPr>
              <a:t>(</a:t>
            </a:r>
            <a:r>
              <a:rPr lang="zh-TW" altLang="zh-TW" sz="2500" dirty="0">
                <a:solidFill>
                  <a:schemeClr val="tx1"/>
                </a:solidFill>
                <a:latin typeface="+mj-ea"/>
                <a:ea typeface="+mj-ea"/>
              </a:rPr>
              <a:t>但</a:t>
            </a:r>
            <a:r>
              <a:rPr lang="en-US" altLang="zh-TW" sz="2500" dirty="0">
                <a:solidFill>
                  <a:schemeClr val="tx1"/>
                </a:solidFill>
                <a:latin typeface="+mj-ea"/>
                <a:ea typeface="+mj-ea"/>
              </a:rPr>
              <a:t>5:30-31)</a:t>
            </a:r>
            <a:r>
              <a:rPr lang="zh-TW" altLang="zh-TW" sz="2500" dirty="0">
                <a:solidFill>
                  <a:schemeClr val="tx1"/>
                </a:solidFill>
                <a:latin typeface="+mj-ea"/>
                <a:ea typeface="+mj-ea"/>
              </a:rPr>
              <a:t>。神使邦國興旺而又毀滅，使邦國開廣而又擄去</a:t>
            </a:r>
            <a:r>
              <a:rPr lang="en-US" altLang="zh-TW" sz="2500" dirty="0">
                <a:solidFill>
                  <a:schemeClr val="tx1"/>
                </a:solidFill>
                <a:latin typeface="+mj-ea"/>
                <a:ea typeface="+mj-ea"/>
              </a:rPr>
              <a:t>(</a:t>
            </a:r>
            <a:r>
              <a:rPr lang="zh-TW" altLang="zh-TW" sz="2500" dirty="0">
                <a:solidFill>
                  <a:schemeClr val="tx1"/>
                </a:solidFill>
                <a:latin typeface="+mj-ea"/>
                <a:ea typeface="+mj-ea"/>
              </a:rPr>
              <a:t>伯</a:t>
            </a:r>
            <a:r>
              <a:rPr lang="en-US" altLang="zh-TW" sz="2500" dirty="0">
                <a:solidFill>
                  <a:schemeClr val="tx1"/>
                </a:solidFill>
                <a:latin typeface="+mj-ea"/>
                <a:ea typeface="+mj-ea"/>
              </a:rPr>
              <a:t>12:23)</a:t>
            </a:r>
            <a:r>
              <a:rPr lang="zh-TW" altLang="zh-TW" sz="2500" dirty="0">
                <a:solidFill>
                  <a:schemeClr val="tx1"/>
                </a:solidFill>
                <a:latin typeface="+mj-ea"/>
                <a:ea typeface="+mj-ea"/>
              </a:rPr>
              <a:t>，神在人的國中掌權</a:t>
            </a:r>
            <a:r>
              <a:rPr lang="en-US" altLang="zh-TW" sz="2500" dirty="0">
                <a:solidFill>
                  <a:schemeClr val="tx1"/>
                </a:solidFill>
                <a:latin typeface="+mj-ea"/>
                <a:ea typeface="+mj-ea"/>
              </a:rPr>
              <a:t>(</a:t>
            </a:r>
            <a:r>
              <a:rPr lang="zh-TW" altLang="zh-TW" sz="2500" dirty="0">
                <a:solidFill>
                  <a:schemeClr val="tx1"/>
                </a:solidFill>
                <a:latin typeface="+mj-ea"/>
                <a:ea typeface="+mj-ea"/>
              </a:rPr>
              <a:t>但</a:t>
            </a:r>
            <a:r>
              <a:rPr lang="en-US" altLang="zh-TW" sz="2500" dirty="0">
                <a:solidFill>
                  <a:schemeClr val="tx1"/>
                </a:solidFill>
                <a:latin typeface="+mj-ea"/>
                <a:ea typeface="+mj-ea"/>
              </a:rPr>
              <a:t>4:17)</a:t>
            </a:r>
            <a:r>
              <a:rPr lang="zh-TW" altLang="zh-TW" sz="2500" dirty="0">
                <a:solidFill>
                  <a:schemeClr val="tx1"/>
                </a:solidFill>
                <a:latin typeface="+mj-ea"/>
                <a:ea typeface="+mj-ea"/>
              </a:rPr>
              <a:t>，統管一切</a:t>
            </a:r>
            <a:r>
              <a:rPr lang="zh-TW" altLang="zh-TW" sz="2500" dirty="0" smtClean="0">
                <a:solidFill>
                  <a:schemeClr val="tx1"/>
                </a:solidFill>
                <a:latin typeface="+mj-ea"/>
                <a:ea typeface="+mj-ea"/>
              </a:rPr>
              <a:t>。</a:t>
            </a:r>
            <a:endParaRPr lang="en-US" altLang="zh-TW" sz="2500" dirty="0" smtClean="0">
              <a:solidFill>
                <a:schemeClr val="tx1"/>
              </a:solidFill>
              <a:latin typeface="+mj-ea"/>
              <a:ea typeface="+mj-ea"/>
            </a:endParaRP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zh-TW" altLang="zh-TW" sz="2800" b="1" dirty="0" smtClean="0">
                <a:solidFill>
                  <a:schemeClr val="tx1"/>
                </a:solidFill>
                <a:latin typeface="+mj-ea"/>
                <a:ea typeface="+mj-ea"/>
              </a:rPr>
              <a:t>神</a:t>
            </a:r>
            <a:r>
              <a:rPr lang="zh-TW" altLang="zh-TW" sz="2800" b="1" dirty="0">
                <a:solidFill>
                  <a:schemeClr val="tx1"/>
                </a:solidFill>
                <a:latin typeface="+mj-ea"/>
                <a:ea typeface="+mj-ea"/>
              </a:rPr>
              <a:t>保護猶大</a:t>
            </a:r>
            <a:r>
              <a:rPr lang="zh-TW" altLang="zh-TW" sz="2500" dirty="0">
                <a:solidFill>
                  <a:schemeClr val="tx1"/>
                </a:solidFill>
                <a:latin typeface="+mj-ea"/>
                <a:ea typeface="+mj-ea"/>
              </a:rPr>
              <a:t>：亞述曾攻打猶大，神卻保護猶大，擊殺亞述軍隊</a:t>
            </a:r>
            <a:r>
              <a:rPr lang="en-US" altLang="zh-TW" sz="2500" dirty="0">
                <a:solidFill>
                  <a:schemeClr val="tx1"/>
                </a:solidFill>
                <a:latin typeface="+mj-ea"/>
                <a:ea typeface="+mj-ea"/>
              </a:rPr>
              <a:t>18</a:t>
            </a:r>
            <a:r>
              <a:rPr lang="zh-TW" altLang="zh-TW" sz="2500" dirty="0">
                <a:solidFill>
                  <a:schemeClr val="tx1"/>
                </a:solidFill>
                <a:latin typeface="+mj-ea"/>
                <a:ea typeface="+mj-ea"/>
              </a:rPr>
              <a:t>萬</a:t>
            </a:r>
            <a:r>
              <a:rPr lang="en-US" altLang="zh-TW" sz="2500" dirty="0">
                <a:solidFill>
                  <a:schemeClr val="tx1"/>
                </a:solidFill>
                <a:latin typeface="+mj-ea"/>
                <a:ea typeface="+mj-ea"/>
              </a:rPr>
              <a:t>5</a:t>
            </a:r>
            <a:r>
              <a:rPr lang="zh-TW" altLang="zh-TW" sz="2500" dirty="0">
                <a:solidFill>
                  <a:schemeClr val="tx1"/>
                </a:solidFill>
                <a:latin typeface="+mj-ea"/>
                <a:ea typeface="+mj-ea"/>
              </a:rPr>
              <a:t>千</a:t>
            </a:r>
            <a:r>
              <a:rPr lang="en-US" altLang="zh-TW" sz="2500" dirty="0">
                <a:solidFill>
                  <a:schemeClr val="tx1"/>
                </a:solidFill>
                <a:latin typeface="+mj-ea"/>
                <a:ea typeface="+mj-ea"/>
              </a:rPr>
              <a:t>(</a:t>
            </a:r>
            <a:r>
              <a:rPr lang="zh-TW" altLang="zh-TW" sz="2500" dirty="0">
                <a:solidFill>
                  <a:schemeClr val="tx1"/>
                </a:solidFill>
                <a:latin typeface="+mj-ea"/>
                <a:ea typeface="+mj-ea"/>
              </a:rPr>
              <a:t>王下</a:t>
            </a:r>
            <a:r>
              <a:rPr lang="en-US" altLang="zh-TW" sz="2500" dirty="0">
                <a:solidFill>
                  <a:schemeClr val="tx1"/>
                </a:solidFill>
                <a:latin typeface="+mj-ea"/>
                <a:ea typeface="+mj-ea"/>
              </a:rPr>
              <a:t>19:35)</a:t>
            </a:r>
            <a:r>
              <a:rPr lang="zh-TW" altLang="zh-TW" sz="2500" dirty="0">
                <a:solidFill>
                  <a:schemeClr val="tx1"/>
                </a:solidFill>
                <a:latin typeface="+mj-ea"/>
                <a:ea typeface="+mj-ea"/>
              </a:rPr>
              <a:t>，從亞哈斯、希西家，猶大就一直向亞述稱臣、納貢</a:t>
            </a:r>
            <a:r>
              <a:rPr lang="en-US" altLang="zh-TW" sz="2500" dirty="0">
                <a:solidFill>
                  <a:schemeClr val="tx1"/>
                </a:solidFill>
                <a:latin typeface="+mj-ea"/>
                <a:ea typeface="+mj-ea"/>
              </a:rPr>
              <a:t>(</a:t>
            </a:r>
            <a:r>
              <a:rPr lang="zh-TW" altLang="zh-TW" sz="2500" dirty="0">
                <a:solidFill>
                  <a:schemeClr val="tx1"/>
                </a:solidFill>
                <a:latin typeface="+mj-ea"/>
                <a:ea typeface="+mj-ea"/>
              </a:rPr>
              <a:t>王下</a:t>
            </a:r>
            <a:r>
              <a:rPr lang="en-US" altLang="zh-TW" sz="2500" dirty="0">
                <a:solidFill>
                  <a:schemeClr val="tx1"/>
                </a:solidFill>
                <a:latin typeface="+mj-ea"/>
                <a:ea typeface="+mj-ea"/>
              </a:rPr>
              <a:t>16:7-9; 18:13-16)</a:t>
            </a:r>
            <a:r>
              <a:rPr lang="zh-TW" altLang="zh-TW" sz="2500" dirty="0">
                <a:solidFill>
                  <a:schemeClr val="tx1"/>
                </a:solidFill>
                <a:latin typeface="+mj-ea"/>
                <a:ea typeface="+mj-ea"/>
              </a:rPr>
              <a:t>。瑪拿西作王時，也曾被亞述擄去</a:t>
            </a:r>
            <a:r>
              <a:rPr lang="en-US" altLang="zh-TW" sz="2500" dirty="0">
                <a:solidFill>
                  <a:schemeClr val="tx1"/>
                </a:solidFill>
                <a:latin typeface="+mj-ea"/>
                <a:ea typeface="+mj-ea"/>
              </a:rPr>
              <a:t>(</a:t>
            </a:r>
            <a:r>
              <a:rPr lang="zh-TW" altLang="zh-TW" sz="2500" dirty="0">
                <a:solidFill>
                  <a:schemeClr val="tx1"/>
                </a:solidFill>
                <a:latin typeface="+mj-ea"/>
                <a:ea typeface="+mj-ea"/>
              </a:rPr>
              <a:t>代下</a:t>
            </a:r>
            <a:r>
              <a:rPr lang="en-US" altLang="zh-TW" sz="2500" dirty="0">
                <a:solidFill>
                  <a:schemeClr val="tx1"/>
                </a:solidFill>
                <a:latin typeface="+mj-ea"/>
                <a:ea typeface="+mj-ea"/>
              </a:rPr>
              <a:t>33:9-13)</a:t>
            </a:r>
            <a:r>
              <a:rPr lang="zh-TW" altLang="zh-TW" sz="2500" dirty="0">
                <a:solidFill>
                  <a:schemeClr val="tx1"/>
                </a:solidFill>
                <a:latin typeface="+mj-ea"/>
                <a:ea typeface="+mj-ea"/>
              </a:rPr>
              <a:t>，神應許亞述敗亡，不能再使神的百姓受難</a:t>
            </a:r>
            <a:r>
              <a:rPr lang="zh-TW" altLang="zh-TW" sz="2500" dirty="0" smtClean="0">
                <a:solidFill>
                  <a:schemeClr val="tx1"/>
                </a:solidFill>
                <a:latin typeface="+mj-ea"/>
                <a:ea typeface="+mj-ea"/>
              </a:rPr>
              <a:t>。</a:t>
            </a:r>
            <a:endParaRPr lang="en-US" altLang="zh-TW" sz="2500" dirty="0" smtClean="0">
              <a:solidFill>
                <a:schemeClr val="tx1"/>
              </a:solidFill>
              <a:latin typeface="+mj-ea"/>
              <a:ea typeface="+mj-ea"/>
            </a:endParaRP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zh-TW" altLang="zh-TW" sz="2800" b="1" dirty="0" smtClean="0">
                <a:solidFill>
                  <a:schemeClr val="tx1"/>
                </a:solidFill>
                <a:latin typeface="+mj-ea"/>
                <a:ea typeface="+mj-ea"/>
              </a:rPr>
              <a:t>尼</a:t>
            </a:r>
            <a:r>
              <a:rPr lang="zh-TW" altLang="zh-TW" sz="2800" b="1" dirty="0">
                <a:solidFill>
                  <a:schemeClr val="tx1"/>
                </a:solidFill>
                <a:latin typeface="+mj-ea"/>
                <a:ea typeface="+mj-ea"/>
              </a:rPr>
              <a:t>尼微毀滅</a:t>
            </a:r>
            <a:r>
              <a:rPr lang="zh-TW" altLang="zh-TW" sz="2500" dirty="0">
                <a:solidFill>
                  <a:schemeClr val="tx1"/>
                </a:solidFill>
                <a:latin typeface="+mj-ea"/>
                <a:ea typeface="+mj-ea"/>
              </a:rPr>
              <a:t>：尼尼微於</a:t>
            </a:r>
            <a:r>
              <a:rPr lang="en-US" altLang="zh-TW" sz="2500" dirty="0">
                <a:solidFill>
                  <a:schemeClr val="tx1"/>
                </a:solidFill>
                <a:latin typeface="+mj-ea"/>
                <a:ea typeface="+mj-ea"/>
              </a:rPr>
              <a:t>612 BC</a:t>
            </a:r>
            <a:r>
              <a:rPr lang="zh-TW" altLang="zh-TW" sz="2500" dirty="0">
                <a:solidFill>
                  <a:schemeClr val="tx1"/>
                </a:solidFill>
                <a:latin typeface="+mj-ea"/>
                <a:ea typeface="+mj-ea"/>
              </a:rPr>
              <a:t>被攻陷，亞述亡國後，尼尼微成為廢墟，無人居住，直到</a:t>
            </a:r>
            <a:r>
              <a:rPr lang="en-US" altLang="zh-TW" sz="2500" dirty="0">
                <a:solidFill>
                  <a:schemeClr val="tx1"/>
                </a:solidFill>
                <a:latin typeface="+mj-ea"/>
                <a:ea typeface="+mj-ea"/>
              </a:rPr>
              <a:t>1843</a:t>
            </a:r>
            <a:r>
              <a:rPr lang="zh-TW" altLang="zh-TW" sz="2500" dirty="0">
                <a:solidFill>
                  <a:schemeClr val="tx1"/>
                </a:solidFill>
                <a:latin typeface="+mj-ea"/>
                <a:ea typeface="+mj-ea"/>
              </a:rPr>
              <a:t>年法國考古學家發現遺址。從此亞述不再有君王，被外族統治，都不曾再獨立建國。如今亞述人約有三百多萬人分布各地，一半以上住在伊拉克和敘利亞</a:t>
            </a:r>
            <a:r>
              <a:rPr lang="zh-TW" altLang="zh-TW" sz="2500" dirty="0" smtClean="0">
                <a:solidFill>
                  <a:schemeClr val="tx1"/>
                </a:solidFill>
                <a:latin typeface="+mj-ea"/>
                <a:ea typeface="+mj-ea"/>
              </a:rPr>
              <a:t>。</a:t>
            </a:r>
            <a:endParaRPr lang="en-US" altLang="zh-TW" sz="2500" dirty="0" smtClean="0">
              <a:solidFill>
                <a:schemeClr val="tx1"/>
              </a:solidFill>
              <a:latin typeface="+mj-ea"/>
              <a:ea typeface="+mj-ea"/>
            </a:endParaRP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zh-TW" altLang="zh-TW" sz="2800" b="1" dirty="0" smtClean="0">
                <a:solidFill>
                  <a:schemeClr val="tx1"/>
                </a:solidFill>
                <a:latin typeface="+mj-ea"/>
                <a:ea typeface="+mj-ea"/>
              </a:rPr>
              <a:t>猶大</a:t>
            </a:r>
            <a:r>
              <a:rPr lang="zh-TW" altLang="zh-TW" sz="2800" b="1" dirty="0">
                <a:solidFill>
                  <a:schemeClr val="tx1"/>
                </a:solidFill>
                <a:latin typeface="+mj-ea"/>
                <a:ea typeface="+mj-ea"/>
              </a:rPr>
              <a:t>報好信</a:t>
            </a:r>
            <a:r>
              <a:rPr lang="zh-TW" altLang="zh-TW" sz="2500" dirty="0">
                <a:solidFill>
                  <a:schemeClr val="tx1"/>
                </a:solidFill>
                <a:latin typeface="+mj-ea"/>
                <a:ea typeface="+mj-ea"/>
              </a:rPr>
              <a:t>：這段經文與以賽亞說的相似</a:t>
            </a:r>
            <a:r>
              <a:rPr lang="en-US" altLang="zh-TW" sz="2500" dirty="0">
                <a:solidFill>
                  <a:schemeClr val="tx1"/>
                </a:solidFill>
                <a:latin typeface="+mj-ea"/>
                <a:ea typeface="+mj-ea"/>
              </a:rPr>
              <a:t>(</a:t>
            </a:r>
            <a:r>
              <a:rPr lang="zh-TW" altLang="zh-TW" sz="2500" dirty="0">
                <a:solidFill>
                  <a:schemeClr val="tx1"/>
                </a:solidFill>
                <a:latin typeface="+mj-ea"/>
                <a:ea typeface="+mj-ea"/>
              </a:rPr>
              <a:t>賽</a:t>
            </a:r>
            <a:r>
              <a:rPr lang="en-US" altLang="zh-TW" sz="2500" dirty="0">
                <a:solidFill>
                  <a:schemeClr val="tx1"/>
                </a:solidFill>
                <a:latin typeface="+mj-ea"/>
                <a:ea typeface="+mj-ea"/>
              </a:rPr>
              <a:t>52:7)</a:t>
            </a:r>
            <a:r>
              <a:rPr lang="zh-TW" altLang="zh-TW" sz="2500" dirty="0">
                <a:solidFill>
                  <a:schemeClr val="tx1"/>
                </a:solidFill>
                <a:latin typeface="+mj-ea"/>
                <a:ea typeface="+mj-ea"/>
              </a:rPr>
              <a:t>，也帶出對彌賽亞的盼望。宣告神要作王掌權，滅盡仇敵，拯救祂的子民，並且帶來和平</a:t>
            </a:r>
            <a:r>
              <a:rPr lang="en-US" altLang="zh-TW" sz="2500" dirty="0">
                <a:solidFill>
                  <a:schemeClr val="tx1"/>
                </a:solidFill>
                <a:latin typeface="+mj-ea"/>
                <a:ea typeface="+mj-ea"/>
              </a:rPr>
              <a:t>(</a:t>
            </a:r>
            <a:r>
              <a:rPr lang="zh-TW" altLang="zh-TW" sz="2500" dirty="0">
                <a:solidFill>
                  <a:schemeClr val="tx1"/>
                </a:solidFill>
                <a:latin typeface="+mj-ea"/>
                <a:ea typeface="+mj-ea"/>
              </a:rPr>
              <a:t>彌</a:t>
            </a:r>
            <a:r>
              <a:rPr lang="en-US" altLang="zh-TW" sz="2500" dirty="0">
                <a:solidFill>
                  <a:schemeClr val="tx1"/>
                </a:solidFill>
                <a:latin typeface="+mj-ea"/>
                <a:ea typeface="+mj-ea"/>
              </a:rPr>
              <a:t>4:1-4)</a:t>
            </a:r>
            <a:r>
              <a:rPr lang="zh-TW" altLang="zh-TW" sz="2500" dirty="0">
                <a:solidFill>
                  <a:schemeClr val="tx1"/>
                </a:solidFill>
                <a:latin typeface="+mj-ea"/>
                <a:ea typeface="+mj-ea"/>
              </a:rPr>
              <a:t>。神的子民便能到神殿中敬拜、獻祭、守節。也預示神要使被擄的百姓歸回，恢復與神之間的關係。</a:t>
            </a:r>
          </a:p>
        </p:txBody>
      </p:sp>
    </p:spTree>
    <p:extLst>
      <p:ext uri="{BB962C8B-B14F-4D97-AF65-F5344CB8AC3E}">
        <p14:creationId xmlns:p14="http://schemas.microsoft.com/office/powerpoint/2010/main" val="2398423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46"/>
          <a:stretch/>
        </p:blipFill>
        <p:spPr>
          <a:xfrm>
            <a:off x="797793" y="744788"/>
            <a:ext cx="10535920" cy="4941117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0082" y="5777345"/>
            <a:ext cx="7219950" cy="371475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940526" y="4728754"/>
            <a:ext cx="2050868" cy="64008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000" b="1" dirty="0" smtClean="0">
                <a:solidFill>
                  <a:schemeClr val="tx1"/>
                </a:solidFill>
                <a:latin typeface="+mj-ea"/>
                <a:ea typeface="+mj-ea"/>
              </a:rPr>
              <a:t>亞述民族分佈圖</a:t>
            </a:r>
            <a:endParaRPr lang="zh-TW" altLang="en-US" sz="2000" b="1" dirty="0">
              <a:solidFill>
                <a:schemeClr val="tx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548435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3852" y="1034278"/>
            <a:ext cx="4876800" cy="324802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262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998617" y="757646"/>
            <a:ext cx="7929154" cy="53510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2714" y="849086"/>
            <a:ext cx="7680960" cy="5259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6757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1418" y="757236"/>
            <a:ext cx="9183188" cy="5337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7520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4905" y="676959"/>
            <a:ext cx="7842524" cy="550282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52562" y="956026"/>
            <a:ext cx="2265013" cy="176104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74698" y="3007069"/>
            <a:ext cx="2033234" cy="30421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8314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814" y="2155370"/>
            <a:ext cx="5819504" cy="3879669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7266" y="953586"/>
            <a:ext cx="4364355" cy="3887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3160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3655" y="780914"/>
            <a:ext cx="2249191" cy="1491311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1221" y="4344081"/>
            <a:ext cx="2131626" cy="159666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0782" y="780914"/>
            <a:ext cx="7739744" cy="515982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796"/>
          <a:stretch/>
        </p:blipFill>
        <p:spPr>
          <a:xfrm>
            <a:off x="907834" y="2461848"/>
            <a:ext cx="2438400" cy="16926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295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Rectangle 3"/>
          <p:cNvSpPr/>
          <p:nvPr/>
        </p:nvSpPr>
        <p:spPr>
          <a:xfrm>
            <a:off x="472964" y="294289"/>
            <a:ext cx="11246069" cy="626942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sz="3600" b="1" kern="100" dirty="0">
                <a:solidFill>
                  <a:schemeClr val="tx1"/>
                </a:solidFill>
                <a:effectLst/>
                <a:latin typeface="+mj-ea"/>
                <a:ea typeface="+mj-ea"/>
                <a:cs typeface="Times New Roman" panose="02020603050405020304" pitchFamily="18" charset="0"/>
              </a:rPr>
              <a:t>結論</a:t>
            </a:r>
            <a:endParaRPr lang="en-US" altLang="zh-TW" sz="3600" b="1" kern="100" dirty="0">
              <a:solidFill>
                <a:schemeClr val="tx1"/>
              </a:solidFill>
              <a:effectLst/>
              <a:latin typeface="+mj-ea"/>
              <a:ea typeface="+mj-ea"/>
              <a:cs typeface="Times New Roman" panose="02020603050405020304" pitchFamily="18" charset="0"/>
            </a:endParaRPr>
          </a:p>
          <a:p>
            <a:r>
              <a:rPr lang="zh-TW" altLang="zh-TW" sz="2800" dirty="0">
                <a:solidFill>
                  <a:schemeClr val="tx1"/>
                </a:solidFill>
                <a:latin typeface="+mj-ea"/>
                <a:ea typeface="+mj-ea"/>
              </a:rPr>
              <a:t>那鴻書是審判的信息，對象是尼尼微，他們是神子民的仇敵，滅掉北國以色列，並殘酷對待被擄的百姓。神曾藉約拿向尼尼微宣告審判的信息，因他們悔改而後悔，不降審判。而今，神定意審判尼尼微，不給他們悔改的機會，當日期滿足時，審判突然臨到，亞述便在歷史的舞台上消失。審判的信息不只是給惡人和罪人，也給神子民作鑑戒，讓他們知道神統管萬有，祂是審判的主，伸冤在神，祂必報應。神子民受冤屈，被仇敵苦待，只要隨時投靠神，仰望神的應許，他們必看見仇敵遭報。神子民若因得罪神而受審判，但審判過後，必被煉淨、恢復，且得見神的公義</a:t>
            </a:r>
            <a:r>
              <a:rPr lang="en-US" altLang="zh-TW" sz="2800" dirty="0">
                <a:solidFill>
                  <a:schemeClr val="tx1"/>
                </a:solidFill>
                <a:latin typeface="+mj-ea"/>
                <a:ea typeface="+mj-ea"/>
              </a:rPr>
              <a:t>(</a:t>
            </a:r>
            <a:r>
              <a:rPr lang="zh-TW" altLang="zh-TW" sz="2800" dirty="0">
                <a:solidFill>
                  <a:schemeClr val="tx1"/>
                </a:solidFill>
                <a:latin typeface="+mj-ea"/>
                <a:ea typeface="+mj-ea"/>
              </a:rPr>
              <a:t>彌</a:t>
            </a:r>
            <a:r>
              <a:rPr lang="en-US" altLang="zh-TW" sz="2800" dirty="0">
                <a:solidFill>
                  <a:schemeClr val="tx1"/>
                </a:solidFill>
                <a:latin typeface="+mj-ea"/>
                <a:ea typeface="+mj-ea"/>
              </a:rPr>
              <a:t>7:9)</a:t>
            </a:r>
            <a:r>
              <a:rPr lang="zh-TW" altLang="zh-TW" sz="2800" dirty="0">
                <a:solidFill>
                  <a:schemeClr val="tx1"/>
                </a:solidFill>
                <a:latin typeface="+mj-ea"/>
                <a:ea typeface="+mj-ea"/>
              </a:rPr>
              <a:t>。神子民認識神的屬性，祂是聖潔、公義的神，也是慈愛、憐憫的主，與祂聯合，就能在審判時坦然無懼</a:t>
            </a:r>
            <a:r>
              <a:rPr lang="en-US" altLang="zh-TW" sz="2800" dirty="0">
                <a:solidFill>
                  <a:schemeClr val="tx1"/>
                </a:solidFill>
                <a:latin typeface="+mj-ea"/>
                <a:ea typeface="+mj-ea"/>
              </a:rPr>
              <a:t>(</a:t>
            </a:r>
            <a:r>
              <a:rPr lang="zh-TW" altLang="zh-TW" sz="2800" dirty="0">
                <a:solidFill>
                  <a:schemeClr val="tx1"/>
                </a:solidFill>
                <a:latin typeface="+mj-ea"/>
                <a:ea typeface="+mj-ea"/>
              </a:rPr>
              <a:t>約一</a:t>
            </a:r>
            <a:r>
              <a:rPr lang="en-US" altLang="zh-TW" sz="2800" dirty="0">
                <a:solidFill>
                  <a:schemeClr val="tx1"/>
                </a:solidFill>
                <a:latin typeface="+mj-ea"/>
                <a:ea typeface="+mj-ea"/>
              </a:rPr>
              <a:t>4:17)</a:t>
            </a:r>
            <a:r>
              <a:rPr lang="zh-TW" altLang="zh-TW" sz="2800" dirty="0">
                <a:solidFill>
                  <a:schemeClr val="tx1"/>
                </a:solidFill>
                <a:latin typeface="+mj-ea"/>
                <a:ea typeface="+mj-ea"/>
              </a:rPr>
              <a:t>。</a:t>
            </a:r>
            <a:endParaRPr lang="en-US" sz="2800" kern="100" dirty="0">
              <a:solidFill>
                <a:schemeClr val="tx1"/>
              </a:solidFill>
              <a:effectLst/>
              <a:latin typeface="+mj-ea"/>
              <a:ea typeface="+mj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2985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Rectangle 4"/>
          <p:cNvSpPr/>
          <p:nvPr/>
        </p:nvSpPr>
        <p:spPr>
          <a:xfrm>
            <a:off x="881061" y="825910"/>
            <a:ext cx="10429875" cy="520617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zh-TW" sz="3200" dirty="0" smtClean="0">
                <a:solidFill>
                  <a:schemeClr val="tx1"/>
                </a:solidFill>
                <a:latin typeface="+mj-ea"/>
                <a:ea typeface="+mj-ea"/>
              </a:rPr>
              <a:t>【</a:t>
            </a:r>
            <a:r>
              <a:rPr lang="zh-TW" altLang="zh-TW" sz="3200" dirty="0">
                <a:solidFill>
                  <a:schemeClr val="tx1"/>
                </a:solidFill>
                <a:latin typeface="+mj-ea"/>
                <a:ea typeface="+mj-ea"/>
              </a:rPr>
              <a:t>分享應用】</a:t>
            </a:r>
          </a:p>
          <a:p>
            <a:pPr marL="514350" lvl="0" indent="-514350">
              <a:buAutoNum type="arabicPeriod"/>
            </a:pPr>
            <a:r>
              <a:rPr lang="zh-TW" altLang="zh-TW" sz="3200" dirty="0" smtClean="0">
                <a:solidFill>
                  <a:schemeClr val="tx1"/>
                </a:solidFill>
                <a:latin typeface="+mj-ea"/>
                <a:ea typeface="+mj-ea"/>
              </a:rPr>
              <a:t>你</a:t>
            </a:r>
            <a:r>
              <a:rPr lang="zh-TW" altLang="zh-TW" sz="3200" dirty="0">
                <a:solidFill>
                  <a:schemeClr val="tx1"/>
                </a:solidFill>
                <a:latin typeface="+mj-ea"/>
                <a:ea typeface="+mj-ea"/>
              </a:rPr>
              <a:t>認為現今世代有哪些邪惡和犯罪的事？基督徒要祈求神的公義，還是憐憫</a:t>
            </a:r>
            <a:r>
              <a:rPr lang="zh-TW" altLang="zh-TW" sz="3200" dirty="0" smtClean="0">
                <a:solidFill>
                  <a:schemeClr val="tx1"/>
                </a:solidFill>
                <a:latin typeface="+mj-ea"/>
                <a:ea typeface="+mj-ea"/>
              </a:rPr>
              <a:t>？</a:t>
            </a:r>
            <a:endParaRPr lang="en-US" altLang="zh-TW" sz="3200" dirty="0" smtClean="0">
              <a:solidFill>
                <a:schemeClr val="tx1"/>
              </a:solidFill>
              <a:latin typeface="+mj-ea"/>
              <a:ea typeface="+mj-ea"/>
            </a:endParaRPr>
          </a:p>
          <a:p>
            <a:pPr marL="514350" lvl="0" indent="-514350">
              <a:buAutoNum type="arabicPeriod"/>
            </a:pPr>
            <a:r>
              <a:rPr lang="zh-TW" altLang="zh-TW" sz="3200" dirty="0" smtClean="0">
                <a:solidFill>
                  <a:schemeClr val="tx1"/>
                </a:solidFill>
                <a:latin typeface="+mj-ea"/>
                <a:ea typeface="+mj-ea"/>
              </a:rPr>
              <a:t>看見</a:t>
            </a:r>
            <a:r>
              <a:rPr lang="zh-TW" altLang="zh-TW" sz="3200" dirty="0">
                <a:solidFill>
                  <a:schemeClr val="tx1"/>
                </a:solidFill>
                <a:latin typeface="+mj-ea"/>
                <a:ea typeface="+mj-ea"/>
              </a:rPr>
              <a:t>仇敵和不法之人狂傲時，你要如何面對？看見仇敵遭報時，你的心情如何？</a:t>
            </a:r>
          </a:p>
        </p:txBody>
      </p:sp>
    </p:spTree>
    <p:extLst>
      <p:ext uri="{BB962C8B-B14F-4D97-AF65-F5344CB8AC3E}">
        <p14:creationId xmlns:p14="http://schemas.microsoft.com/office/powerpoint/2010/main" val="517147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774"/>
          <a:stretch/>
        </p:blipFill>
        <p:spPr>
          <a:xfrm>
            <a:off x="129776" y="476284"/>
            <a:ext cx="9249946" cy="5920681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9379722" y="488948"/>
            <a:ext cx="2725440" cy="592068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4" name="Rectangle 3"/>
          <p:cNvSpPr/>
          <p:nvPr/>
        </p:nvSpPr>
        <p:spPr>
          <a:xfrm>
            <a:off x="9500190" y="616865"/>
            <a:ext cx="558205" cy="51894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5" name="Rectangle 4"/>
          <p:cNvSpPr/>
          <p:nvPr/>
        </p:nvSpPr>
        <p:spPr>
          <a:xfrm>
            <a:off x="9485130" y="1332638"/>
            <a:ext cx="573265" cy="50634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7" name="Rectangle 6"/>
          <p:cNvSpPr/>
          <p:nvPr/>
        </p:nvSpPr>
        <p:spPr>
          <a:xfrm>
            <a:off x="9493554" y="1966905"/>
            <a:ext cx="586593" cy="537961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8" name="Rectangle 7"/>
          <p:cNvSpPr/>
          <p:nvPr/>
        </p:nvSpPr>
        <p:spPr>
          <a:xfrm>
            <a:off x="9493554" y="2691190"/>
            <a:ext cx="606055" cy="53281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9" name="Rectangle 8"/>
          <p:cNvSpPr/>
          <p:nvPr/>
        </p:nvSpPr>
        <p:spPr>
          <a:xfrm>
            <a:off x="9493571" y="3421062"/>
            <a:ext cx="586593" cy="567181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0" name="Rectangle 9"/>
          <p:cNvSpPr/>
          <p:nvPr/>
        </p:nvSpPr>
        <p:spPr>
          <a:xfrm>
            <a:off x="9508613" y="4973043"/>
            <a:ext cx="567140" cy="53541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1" name="Rectangle 10"/>
          <p:cNvSpPr/>
          <p:nvPr/>
        </p:nvSpPr>
        <p:spPr>
          <a:xfrm>
            <a:off x="9503284" y="4200344"/>
            <a:ext cx="567131" cy="554368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2" name="Rectangle 11"/>
          <p:cNvSpPr/>
          <p:nvPr/>
        </p:nvSpPr>
        <p:spPr>
          <a:xfrm>
            <a:off x="9508613" y="5718767"/>
            <a:ext cx="541358" cy="53722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3" name="Rectangle 12"/>
          <p:cNvSpPr/>
          <p:nvPr/>
        </p:nvSpPr>
        <p:spPr>
          <a:xfrm>
            <a:off x="10230562" y="616865"/>
            <a:ext cx="1674630" cy="523673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b="1" dirty="0" smtClean="0">
                <a:solidFill>
                  <a:schemeClr val="tx1"/>
                </a:solidFill>
                <a:latin typeface="+mj-ea"/>
                <a:ea typeface="+mj-ea"/>
              </a:rPr>
              <a:t>亞述本土</a:t>
            </a:r>
            <a:endParaRPr lang="zh-TW" altLang="en-US" b="1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10230562" y="4208765"/>
            <a:ext cx="1674630" cy="549062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600" b="1" dirty="0" smtClean="0">
                <a:solidFill>
                  <a:schemeClr val="tx1"/>
                </a:solidFill>
                <a:latin typeface="+mj-ea"/>
                <a:ea typeface="+mj-ea"/>
              </a:rPr>
              <a:t>以撒哈頓</a:t>
            </a:r>
            <a:endParaRPr lang="en-US" altLang="zh-TW" sz="1600" b="1" dirty="0" smtClean="0">
              <a:solidFill>
                <a:schemeClr val="tx1"/>
              </a:solidFill>
              <a:latin typeface="+mj-ea"/>
              <a:ea typeface="+mj-ea"/>
            </a:endParaRPr>
          </a:p>
          <a:p>
            <a:pPr algn="ctr"/>
            <a:r>
              <a:rPr lang="en-US" altLang="zh-TW" sz="1600" b="1" dirty="0" smtClean="0">
                <a:solidFill>
                  <a:schemeClr val="tx1"/>
                </a:solidFill>
                <a:latin typeface="+mj-ea"/>
                <a:ea typeface="+mj-ea"/>
              </a:rPr>
              <a:t>681-668</a:t>
            </a:r>
            <a:endParaRPr lang="zh-TW" altLang="en-US" sz="1600" b="1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10230562" y="1969114"/>
            <a:ext cx="1674630" cy="549062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600" b="1" dirty="0" smtClean="0">
                <a:solidFill>
                  <a:schemeClr val="tx1"/>
                </a:solidFill>
                <a:latin typeface="+mj-ea"/>
                <a:ea typeface="+mj-ea"/>
              </a:rPr>
              <a:t>提革拉毗列色</a:t>
            </a:r>
            <a:endParaRPr lang="en-US" altLang="zh-TW" sz="1600" b="1" dirty="0" smtClean="0">
              <a:solidFill>
                <a:schemeClr val="tx1"/>
              </a:solidFill>
              <a:latin typeface="+mj-ea"/>
              <a:ea typeface="+mj-ea"/>
            </a:endParaRPr>
          </a:p>
          <a:p>
            <a:pPr algn="ctr"/>
            <a:r>
              <a:rPr lang="en-US" altLang="zh-TW" sz="1600" b="1" dirty="0" smtClean="0">
                <a:solidFill>
                  <a:schemeClr val="tx1"/>
                </a:solidFill>
                <a:latin typeface="+mj-ea"/>
                <a:ea typeface="+mj-ea"/>
              </a:rPr>
              <a:t>745-727</a:t>
            </a:r>
            <a:endParaRPr lang="zh-TW" altLang="en-US" sz="1600" b="1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10241831" y="2691190"/>
            <a:ext cx="1674630" cy="549062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600" b="1" dirty="0" smtClean="0">
                <a:solidFill>
                  <a:schemeClr val="tx1"/>
                </a:solidFill>
                <a:latin typeface="+mj-ea"/>
                <a:ea typeface="+mj-ea"/>
              </a:rPr>
              <a:t>撒珥根</a:t>
            </a:r>
            <a:endParaRPr lang="en-US" altLang="zh-TW" sz="1600" b="1" dirty="0" smtClean="0">
              <a:solidFill>
                <a:schemeClr val="tx1"/>
              </a:solidFill>
              <a:latin typeface="+mj-ea"/>
              <a:ea typeface="+mj-ea"/>
            </a:endParaRPr>
          </a:p>
          <a:p>
            <a:pPr algn="ctr"/>
            <a:r>
              <a:rPr lang="en-US" altLang="zh-TW" sz="1600" b="1" dirty="0" smtClean="0">
                <a:solidFill>
                  <a:schemeClr val="tx1"/>
                </a:solidFill>
                <a:latin typeface="+mj-ea"/>
                <a:ea typeface="+mj-ea"/>
              </a:rPr>
              <a:t>722-705</a:t>
            </a:r>
            <a:endParaRPr lang="zh-TW" altLang="en-US" sz="1600" b="1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10230562" y="3430121"/>
            <a:ext cx="1674630" cy="549062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600" b="1" dirty="0" smtClean="0">
                <a:solidFill>
                  <a:schemeClr val="tx1"/>
                </a:solidFill>
                <a:latin typeface="+mj-ea"/>
                <a:ea typeface="+mj-ea"/>
              </a:rPr>
              <a:t>西拿基立</a:t>
            </a:r>
            <a:endParaRPr lang="en-US" altLang="zh-TW" sz="1600" b="1" dirty="0" smtClean="0">
              <a:solidFill>
                <a:schemeClr val="tx1"/>
              </a:solidFill>
              <a:latin typeface="+mj-ea"/>
              <a:ea typeface="+mj-ea"/>
            </a:endParaRPr>
          </a:p>
          <a:p>
            <a:pPr algn="ctr"/>
            <a:r>
              <a:rPr lang="en-US" altLang="zh-TW" sz="1600" b="1" dirty="0" smtClean="0">
                <a:solidFill>
                  <a:schemeClr val="tx1"/>
                </a:solidFill>
                <a:latin typeface="+mj-ea"/>
                <a:ea typeface="+mj-ea"/>
              </a:rPr>
              <a:t>705-681</a:t>
            </a:r>
            <a:endParaRPr lang="zh-TW" altLang="en-US" sz="1600" b="1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10260417" y="5705714"/>
            <a:ext cx="1674630" cy="549062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600" b="1" dirty="0" smtClean="0">
                <a:solidFill>
                  <a:schemeClr val="tx1"/>
                </a:solidFill>
                <a:latin typeface="+mj-ea"/>
                <a:ea typeface="+mj-ea"/>
              </a:rPr>
              <a:t>亞述征服埃及</a:t>
            </a:r>
            <a:endParaRPr lang="en-US" altLang="zh-TW" sz="1600" b="1" dirty="0" smtClean="0">
              <a:solidFill>
                <a:schemeClr val="tx1"/>
              </a:solidFill>
              <a:latin typeface="+mj-ea"/>
              <a:ea typeface="+mj-ea"/>
            </a:endParaRPr>
          </a:p>
          <a:p>
            <a:pPr algn="ctr"/>
            <a:r>
              <a:rPr lang="en-US" altLang="zh-TW" sz="1600" b="1" dirty="0" smtClean="0">
                <a:solidFill>
                  <a:schemeClr val="tx1"/>
                </a:solidFill>
                <a:latin typeface="+mj-ea"/>
                <a:ea typeface="+mj-ea"/>
              </a:rPr>
              <a:t>671-653</a:t>
            </a:r>
            <a:endParaRPr lang="zh-TW" altLang="en-US" sz="1600" b="1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10241831" y="1311279"/>
            <a:ext cx="1698532" cy="549062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600" b="1" dirty="0" err="1" smtClean="0">
                <a:solidFill>
                  <a:schemeClr val="tx1"/>
                </a:solidFill>
                <a:latin typeface="+mj-ea"/>
                <a:ea typeface="+mj-ea"/>
              </a:rPr>
              <a:t>Shalmeneser</a:t>
            </a:r>
            <a:r>
              <a:rPr lang="en-US" altLang="zh-TW" sz="1600" b="1" dirty="0" smtClean="0">
                <a:solidFill>
                  <a:schemeClr val="tx1"/>
                </a:solidFill>
                <a:latin typeface="+mj-ea"/>
                <a:ea typeface="+mj-ea"/>
              </a:rPr>
              <a:t> III</a:t>
            </a:r>
          </a:p>
          <a:p>
            <a:pPr algn="ctr"/>
            <a:r>
              <a:rPr lang="en-US" altLang="zh-TW" sz="1600" b="1" dirty="0" smtClean="0">
                <a:solidFill>
                  <a:schemeClr val="tx1"/>
                </a:solidFill>
                <a:latin typeface="+mj-ea"/>
                <a:ea typeface="+mj-ea"/>
              </a:rPr>
              <a:t>859-824</a:t>
            </a:r>
            <a:endParaRPr lang="zh-TW" altLang="en-US" sz="1600" b="1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10241831" y="4966218"/>
            <a:ext cx="1674630" cy="549062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600" b="1" dirty="0" smtClean="0">
                <a:solidFill>
                  <a:schemeClr val="tx1"/>
                </a:solidFill>
                <a:latin typeface="+mj-ea"/>
                <a:ea typeface="+mj-ea"/>
              </a:rPr>
              <a:t>Ashurbanipal</a:t>
            </a:r>
          </a:p>
          <a:p>
            <a:pPr algn="ctr"/>
            <a:r>
              <a:rPr lang="en-US" altLang="zh-TW" sz="1600" b="1" dirty="0" smtClean="0">
                <a:solidFill>
                  <a:schemeClr val="tx1"/>
                </a:solidFill>
                <a:latin typeface="+mj-ea"/>
                <a:ea typeface="+mj-ea"/>
              </a:rPr>
              <a:t>668-627</a:t>
            </a:r>
            <a:endParaRPr lang="zh-TW" altLang="en-US" sz="1600" b="1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5061097" y="2201201"/>
            <a:ext cx="744279" cy="33065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b="1" dirty="0" smtClean="0">
                <a:solidFill>
                  <a:schemeClr val="tx1"/>
                </a:solidFill>
                <a:latin typeface="+mj-ea"/>
                <a:ea typeface="+mj-ea"/>
              </a:rPr>
              <a:t>尼尼微</a:t>
            </a:r>
            <a:endParaRPr lang="zh-TW" altLang="en-US" sz="1400" b="1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31" name="Flowchart: Connector 30"/>
          <p:cNvSpPr/>
          <p:nvPr/>
        </p:nvSpPr>
        <p:spPr>
          <a:xfrm>
            <a:off x="4848446" y="2316158"/>
            <a:ext cx="212651" cy="202018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6" name="Rectangle 5"/>
          <p:cNvSpPr/>
          <p:nvPr/>
        </p:nvSpPr>
        <p:spPr>
          <a:xfrm>
            <a:off x="803868" y="5240749"/>
            <a:ext cx="743578" cy="31979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b="1" dirty="0" smtClean="0">
                <a:solidFill>
                  <a:schemeClr val="tx1"/>
                </a:solidFill>
                <a:latin typeface="+mj-ea"/>
                <a:ea typeface="+mj-ea"/>
              </a:rPr>
              <a:t>挪亞們</a:t>
            </a:r>
            <a:endParaRPr lang="zh-TW" altLang="en-US" sz="1400" b="1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14" name="Flowchart: Connector 13"/>
          <p:cNvSpPr/>
          <p:nvPr/>
        </p:nvSpPr>
        <p:spPr>
          <a:xfrm>
            <a:off x="1436083" y="5105630"/>
            <a:ext cx="140678" cy="135119"/>
          </a:xfrm>
          <a:prstGeom prst="flowChartConnector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6" name="Flowchart: Connector 25"/>
          <p:cNvSpPr/>
          <p:nvPr/>
        </p:nvSpPr>
        <p:spPr>
          <a:xfrm>
            <a:off x="2693802" y="4477528"/>
            <a:ext cx="140678" cy="135119"/>
          </a:xfrm>
          <a:prstGeom prst="flowChartConnector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9" name="Rectangle 28"/>
          <p:cNvSpPr/>
          <p:nvPr/>
        </p:nvSpPr>
        <p:spPr>
          <a:xfrm>
            <a:off x="2623463" y="4572907"/>
            <a:ext cx="913556" cy="31979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b="1" dirty="0" smtClean="0">
                <a:solidFill>
                  <a:schemeClr val="tx1"/>
                </a:solidFill>
                <a:latin typeface="+mj-ea"/>
                <a:ea typeface="+mj-ea"/>
              </a:rPr>
              <a:t>耶路撒冷</a:t>
            </a:r>
            <a:endParaRPr lang="zh-TW" altLang="en-US" sz="1400" b="1" dirty="0">
              <a:solidFill>
                <a:schemeClr val="tx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742114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501698" y="3139124"/>
            <a:ext cx="8923992" cy="623839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TW" sz="1600" b="1" dirty="0" smtClean="0">
                <a:solidFill>
                  <a:schemeClr val="tx1"/>
                </a:solidFill>
                <a:latin typeface="+mj-ea"/>
                <a:ea typeface="+mj-ea"/>
              </a:rPr>
              <a:t>       〔</a:t>
            </a:r>
            <a:r>
              <a:rPr lang="zh-TW" altLang="en-US" sz="1600" b="1" dirty="0" smtClean="0">
                <a:solidFill>
                  <a:schemeClr val="tx1"/>
                </a:solidFill>
                <a:latin typeface="+mj-ea"/>
                <a:ea typeface="+mj-ea"/>
              </a:rPr>
              <a:t>帝國興起</a:t>
            </a:r>
            <a:r>
              <a:rPr lang="en-US" altLang="zh-TW" sz="1600" b="1" dirty="0" smtClean="0">
                <a:solidFill>
                  <a:schemeClr val="tx1"/>
                </a:solidFill>
                <a:latin typeface="+mj-ea"/>
                <a:ea typeface="+mj-ea"/>
              </a:rPr>
              <a:t>〕                                                                                                  〔</a:t>
            </a:r>
            <a:r>
              <a:rPr lang="zh-TW" altLang="en-US" sz="1600" b="1" dirty="0" smtClean="0">
                <a:solidFill>
                  <a:schemeClr val="tx1"/>
                </a:solidFill>
                <a:latin typeface="+mj-ea"/>
                <a:ea typeface="+mj-ea"/>
              </a:rPr>
              <a:t>帝國由盛轉衰</a:t>
            </a:r>
            <a:r>
              <a:rPr lang="en-US" altLang="zh-TW" sz="1600" b="1" dirty="0" smtClean="0">
                <a:solidFill>
                  <a:schemeClr val="tx1"/>
                </a:solidFill>
                <a:latin typeface="+mj-ea"/>
                <a:ea typeface="+mj-ea"/>
              </a:rPr>
              <a:t>〕</a:t>
            </a:r>
            <a:endParaRPr lang="zh-TW" altLang="en-US" sz="1600" b="1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501698" y="774347"/>
            <a:ext cx="3322199" cy="485018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Aft>
                <a:spcPts val="0"/>
              </a:spcAft>
            </a:pPr>
            <a:endParaRPr lang="zh-TW" altLang="zh-TW" b="1" kern="100" dirty="0">
              <a:solidFill>
                <a:schemeClr val="tx1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cxnSp>
        <p:nvCxnSpPr>
          <p:cNvPr id="60" name="Straight Arrow Connector 59"/>
          <p:cNvCxnSpPr/>
          <p:nvPr/>
        </p:nvCxnSpPr>
        <p:spPr>
          <a:xfrm flipH="1" flipV="1">
            <a:off x="7424261" y="3751975"/>
            <a:ext cx="21226" cy="448996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13" name="Rectangle 112"/>
          <p:cNvSpPr/>
          <p:nvPr/>
        </p:nvSpPr>
        <p:spPr>
          <a:xfrm>
            <a:off x="10015138" y="4267502"/>
            <a:ext cx="483723" cy="14570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400" b="1" dirty="0" smtClean="0">
                <a:solidFill>
                  <a:srgbClr val="C00000"/>
                </a:solidFill>
              </a:rPr>
              <a:t>612</a:t>
            </a:r>
            <a:endParaRPr lang="en-US" altLang="zh-TW" sz="1400" b="1" dirty="0">
              <a:solidFill>
                <a:srgbClr val="C00000"/>
              </a:solidFill>
            </a:endParaRPr>
          </a:p>
          <a:p>
            <a:pPr algn="ctr"/>
            <a:r>
              <a:rPr lang="zh-TW" altLang="en-US" sz="16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尼尼微陷落</a:t>
            </a:r>
            <a:endParaRPr lang="en-US" altLang="zh-TW" sz="1600" b="1" dirty="0">
              <a:solidFill>
                <a:srgbClr val="FF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48" name="Rectangle 147"/>
          <p:cNvSpPr/>
          <p:nvPr/>
        </p:nvSpPr>
        <p:spPr>
          <a:xfrm>
            <a:off x="7212746" y="4230868"/>
            <a:ext cx="483723" cy="14652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400" b="1" dirty="0" smtClean="0">
                <a:solidFill>
                  <a:srgbClr val="C00000"/>
                </a:solidFill>
              </a:rPr>
              <a:t>668</a:t>
            </a:r>
            <a:endParaRPr lang="en-US" altLang="zh-TW" sz="1400" b="1" dirty="0">
              <a:solidFill>
                <a:srgbClr val="C00000"/>
              </a:solidFill>
            </a:endParaRPr>
          </a:p>
          <a:p>
            <a:pPr algn="ctr"/>
            <a:r>
              <a:rPr lang="zh-TW" altLang="en-US" sz="16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攻陷挪亞們</a:t>
            </a:r>
            <a:endParaRPr lang="en-US" altLang="zh-TW" sz="1600" dirty="0">
              <a:solidFill>
                <a:srgbClr val="FF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5" name="Rectangle 44"/>
          <p:cNvSpPr/>
          <p:nvPr/>
        </p:nvSpPr>
        <p:spPr>
          <a:xfrm>
            <a:off x="4657452" y="4251320"/>
            <a:ext cx="483723" cy="1306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400" b="1" dirty="0">
                <a:solidFill>
                  <a:srgbClr val="C00000"/>
                </a:solidFill>
              </a:rPr>
              <a:t>722</a:t>
            </a:r>
          </a:p>
          <a:p>
            <a:pPr algn="ctr"/>
            <a:r>
              <a:rPr lang="zh-TW" altLang="en-US" sz="16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以色列</a:t>
            </a:r>
            <a:r>
              <a:rPr lang="zh-TW" altLang="en-US" sz="16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亡國</a:t>
            </a:r>
            <a:endParaRPr lang="en-US" altLang="zh-TW" sz="1600" b="1" dirty="0">
              <a:solidFill>
                <a:srgbClr val="FF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cxnSp>
        <p:nvCxnSpPr>
          <p:cNvPr id="48" name="Straight Arrow Connector 47"/>
          <p:cNvCxnSpPr/>
          <p:nvPr/>
        </p:nvCxnSpPr>
        <p:spPr>
          <a:xfrm flipH="1" flipV="1">
            <a:off x="4920864" y="3778165"/>
            <a:ext cx="870" cy="35100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0" name="Straight Arrow Connector 49"/>
          <p:cNvCxnSpPr/>
          <p:nvPr/>
        </p:nvCxnSpPr>
        <p:spPr>
          <a:xfrm flipH="1" flipV="1">
            <a:off x="5477313" y="3817027"/>
            <a:ext cx="870" cy="35100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8" name="Straight Arrow Connector 57"/>
          <p:cNvCxnSpPr/>
          <p:nvPr/>
        </p:nvCxnSpPr>
        <p:spPr>
          <a:xfrm flipH="1" flipV="1">
            <a:off x="4186560" y="3768716"/>
            <a:ext cx="870" cy="35100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88" name="Rectangle 87"/>
          <p:cNvSpPr/>
          <p:nvPr/>
        </p:nvSpPr>
        <p:spPr>
          <a:xfrm>
            <a:off x="3454148" y="2822587"/>
            <a:ext cx="483723" cy="172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400" b="1" dirty="0" smtClean="0">
                <a:solidFill>
                  <a:srgbClr val="C00000"/>
                </a:solidFill>
              </a:rPr>
              <a:t>745</a:t>
            </a:r>
            <a:endParaRPr lang="en-US" altLang="zh-TW" sz="1400" b="1" dirty="0">
              <a:solidFill>
                <a:srgbClr val="C00000"/>
              </a:solidFill>
            </a:endParaRPr>
          </a:p>
        </p:txBody>
      </p:sp>
      <p:sp>
        <p:nvSpPr>
          <p:cNvPr id="89" name="Rectangle 88"/>
          <p:cNvSpPr/>
          <p:nvPr/>
        </p:nvSpPr>
        <p:spPr>
          <a:xfrm>
            <a:off x="5467584" y="2809667"/>
            <a:ext cx="483723" cy="2039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400" b="1" dirty="0" smtClean="0">
                <a:solidFill>
                  <a:srgbClr val="C00000"/>
                </a:solidFill>
              </a:rPr>
              <a:t>705</a:t>
            </a:r>
            <a:endParaRPr lang="en-US" altLang="zh-TW" sz="1400" b="1" dirty="0">
              <a:solidFill>
                <a:srgbClr val="C00000"/>
              </a:solidFill>
            </a:endParaRPr>
          </a:p>
        </p:txBody>
      </p:sp>
      <p:sp>
        <p:nvSpPr>
          <p:cNvPr id="90" name="Rectangle 89"/>
          <p:cNvSpPr/>
          <p:nvPr/>
        </p:nvSpPr>
        <p:spPr>
          <a:xfrm>
            <a:off x="7182400" y="2801156"/>
            <a:ext cx="483723" cy="2067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400" b="1" dirty="0" smtClean="0">
                <a:solidFill>
                  <a:srgbClr val="C00000"/>
                </a:solidFill>
              </a:rPr>
              <a:t>668</a:t>
            </a:r>
            <a:endParaRPr lang="en-US" altLang="zh-TW" sz="1400" b="1" dirty="0">
              <a:solidFill>
                <a:srgbClr val="C00000"/>
              </a:solidFill>
            </a:endParaRPr>
          </a:p>
        </p:txBody>
      </p:sp>
      <p:sp>
        <p:nvSpPr>
          <p:cNvPr id="91" name="Rectangle 90"/>
          <p:cNvSpPr/>
          <p:nvPr/>
        </p:nvSpPr>
        <p:spPr>
          <a:xfrm>
            <a:off x="4726695" y="2845160"/>
            <a:ext cx="483723" cy="2049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400" b="1" dirty="0" smtClean="0">
                <a:solidFill>
                  <a:srgbClr val="C00000"/>
                </a:solidFill>
              </a:rPr>
              <a:t>722</a:t>
            </a:r>
            <a:endParaRPr lang="en-US" altLang="zh-TW" sz="1400" b="1" dirty="0">
              <a:solidFill>
                <a:srgbClr val="C00000"/>
              </a:solidFill>
            </a:endParaRPr>
          </a:p>
        </p:txBody>
      </p:sp>
      <p:cxnSp>
        <p:nvCxnSpPr>
          <p:cNvPr id="71" name="Straight Arrow Connector 70"/>
          <p:cNvCxnSpPr/>
          <p:nvPr/>
        </p:nvCxnSpPr>
        <p:spPr>
          <a:xfrm flipH="1" flipV="1">
            <a:off x="10235774" y="3788215"/>
            <a:ext cx="21226" cy="448996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74" name="Rectangle 73"/>
          <p:cNvSpPr/>
          <p:nvPr/>
        </p:nvSpPr>
        <p:spPr>
          <a:xfrm>
            <a:off x="6526484" y="2814847"/>
            <a:ext cx="483723" cy="172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400" b="1" dirty="0" smtClean="0">
                <a:solidFill>
                  <a:srgbClr val="C00000"/>
                </a:solidFill>
              </a:rPr>
              <a:t>681</a:t>
            </a:r>
            <a:endParaRPr lang="en-US" altLang="zh-TW" sz="1400" b="1" dirty="0">
              <a:solidFill>
                <a:srgbClr val="C00000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939097" y="3143329"/>
            <a:ext cx="446914" cy="615109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b="1" dirty="0" smtClean="0">
                <a:latin typeface="+mj-ea"/>
                <a:ea typeface="+mj-ea"/>
              </a:rPr>
              <a:t>亞述</a:t>
            </a:r>
            <a:endParaRPr lang="zh-TW" altLang="en-US" b="1" dirty="0">
              <a:latin typeface="+mj-ea"/>
              <a:ea typeface="+mj-ea"/>
            </a:endParaRPr>
          </a:p>
        </p:txBody>
      </p:sp>
      <p:sp>
        <p:nvSpPr>
          <p:cNvPr id="76" name="Rectangle 75"/>
          <p:cNvSpPr/>
          <p:nvPr/>
        </p:nvSpPr>
        <p:spPr>
          <a:xfrm>
            <a:off x="10498861" y="4290066"/>
            <a:ext cx="483723" cy="11948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400" b="1" dirty="0" smtClean="0">
                <a:solidFill>
                  <a:srgbClr val="C00000"/>
                </a:solidFill>
              </a:rPr>
              <a:t>609</a:t>
            </a:r>
            <a:r>
              <a:rPr lang="zh-TW" altLang="en-US" sz="1600" b="1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亞述亡國</a:t>
            </a:r>
            <a:endParaRPr lang="en-US" altLang="zh-TW" sz="1600" b="1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78" name="Rectangle 77"/>
          <p:cNvSpPr/>
          <p:nvPr/>
        </p:nvSpPr>
        <p:spPr>
          <a:xfrm>
            <a:off x="677436" y="132433"/>
            <a:ext cx="11252544" cy="36933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TW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800           78</a:t>
            </a:r>
            <a:r>
              <a:rPr lang="en-US" altLang="zh-TW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0           760           740           720           700           680           660           64</a:t>
            </a:r>
            <a:r>
              <a:rPr lang="en-US" altLang="zh-TW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0           620           600</a:t>
            </a:r>
            <a:r>
              <a:rPr lang="en-US" altLang="zh-TW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       580</a:t>
            </a:r>
            <a:endParaRPr lang="en-US" altLang="zh-TW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cxnSp>
        <p:nvCxnSpPr>
          <p:cNvPr id="79" name="Elbow Connector 78"/>
          <p:cNvCxnSpPr/>
          <p:nvPr/>
        </p:nvCxnSpPr>
        <p:spPr>
          <a:xfrm rot="16200000" flipV="1">
            <a:off x="10360695" y="3855767"/>
            <a:ext cx="426227" cy="296236"/>
          </a:xfrm>
          <a:prstGeom prst="bentConnector3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80" name="Rectangle 79"/>
          <p:cNvSpPr/>
          <p:nvPr/>
        </p:nvSpPr>
        <p:spPr>
          <a:xfrm>
            <a:off x="1918625" y="783147"/>
            <a:ext cx="1445614" cy="476218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b="1" dirty="0" smtClean="0">
                <a:solidFill>
                  <a:schemeClr val="tx1"/>
                </a:solidFill>
                <a:latin typeface="+mj-ea"/>
                <a:ea typeface="+mj-ea"/>
              </a:rPr>
              <a:t>耶羅波安 </a:t>
            </a:r>
            <a:r>
              <a:rPr lang="en-US" altLang="zh-TW" sz="1400" b="1" dirty="0" smtClean="0">
                <a:solidFill>
                  <a:schemeClr val="tx1"/>
                </a:solidFill>
                <a:latin typeface="+mj-ea"/>
                <a:ea typeface="+mj-ea"/>
              </a:rPr>
              <a:t>II</a:t>
            </a:r>
          </a:p>
          <a:p>
            <a:pPr algn="ctr"/>
            <a:r>
              <a:rPr lang="en-US" altLang="zh-TW" sz="1400" b="1" dirty="0" smtClean="0">
                <a:solidFill>
                  <a:schemeClr val="tx1"/>
                </a:solidFill>
                <a:latin typeface="+mj-ea"/>
                <a:ea typeface="+mj-ea"/>
              </a:rPr>
              <a:t>〔784-753〕</a:t>
            </a:r>
            <a:endParaRPr lang="zh-TW" altLang="en-US" sz="1400" b="1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84" name="Rectangle 83"/>
          <p:cNvSpPr/>
          <p:nvPr/>
        </p:nvSpPr>
        <p:spPr>
          <a:xfrm>
            <a:off x="777312" y="5135147"/>
            <a:ext cx="2680563" cy="905807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800" b="1" dirty="0" smtClean="0">
                <a:latin typeface="+mj-ea"/>
                <a:ea typeface="+mj-ea"/>
              </a:rPr>
              <a:t>那鴻書時代背景</a:t>
            </a:r>
            <a:endParaRPr lang="zh-TW" altLang="en-US" sz="2800" b="1" dirty="0">
              <a:latin typeface="+mj-ea"/>
              <a:ea typeface="+mj-ea"/>
            </a:endParaRPr>
          </a:p>
        </p:txBody>
      </p:sp>
      <p:sp>
        <p:nvSpPr>
          <p:cNvPr id="87" name="Rectangle 86"/>
          <p:cNvSpPr/>
          <p:nvPr/>
        </p:nvSpPr>
        <p:spPr>
          <a:xfrm>
            <a:off x="6778294" y="3139058"/>
            <a:ext cx="645968" cy="625964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b="1" dirty="0" smtClean="0">
                <a:solidFill>
                  <a:schemeClr val="tx1"/>
                </a:solidFill>
                <a:latin typeface="+mj-ea"/>
                <a:ea typeface="+mj-ea"/>
              </a:rPr>
              <a:t>以撒哈頓</a:t>
            </a:r>
            <a:endParaRPr lang="en-US" altLang="zh-TW" sz="1400" b="1" dirty="0" smtClean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92" name="Rectangle 91"/>
          <p:cNvSpPr/>
          <p:nvPr/>
        </p:nvSpPr>
        <p:spPr>
          <a:xfrm>
            <a:off x="4142757" y="3144893"/>
            <a:ext cx="2635537" cy="617414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400" b="1" dirty="0">
                <a:solidFill>
                  <a:schemeClr val="tx1"/>
                </a:solidFill>
                <a:latin typeface="+mj-ea"/>
                <a:ea typeface="+mj-ea"/>
              </a:rPr>
              <a:t> </a:t>
            </a:r>
            <a:r>
              <a:rPr lang="en-US" altLang="zh-TW" sz="1400" b="1" dirty="0" smtClean="0">
                <a:solidFill>
                  <a:schemeClr val="tx1"/>
                </a:solidFill>
                <a:latin typeface="+mj-ea"/>
                <a:ea typeface="+mj-ea"/>
              </a:rPr>
              <a:t>                                  </a:t>
            </a:r>
            <a:r>
              <a:rPr lang="zh-TW" altLang="en-US" sz="1400" b="1" dirty="0" smtClean="0">
                <a:solidFill>
                  <a:schemeClr val="tx1"/>
                </a:solidFill>
                <a:latin typeface="+mj-ea"/>
                <a:ea typeface="+mj-ea"/>
              </a:rPr>
              <a:t>西拿基利</a:t>
            </a:r>
            <a:endParaRPr lang="zh-TW" altLang="en-US" sz="1400" dirty="0">
              <a:latin typeface="+mj-ea"/>
              <a:ea typeface="+mj-ea"/>
            </a:endParaRPr>
          </a:p>
        </p:txBody>
      </p:sp>
      <p:sp>
        <p:nvSpPr>
          <p:cNvPr id="93" name="Rectangle 92"/>
          <p:cNvSpPr/>
          <p:nvPr/>
        </p:nvSpPr>
        <p:spPr>
          <a:xfrm>
            <a:off x="4702043" y="3131254"/>
            <a:ext cx="1007402" cy="633768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b="1" dirty="0" smtClean="0">
                <a:solidFill>
                  <a:schemeClr val="tx1"/>
                </a:solidFill>
                <a:latin typeface="+mj-ea"/>
                <a:ea typeface="+mj-ea"/>
              </a:rPr>
              <a:t>    撒珥根</a:t>
            </a:r>
            <a:endParaRPr lang="zh-TW" altLang="en-US" sz="1400" b="1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94" name="Rectangle 93"/>
          <p:cNvSpPr/>
          <p:nvPr/>
        </p:nvSpPr>
        <p:spPr>
          <a:xfrm>
            <a:off x="4220014" y="3137662"/>
            <a:ext cx="700850" cy="618509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95" name="Rectangle 94"/>
          <p:cNvSpPr/>
          <p:nvPr/>
        </p:nvSpPr>
        <p:spPr>
          <a:xfrm>
            <a:off x="3668577" y="3141270"/>
            <a:ext cx="938612" cy="623752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b="1" dirty="0" smtClean="0">
                <a:solidFill>
                  <a:schemeClr val="tx1"/>
                </a:solidFill>
                <a:latin typeface="+mj-ea"/>
                <a:ea typeface="+mj-ea"/>
              </a:rPr>
              <a:t>提革拉毗列色</a:t>
            </a:r>
            <a:endParaRPr lang="zh-TW" altLang="en-US" sz="1400" b="1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97" name="Rectangle 96"/>
          <p:cNvSpPr/>
          <p:nvPr/>
        </p:nvSpPr>
        <p:spPr>
          <a:xfrm>
            <a:off x="3913224" y="4127819"/>
            <a:ext cx="483723" cy="16456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600" b="1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征服約但河東</a:t>
            </a:r>
            <a:endParaRPr lang="en-US" altLang="zh-TW" sz="1600" b="1" dirty="0" smtClean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cxnSp>
        <p:nvCxnSpPr>
          <p:cNvPr id="99" name="Straight Arrow Connector 98"/>
          <p:cNvCxnSpPr/>
          <p:nvPr/>
        </p:nvCxnSpPr>
        <p:spPr>
          <a:xfrm flipH="1" flipV="1">
            <a:off x="6335810" y="3804323"/>
            <a:ext cx="870" cy="35100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01" name="Straight Arrow Connector 100"/>
          <p:cNvCxnSpPr/>
          <p:nvPr/>
        </p:nvCxnSpPr>
        <p:spPr>
          <a:xfrm flipH="1" flipV="1">
            <a:off x="7033891" y="3821350"/>
            <a:ext cx="870" cy="35100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02" name="Rectangle 101"/>
          <p:cNvSpPr/>
          <p:nvPr/>
        </p:nvSpPr>
        <p:spPr>
          <a:xfrm>
            <a:off x="5213892" y="4171675"/>
            <a:ext cx="483723" cy="13132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600" b="1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征服亞實突</a:t>
            </a:r>
            <a:endParaRPr lang="en-US" altLang="zh-TW" sz="1600" b="1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03" name="Rectangle 102"/>
          <p:cNvSpPr/>
          <p:nvPr/>
        </p:nvSpPr>
        <p:spPr>
          <a:xfrm>
            <a:off x="6095709" y="4167447"/>
            <a:ext cx="483723" cy="15827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600" b="1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圍攻耶路撒冷</a:t>
            </a:r>
            <a:endParaRPr lang="en-US" altLang="zh-TW" sz="1600" b="1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04" name="Rectangle 103"/>
          <p:cNvSpPr/>
          <p:nvPr/>
        </p:nvSpPr>
        <p:spPr>
          <a:xfrm>
            <a:off x="6783323" y="4230868"/>
            <a:ext cx="483723" cy="18804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600" b="1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外族遷到撒 瑪利亞</a:t>
            </a:r>
            <a:endParaRPr lang="en-US" altLang="zh-TW" sz="1600" b="1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11" name="Rectangle 110"/>
          <p:cNvSpPr/>
          <p:nvPr/>
        </p:nvSpPr>
        <p:spPr>
          <a:xfrm>
            <a:off x="2374613" y="1348397"/>
            <a:ext cx="691528" cy="2853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000" b="1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約拿</a:t>
            </a:r>
            <a:endParaRPr lang="en-US" altLang="zh-TW" sz="2000" b="1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16" name="Flowchart: Connector 115"/>
          <p:cNvSpPr/>
          <p:nvPr/>
        </p:nvSpPr>
        <p:spPr>
          <a:xfrm>
            <a:off x="2256182" y="1398905"/>
            <a:ext cx="154303" cy="162318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19" name="Rectangle 118"/>
          <p:cNvSpPr/>
          <p:nvPr/>
        </p:nvSpPr>
        <p:spPr>
          <a:xfrm>
            <a:off x="899524" y="733289"/>
            <a:ext cx="446914" cy="615108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b="1" dirty="0" smtClean="0">
                <a:latin typeface="+mj-ea"/>
                <a:ea typeface="+mj-ea"/>
              </a:rPr>
              <a:t>北國</a:t>
            </a:r>
            <a:endParaRPr lang="zh-TW" altLang="en-US" b="1" dirty="0">
              <a:latin typeface="+mj-ea"/>
              <a:ea typeface="+mj-ea"/>
            </a:endParaRPr>
          </a:p>
        </p:txBody>
      </p:sp>
      <p:sp>
        <p:nvSpPr>
          <p:cNvPr id="122" name="Rectangle 121"/>
          <p:cNvSpPr/>
          <p:nvPr/>
        </p:nvSpPr>
        <p:spPr>
          <a:xfrm>
            <a:off x="8288060" y="4013734"/>
            <a:ext cx="483723" cy="20309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600" b="1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瑪拿西被擄到亞述</a:t>
            </a:r>
            <a:endParaRPr lang="en-US" altLang="zh-TW" sz="1600" b="1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cxnSp>
        <p:nvCxnSpPr>
          <p:cNvPr id="123" name="Straight Arrow Connector 122"/>
          <p:cNvCxnSpPr>
            <a:stCxn id="122" idx="0"/>
          </p:cNvCxnSpPr>
          <p:nvPr/>
        </p:nvCxnSpPr>
        <p:spPr>
          <a:xfrm flipH="1" flipV="1">
            <a:off x="8523992" y="3745257"/>
            <a:ext cx="5930" cy="268477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26" name="Rectangle 125"/>
          <p:cNvSpPr/>
          <p:nvPr/>
        </p:nvSpPr>
        <p:spPr>
          <a:xfrm>
            <a:off x="3584097" y="5844625"/>
            <a:ext cx="1059629" cy="311541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200" b="1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1200" b="1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王下</a:t>
            </a:r>
            <a:r>
              <a:rPr lang="en-US" altLang="zh-TW" sz="1200" b="1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15:29)</a:t>
            </a:r>
            <a:endParaRPr lang="zh-TW" altLang="en-US" sz="1200" b="1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27" name="Rectangle 126"/>
          <p:cNvSpPr/>
          <p:nvPr/>
        </p:nvSpPr>
        <p:spPr>
          <a:xfrm>
            <a:off x="5267066" y="5474368"/>
            <a:ext cx="737414" cy="31483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200" b="1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1200" b="1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賽</a:t>
            </a:r>
            <a:r>
              <a:rPr lang="en-US" altLang="zh-TW" sz="1200" b="1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20:1)</a:t>
            </a:r>
            <a:endParaRPr lang="zh-TW" altLang="en-US" sz="1200" b="1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28" name="Rectangle 127"/>
          <p:cNvSpPr/>
          <p:nvPr/>
        </p:nvSpPr>
        <p:spPr>
          <a:xfrm>
            <a:off x="6020477" y="5843748"/>
            <a:ext cx="720992" cy="311543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200" b="1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1200" b="1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賽</a:t>
            </a:r>
            <a:r>
              <a:rPr lang="en-US" altLang="zh-TW" sz="1200" b="1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36:1)</a:t>
            </a:r>
            <a:endParaRPr lang="zh-TW" altLang="en-US" sz="1200" b="1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29" name="Rectangle 128"/>
          <p:cNvSpPr/>
          <p:nvPr/>
        </p:nvSpPr>
        <p:spPr>
          <a:xfrm>
            <a:off x="7231823" y="5844367"/>
            <a:ext cx="682953" cy="31092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200" b="1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1200" b="1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拉</a:t>
            </a:r>
            <a:r>
              <a:rPr lang="en-US" altLang="zh-TW" sz="1200" b="1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4:2)</a:t>
            </a:r>
            <a:endParaRPr lang="zh-TW" altLang="en-US" sz="1200" b="1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30" name="Rectangle 129"/>
          <p:cNvSpPr/>
          <p:nvPr/>
        </p:nvSpPr>
        <p:spPr>
          <a:xfrm>
            <a:off x="8754165" y="5766450"/>
            <a:ext cx="1205520" cy="344879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200" b="1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1200" b="1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代下</a:t>
            </a:r>
            <a:r>
              <a:rPr lang="en-US" altLang="zh-TW" sz="1200" b="1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33:10-13)</a:t>
            </a:r>
            <a:endParaRPr lang="zh-TW" altLang="en-US" sz="1200" b="1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31" name="Rectangle 130"/>
          <p:cNvSpPr/>
          <p:nvPr/>
        </p:nvSpPr>
        <p:spPr>
          <a:xfrm>
            <a:off x="3148356" y="1364753"/>
            <a:ext cx="1287373" cy="2669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200" b="1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1200" b="1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王下</a:t>
            </a:r>
            <a:r>
              <a:rPr lang="en-US" altLang="zh-TW" sz="1200" b="1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14:23-25)</a:t>
            </a:r>
            <a:endParaRPr lang="zh-TW" altLang="en-US" sz="1200" b="1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34" name="Rectangle 133"/>
          <p:cNvSpPr/>
          <p:nvPr/>
        </p:nvSpPr>
        <p:spPr>
          <a:xfrm>
            <a:off x="99169" y="137021"/>
            <a:ext cx="800355" cy="3912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b="1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公元前</a:t>
            </a:r>
            <a:endParaRPr lang="en-US" altLang="zh-TW" sz="1400" b="1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35" name="Rectangle 134"/>
          <p:cNvSpPr/>
          <p:nvPr/>
        </p:nvSpPr>
        <p:spPr>
          <a:xfrm>
            <a:off x="4657452" y="3167678"/>
            <a:ext cx="225074" cy="584297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000" b="1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撒縵以色</a:t>
            </a:r>
            <a:endParaRPr lang="zh-TW" altLang="en-US" sz="1000" b="1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83" name="Rectangle 82"/>
          <p:cNvSpPr/>
          <p:nvPr/>
        </p:nvSpPr>
        <p:spPr>
          <a:xfrm>
            <a:off x="4372156" y="2851568"/>
            <a:ext cx="483723" cy="2049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400" b="1" dirty="0" smtClean="0">
                <a:solidFill>
                  <a:srgbClr val="C00000"/>
                </a:solidFill>
              </a:rPr>
              <a:t>727</a:t>
            </a:r>
            <a:endParaRPr lang="en-US" altLang="zh-TW" sz="1400" b="1" dirty="0">
              <a:solidFill>
                <a:srgbClr val="C00000"/>
              </a:solidFill>
            </a:endParaRPr>
          </a:p>
        </p:txBody>
      </p:sp>
      <p:sp>
        <p:nvSpPr>
          <p:cNvPr id="85" name="Rectangle 84"/>
          <p:cNvSpPr/>
          <p:nvPr/>
        </p:nvSpPr>
        <p:spPr>
          <a:xfrm>
            <a:off x="4695343" y="5845345"/>
            <a:ext cx="1105054" cy="310103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200" b="1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1200" b="1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王下</a:t>
            </a:r>
            <a:r>
              <a:rPr lang="en-US" altLang="zh-TW" sz="1200" b="1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17:5-6)</a:t>
            </a:r>
            <a:endParaRPr lang="zh-TW" altLang="en-US" sz="1200" b="1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024840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501698" y="3155376"/>
            <a:ext cx="8923992" cy="621081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TW" sz="1600" b="1" dirty="0" smtClean="0">
                <a:solidFill>
                  <a:schemeClr val="tx1"/>
                </a:solidFill>
                <a:latin typeface="+mj-ea"/>
                <a:ea typeface="+mj-ea"/>
              </a:rPr>
              <a:t>       〔</a:t>
            </a:r>
            <a:r>
              <a:rPr lang="zh-TW" altLang="en-US" sz="1600" b="1" dirty="0" smtClean="0">
                <a:solidFill>
                  <a:schemeClr val="tx1"/>
                </a:solidFill>
                <a:latin typeface="+mj-ea"/>
                <a:ea typeface="+mj-ea"/>
              </a:rPr>
              <a:t>帝國興起</a:t>
            </a:r>
            <a:r>
              <a:rPr lang="en-US" altLang="zh-TW" sz="1600" b="1" dirty="0" smtClean="0">
                <a:solidFill>
                  <a:schemeClr val="tx1"/>
                </a:solidFill>
                <a:latin typeface="+mj-ea"/>
                <a:ea typeface="+mj-ea"/>
              </a:rPr>
              <a:t>〕                                                                                                  〔</a:t>
            </a:r>
            <a:r>
              <a:rPr lang="zh-TW" altLang="en-US" sz="1600" b="1" dirty="0" smtClean="0">
                <a:solidFill>
                  <a:schemeClr val="tx1"/>
                </a:solidFill>
                <a:latin typeface="+mj-ea"/>
                <a:ea typeface="+mj-ea"/>
              </a:rPr>
              <a:t>帝國由盛轉衰</a:t>
            </a:r>
            <a:r>
              <a:rPr lang="en-US" altLang="zh-TW" sz="1600" b="1" dirty="0" smtClean="0">
                <a:solidFill>
                  <a:schemeClr val="tx1"/>
                </a:solidFill>
                <a:latin typeface="+mj-ea"/>
                <a:ea typeface="+mj-ea"/>
              </a:rPr>
              <a:t>〕</a:t>
            </a:r>
            <a:endParaRPr lang="zh-TW" altLang="en-US" sz="1600" b="1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501698" y="774347"/>
            <a:ext cx="3322199" cy="485018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Aft>
                <a:spcPts val="0"/>
              </a:spcAft>
            </a:pPr>
            <a:endParaRPr lang="zh-TW" altLang="zh-TW" b="1" kern="100" dirty="0">
              <a:solidFill>
                <a:schemeClr val="tx1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cxnSp>
        <p:nvCxnSpPr>
          <p:cNvPr id="60" name="Straight Arrow Connector 59"/>
          <p:cNvCxnSpPr/>
          <p:nvPr/>
        </p:nvCxnSpPr>
        <p:spPr>
          <a:xfrm flipH="1" flipV="1">
            <a:off x="7424261" y="3751975"/>
            <a:ext cx="21226" cy="448996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13" name="Rectangle 112"/>
          <p:cNvSpPr/>
          <p:nvPr/>
        </p:nvSpPr>
        <p:spPr>
          <a:xfrm>
            <a:off x="10015138" y="4267502"/>
            <a:ext cx="483723" cy="14570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400" b="1" dirty="0" smtClean="0">
                <a:solidFill>
                  <a:srgbClr val="C00000"/>
                </a:solidFill>
              </a:rPr>
              <a:t>612</a:t>
            </a:r>
            <a:endParaRPr lang="en-US" altLang="zh-TW" sz="1400" b="1" dirty="0">
              <a:solidFill>
                <a:srgbClr val="C00000"/>
              </a:solidFill>
            </a:endParaRPr>
          </a:p>
          <a:p>
            <a:pPr algn="ctr"/>
            <a:r>
              <a:rPr lang="zh-TW" altLang="en-US" sz="16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尼尼微陷落</a:t>
            </a:r>
            <a:endParaRPr lang="en-US" altLang="zh-TW" sz="1600" b="1" dirty="0">
              <a:solidFill>
                <a:srgbClr val="FF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48" name="Rectangle 147"/>
          <p:cNvSpPr/>
          <p:nvPr/>
        </p:nvSpPr>
        <p:spPr>
          <a:xfrm>
            <a:off x="7212746" y="4230868"/>
            <a:ext cx="483723" cy="14652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400" b="1" dirty="0" smtClean="0">
                <a:solidFill>
                  <a:srgbClr val="C00000"/>
                </a:solidFill>
              </a:rPr>
              <a:t>668</a:t>
            </a:r>
            <a:endParaRPr lang="en-US" altLang="zh-TW" sz="1400" b="1" dirty="0">
              <a:solidFill>
                <a:srgbClr val="C00000"/>
              </a:solidFill>
            </a:endParaRPr>
          </a:p>
          <a:p>
            <a:pPr algn="ctr"/>
            <a:r>
              <a:rPr lang="zh-TW" altLang="en-US" sz="16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攻陷挪亞們</a:t>
            </a:r>
            <a:endParaRPr lang="en-US" altLang="zh-TW" sz="1600" dirty="0">
              <a:solidFill>
                <a:srgbClr val="FF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5" name="Rectangle 44"/>
          <p:cNvSpPr/>
          <p:nvPr/>
        </p:nvSpPr>
        <p:spPr>
          <a:xfrm>
            <a:off x="4657452" y="4251320"/>
            <a:ext cx="483723" cy="1306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400" b="1" dirty="0">
                <a:solidFill>
                  <a:srgbClr val="C00000"/>
                </a:solidFill>
              </a:rPr>
              <a:t>722</a:t>
            </a:r>
          </a:p>
          <a:p>
            <a:pPr algn="ctr"/>
            <a:r>
              <a:rPr lang="zh-TW" altLang="en-US" sz="16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以色列</a:t>
            </a:r>
            <a:r>
              <a:rPr lang="zh-TW" altLang="en-US" sz="16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亡國</a:t>
            </a:r>
            <a:endParaRPr lang="en-US" altLang="zh-TW" sz="1600" b="1" dirty="0">
              <a:solidFill>
                <a:srgbClr val="FF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cxnSp>
        <p:nvCxnSpPr>
          <p:cNvPr id="48" name="Straight Arrow Connector 47"/>
          <p:cNvCxnSpPr/>
          <p:nvPr/>
        </p:nvCxnSpPr>
        <p:spPr>
          <a:xfrm flipH="1" flipV="1">
            <a:off x="4920864" y="3778165"/>
            <a:ext cx="870" cy="35100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0" name="Straight Arrow Connector 49"/>
          <p:cNvCxnSpPr/>
          <p:nvPr/>
        </p:nvCxnSpPr>
        <p:spPr>
          <a:xfrm flipH="1" flipV="1">
            <a:off x="5477313" y="3817027"/>
            <a:ext cx="870" cy="35100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8" name="Straight Arrow Connector 57"/>
          <p:cNvCxnSpPr/>
          <p:nvPr/>
        </p:nvCxnSpPr>
        <p:spPr>
          <a:xfrm flipH="1" flipV="1">
            <a:off x="4186560" y="3768716"/>
            <a:ext cx="870" cy="35100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88" name="Rectangle 87"/>
          <p:cNvSpPr/>
          <p:nvPr/>
        </p:nvSpPr>
        <p:spPr>
          <a:xfrm>
            <a:off x="3454148" y="2822587"/>
            <a:ext cx="483723" cy="172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400" b="1" dirty="0" smtClean="0">
                <a:solidFill>
                  <a:srgbClr val="C00000"/>
                </a:solidFill>
              </a:rPr>
              <a:t>745</a:t>
            </a:r>
            <a:endParaRPr lang="en-US" altLang="zh-TW" sz="1400" b="1" dirty="0">
              <a:solidFill>
                <a:srgbClr val="C00000"/>
              </a:solidFill>
            </a:endParaRPr>
          </a:p>
        </p:txBody>
      </p:sp>
      <p:sp>
        <p:nvSpPr>
          <p:cNvPr id="89" name="Rectangle 88"/>
          <p:cNvSpPr/>
          <p:nvPr/>
        </p:nvSpPr>
        <p:spPr>
          <a:xfrm>
            <a:off x="5467584" y="2809667"/>
            <a:ext cx="483723" cy="2039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400" b="1" dirty="0" smtClean="0">
                <a:solidFill>
                  <a:srgbClr val="C00000"/>
                </a:solidFill>
              </a:rPr>
              <a:t>705</a:t>
            </a:r>
            <a:endParaRPr lang="en-US" altLang="zh-TW" sz="1400" b="1" dirty="0">
              <a:solidFill>
                <a:srgbClr val="C00000"/>
              </a:solidFill>
            </a:endParaRPr>
          </a:p>
        </p:txBody>
      </p:sp>
      <p:sp>
        <p:nvSpPr>
          <p:cNvPr id="90" name="Rectangle 89"/>
          <p:cNvSpPr/>
          <p:nvPr/>
        </p:nvSpPr>
        <p:spPr>
          <a:xfrm>
            <a:off x="7182400" y="2801156"/>
            <a:ext cx="483723" cy="2067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400" b="1" dirty="0" smtClean="0">
                <a:solidFill>
                  <a:srgbClr val="C00000"/>
                </a:solidFill>
              </a:rPr>
              <a:t>668</a:t>
            </a:r>
            <a:endParaRPr lang="en-US" altLang="zh-TW" sz="1400" b="1" dirty="0">
              <a:solidFill>
                <a:srgbClr val="C00000"/>
              </a:solidFill>
            </a:endParaRPr>
          </a:p>
        </p:txBody>
      </p:sp>
      <p:sp>
        <p:nvSpPr>
          <p:cNvPr id="91" name="Rectangle 90"/>
          <p:cNvSpPr/>
          <p:nvPr/>
        </p:nvSpPr>
        <p:spPr>
          <a:xfrm>
            <a:off x="4726695" y="2845160"/>
            <a:ext cx="483723" cy="2049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400" b="1" dirty="0" smtClean="0">
                <a:solidFill>
                  <a:srgbClr val="C00000"/>
                </a:solidFill>
              </a:rPr>
              <a:t>722</a:t>
            </a:r>
            <a:endParaRPr lang="en-US" altLang="zh-TW" sz="1400" b="1" dirty="0">
              <a:solidFill>
                <a:srgbClr val="C00000"/>
              </a:solidFill>
            </a:endParaRPr>
          </a:p>
        </p:txBody>
      </p:sp>
      <p:cxnSp>
        <p:nvCxnSpPr>
          <p:cNvPr id="71" name="Straight Arrow Connector 70"/>
          <p:cNvCxnSpPr/>
          <p:nvPr/>
        </p:nvCxnSpPr>
        <p:spPr>
          <a:xfrm flipH="1" flipV="1">
            <a:off x="10235774" y="3788215"/>
            <a:ext cx="21226" cy="448996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74" name="Rectangle 73"/>
          <p:cNvSpPr/>
          <p:nvPr/>
        </p:nvSpPr>
        <p:spPr>
          <a:xfrm>
            <a:off x="6526484" y="2814847"/>
            <a:ext cx="483723" cy="172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400" b="1" dirty="0" smtClean="0">
                <a:solidFill>
                  <a:srgbClr val="C00000"/>
                </a:solidFill>
              </a:rPr>
              <a:t>681</a:t>
            </a:r>
            <a:endParaRPr lang="en-US" altLang="zh-TW" sz="1400" b="1" dirty="0">
              <a:solidFill>
                <a:srgbClr val="C00000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939097" y="3143329"/>
            <a:ext cx="446914" cy="615109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b="1" dirty="0" smtClean="0">
                <a:latin typeface="+mj-ea"/>
                <a:ea typeface="+mj-ea"/>
              </a:rPr>
              <a:t>亞述</a:t>
            </a:r>
            <a:endParaRPr lang="zh-TW" altLang="en-US" b="1" dirty="0">
              <a:latin typeface="+mj-ea"/>
              <a:ea typeface="+mj-ea"/>
            </a:endParaRPr>
          </a:p>
        </p:txBody>
      </p:sp>
      <p:sp>
        <p:nvSpPr>
          <p:cNvPr id="76" name="Rectangle 75"/>
          <p:cNvSpPr/>
          <p:nvPr/>
        </p:nvSpPr>
        <p:spPr>
          <a:xfrm>
            <a:off x="10498861" y="4290066"/>
            <a:ext cx="483723" cy="11948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400" b="1" dirty="0" smtClean="0">
                <a:solidFill>
                  <a:srgbClr val="C00000"/>
                </a:solidFill>
              </a:rPr>
              <a:t>609</a:t>
            </a:r>
            <a:r>
              <a:rPr lang="zh-TW" altLang="en-US" sz="1600" b="1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亞述亡國</a:t>
            </a:r>
            <a:endParaRPr lang="en-US" altLang="zh-TW" sz="1600" b="1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78" name="Rectangle 77"/>
          <p:cNvSpPr/>
          <p:nvPr/>
        </p:nvSpPr>
        <p:spPr>
          <a:xfrm>
            <a:off x="677436" y="132433"/>
            <a:ext cx="11252544" cy="36933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TW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800           78</a:t>
            </a:r>
            <a:r>
              <a:rPr lang="en-US" altLang="zh-TW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0           760           740           720           700           680           660           64</a:t>
            </a:r>
            <a:r>
              <a:rPr lang="en-US" altLang="zh-TW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0           620           600</a:t>
            </a:r>
            <a:r>
              <a:rPr lang="en-US" altLang="zh-TW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       580</a:t>
            </a:r>
            <a:endParaRPr lang="en-US" altLang="zh-TW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cxnSp>
        <p:nvCxnSpPr>
          <p:cNvPr id="79" name="Elbow Connector 78"/>
          <p:cNvCxnSpPr/>
          <p:nvPr/>
        </p:nvCxnSpPr>
        <p:spPr>
          <a:xfrm rot="16200000" flipV="1">
            <a:off x="10360695" y="3855767"/>
            <a:ext cx="426227" cy="296236"/>
          </a:xfrm>
          <a:prstGeom prst="bentConnector3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80" name="Rectangle 79"/>
          <p:cNvSpPr/>
          <p:nvPr/>
        </p:nvSpPr>
        <p:spPr>
          <a:xfrm>
            <a:off x="1918625" y="783147"/>
            <a:ext cx="1445614" cy="476218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b="1" dirty="0" smtClean="0">
                <a:solidFill>
                  <a:schemeClr val="tx1"/>
                </a:solidFill>
                <a:latin typeface="+mj-ea"/>
                <a:ea typeface="+mj-ea"/>
              </a:rPr>
              <a:t>耶羅波安 </a:t>
            </a:r>
            <a:r>
              <a:rPr lang="en-US" altLang="zh-TW" sz="1400" b="1" dirty="0" smtClean="0">
                <a:solidFill>
                  <a:schemeClr val="tx1"/>
                </a:solidFill>
                <a:latin typeface="+mj-ea"/>
                <a:ea typeface="+mj-ea"/>
              </a:rPr>
              <a:t>II</a:t>
            </a:r>
          </a:p>
          <a:p>
            <a:pPr algn="ctr"/>
            <a:r>
              <a:rPr lang="en-US" altLang="zh-TW" sz="1400" b="1" dirty="0" smtClean="0">
                <a:solidFill>
                  <a:schemeClr val="tx1"/>
                </a:solidFill>
                <a:latin typeface="+mj-ea"/>
                <a:ea typeface="+mj-ea"/>
              </a:rPr>
              <a:t>〔784-753〕</a:t>
            </a:r>
            <a:endParaRPr lang="zh-TW" altLang="en-US" sz="1400" b="1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81" name="Rectangle 80"/>
          <p:cNvSpPr/>
          <p:nvPr/>
        </p:nvSpPr>
        <p:spPr>
          <a:xfrm>
            <a:off x="7445487" y="764928"/>
            <a:ext cx="2921079" cy="462819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400" b="1" dirty="0" smtClean="0">
                <a:solidFill>
                  <a:schemeClr val="tx1"/>
                </a:solidFill>
                <a:latin typeface="+mj-ea"/>
                <a:ea typeface="+mj-ea"/>
              </a:rPr>
              <a:t>〔668-612〕</a:t>
            </a:r>
            <a:endParaRPr lang="zh-TW" altLang="en-US" sz="1400" b="1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84" name="Rectangle 83"/>
          <p:cNvSpPr/>
          <p:nvPr/>
        </p:nvSpPr>
        <p:spPr>
          <a:xfrm>
            <a:off x="777312" y="5135147"/>
            <a:ext cx="2680563" cy="905807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800" b="1" dirty="0" smtClean="0">
                <a:latin typeface="+mj-ea"/>
                <a:ea typeface="+mj-ea"/>
              </a:rPr>
              <a:t>那鴻書時代背景</a:t>
            </a:r>
            <a:endParaRPr lang="zh-TW" altLang="en-US" sz="2800" b="1" dirty="0">
              <a:latin typeface="+mj-ea"/>
              <a:ea typeface="+mj-ea"/>
            </a:endParaRPr>
          </a:p>
        </p:txBody>
      </p:sp>
      <p:sp>
        <p:nvSpPr>
          <p:cNvPr id="87" name="Rectangle 86"/>
          <p:cNvSpPr/>
          <p:nvPr/>
        </p:nvSpPr>
        <p:spPr>
          <a:xfrm>
            <a:off x="6778294" y="3148943"/>
            <a:ext cx="645968" cy="61977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b="1" dirty="0" smtClean="0">
                <a:solidFill>
                  <a:schemeClr val="tx1"/>
                </a:solidFill>
                <a:latin typeface="+mj-ea"/>
                <a:ea typeface="+mj-ea"/>
              </a:rPr>
              <a:t>以撒哈頓</a:t>
            </a:r>
            <a:endParaRPr lang="en-US" altLang="zh-TW" sz="1400" b="1" dirty="0" smtClean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92" name="Rectangle 91"/>
          <p:cNvSpPr/>
          <p:nvPr/>
        </p:nvSpPr>
        <p:spPr>
          <a:xfrm>
            <a:off x="4142757" y="3172227"/>
            <a:ext cx="2635537" cy="616371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400" b="1" dirty="0">
                <a:solidFill>
                  <a:schemeClr val="tx1"/>
                </a:solidFill>
                <a:latin typeface="+mj-ea"/>
                <a:ea typeface="+mj-ea"/>
              </a:rPr>
              <a:t> </a:t>
            </a:r>
            <a:r>
              <a:rPr lang="en-US" altLang="zh-TW" sz="1400" b="1" dirty="0" smtClean="0">
                <a:solidFill>
                  <a:schemeClr val="tx1"/>
                </a:solidFill>
                <a:latin typeface="+mj-ea"/>
                <a:ea typeface="+mj-ea"/>
              </a:rPr>
              <a:t>                                  </a:t>
            </a:r>
            <a:r>
              <a:rPr lang="zh-TW" altLang="en-US" sz="1400" b="1" dirty="0" smtClean="0">
                <a:solidFill>
                  <a:schemeClr val="tx1"/>
                </a:solidFill>
                <a:latin typeface="+mj-ea"/>
                <a:ea typeface="+mj-ea"/>
              </a:rPr>
              <a:t>西拿基利</a:t>
            </a:r>
            <a:endParaRPr lang="zh-TW" altLang="en-US" sz="1400" dirty="0">
              <a:latin typeface="+mj-ea"/>
              <a:ea typeface="+mj-ea"/>
            </a:endParaRPr>
          </a:p>
        </p:txBody>
      </p:sp>
      <p:sp>
        <p:nvSpPr>
          <p:cNvPr id="93" name="Rectangle 92"/>
          <p:cNvSpPr/>
          <p:nvPr/>
        </p:nvSpPr>
        <p:spPr>
          <a:xfrm>
            <a:off x="4702043" y="3161939"/>
            <a:ext cx="1007402" cy="623063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b="1" dirty="0" smtClean="0">
                <a:solidFill>
                  <a:schemeClr val="tx1"/>
                </a:solidFill>
                <a:latin typeface="+mj-ea"/>
                <a:ea typeface="+mj-ea"/>
              </a:rPr>
              <a:t>    撒珥根</a:t>
            </a:r>
            <a:endParaRPr lang="zh-TW" altLang="en-US" sz="1400" b="1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94" name="Rectangle 93"/>
          <p:cNvSpPr/>
          <p:nvPr/>
        </p:nvSpPr>
        <p:spPr>
          <a:xfrm>
            <a:off x="4220014" y="3151023"/>
            <a:ext cx="700850" cy="605906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95" name="Rectangle 94"/>
          <p:cNvSpPr/>
          <p:nvPr/>
        </p:nvSpPr>
        <p:spPr>
          <a:xfrm>
            <a:off x="3684230" y="3157447"/>
            <a:ext cx="938612" cy="614390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b="1" dirty="0" smtClean="0">
                <a:solidFill>
                  <a:schemeClr val="tx1"/>
                </a:solidFill>
                <a:latin typeface="+mj-ea"/>
                <a:ea typeface="+mj-ea"/>
              </a:rPr>
              <a:t>提革拉毗列色</a:t>
            </a:r>
            <a:endParaRPr lang="zh-TW" altLang="en-US" sz="1400" b="1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97" name="Rectangle 96"/>
          <p:cNvSpPr/>
          <p:nvPr/>
        </p:nvSpPr>
        <p:spPr>
          <a:xfrm>
            <a:off x="3952006" y="4188083"/>
            <a:ext cx="483723" cy="16456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600" b="1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征服約但河東</a:t>
            </a:r>
            <a:endParaRPr lang="en-US" altLang="zh-TW" sz="1600" b="1" dirty="0" smtClean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cxnSp>
        <p:nvCxnSpPr>
          <p:cNvPr id="99" name="Straight Arrow Connector 98"/>
          <p:cNvCxnSpPr/>
          <p:nvPr/>
        </p:nvCxnSpPr>
        <p:spPr>
          <a:xfrm flipH="1" flipV="1">
            <a:off x="6335810" y="3804323"/>
            <a:ext cx="870" cy="35100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01" name="Straight Arrow Connector 100"/>
          <p:cNvCxnSpPr/>
          <p:nvPr/>
        </p:nvCxnSpPr>
        <p:spPr>
          <a:xfrm flipH="1" flipV="1">
            <a:off x="7033891" y="3821350"/>
            <a:ext cx="870" cy="35100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02" name="Rectangle 101"/>
          <p:cNvSpPr/>
          <p:nvPr/>
        </p:nvSpPr>
        <p:spPr>
          <a:xfrm>
            <a:off x="5213893" y="4230871"/>
            <a:ext cx="483723" cy="13132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600" b="1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征服亞實突</a:t>
            </a:r>
            <a:endParaRPr lang="en-US" altLang="zh-TW" sz="1600" b="1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03" name="Rectangle 102"/>
          <p:cNvSpPr/>
          <p:nvPr/>
        </p:nvSpPr>
        <p:spPr>
          <a:xfrm>
            <a:off x="6047345" y="4216998"/>
            <a:ext cx="483723" cy="15827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600" b="1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圍攻耶路撒冷</a:t>
            </a:r>
            <a:endParaRPr lang="en-US" altLang="zh-TW" sz="1600" b="1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04" name="Rectangle 103"/>
          <p:cNvSpPr/>
          <p:nvPr/>
        </p:nvSpPr>
        <p:spPr>
          <a:xfrm>
            <a:off x="6783323" y="4230868"/>
            <a:ext cx="483723" cy="18804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600" b="1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外族遷到撒 瑪利亞</a:t>
            </a:r>
            <a:endParaRPr lang="en-US" altLang="zh-TW" sz="1600" b="1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11" name="Rectangle 110"/>
          <p:cNvSpPr/>
          <p:nvPr/>
        </p:nvSpPr>
        <p:spPr>
          <a:xfrm>
            <a:off x="2374613" y="1348397"/>
            <a:ext cx="691528" cy="2853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000" b="1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約拿</a:t>
            </a:r>
            <a:endParaRPr lang="en-US" altLang="zh-TW" sz="2000" b="1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14" name="Rectangle 113"/>
          <p:cNvSpPr/>
          <p:nvPr/>
        </p:nvSpPr>
        <p:spPr>
          <a:xfrm>
            <a:off x="8120253" y="1347711"/>
            <a:ext cx="785773" cy="2853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000" b="1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那鴻</a:t>
            </a:r>
            <a:endParaRPr lang="en-US" altLang="zh-TW" sz="2000" b="1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15" name="Flowchart: Connector 114"/>
          <p:cNvSpPr/>
          <p:nvPr/>
        </p:nvSpPr>
        <p:spPr>
          <a:xfrm>
            <a:off x="8043101" y="1378895"/>
            <a:ext cx="154303" cy="162318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16" name="Flowchart: Connector 115"/>
          <p:cNvSpPr/>
          <p:nvPr/>
        </p:nvSpPr>
        <p:spPr>
          <a:xfrm>
            <a:off x="2256182" y="1398905"/>
            <a:ext cx="154303" cy="162318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17" name="Left Brace 116"/>
          <p:cNvSpPr/>
          <p:nvPr/>
        </p:nvSpPr>
        <p:spPr>
          <a:xfrm>
            <a:off x="7267046" y="772625"/>
            <a:ext cx="111126" cy="445905"/>
          </a:xfrm>
          <a:prstGeom prst="leftBrac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18" name="Right Brace 117"/>
          <p:cNvSpPr/>
          <p:nvPr/>
        </p:nvSpPr>
        <p:spPr>
          <a:xfrm>
            <a:off x="10456044" y="777956"/>
            <a:ext cx="96212" cy="440574"/>
          </a:xfrm>
          <a:prstGeom prst="rightBrac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19" name="Rectangle 118"/>
          <p:cNvSpPr/>
          <p:nvPr/>
        </p:nvSpPr>
        <p:spPr>
          <a:xfrm>
            <a:off x="899524" y="733289"/>
            <a:ext cx="446914" cy="615108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b="1" dirty="0" smtClean="0">
                <a:latin typeface="+mj-ea"/>
                <a:ea typeface="+mj-ea"/>
              </a:rPr>
              <a:t>北國</a:t>
            </a:r>
            <a:endParaRPr lang="zh-TW" altLang="en-US" b="1" dirty="0">
              <a:latin typeface="+mj-ea"/>
              <a:ea typeface="+mj-ea"/>
            </a:endParaRPr>
          </a:p>
        </p:txBody>
      </p:sp>
      <p:sp>
        <p:nvSpPr>
          <p:cNvPr id="122" name="Rectangle 121"/>
          <p:cNvSpPr/>
          <p:nvPr/>
        </p:nvSpPr>
        <p:spPr>
          <a:xfrm>
            <a:off x="8288060" y="4013734"/>
            <a:ext cx="483723" cy="20309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600" b="1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瑪拿西被擄到亞述</a:t>
            </a:r>
            <a:endParaRPr lang="en-US" altLang="zh-TW" sz="1600" b="1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cxnSp>
        <p:nvCxnSpPr>
          <p:cNvPr id="123" name="Straight Arrow Connector 122"/>
          <p:cNvCxnSpPr>
            <a:stCxn id="122" idx="0"/>
          </p:cNvCxnSpPr>
          <p:nvPr/>
        </p:nvCxnSpPr>
        <p:spPr>
          <a:xfrm flipH="1" flipV="1">
            <a:off x="8523992" y="3745257"/>
            <a:ext cx="5930" cy="268477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26" name="Rectangle 125"/>
          <p:cNvSpPr/>
          <p:nvPr/>
        </p:nvSpPr>
        <p:spPr>
          <a:xfrm>
            <a:off x="3584097" y="5844625"/>
            <a:ext cx="1059629" cy="311541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200" b="1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1200" b="1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王下</a:t>
            </a:r>
            <a:r>
              <a:rPr lang="en-US" altLang="zh-TW" sz="1200" b="1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15:29)</a:t>
            </a:r>
            <a:endParaRPr lang="zh-TW" altLang="en-US" sz="1200" b="1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27" name="Rectangle 126"/>
          <p:cNvSpPr/>
          <p:nvPr/>
        </p:nvSpPr>
        <p:spPr>
          <a:xfrm>
            <a:off x="5267066" y="5474368"/>
            <a:ext cx="737414" cy="31483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200" b="1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1200" b="1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賽</a:t>
            </a:r>
            <a:r>
              <a:rPr lang="en-US" altLang="zh-TW" sz="1200" b="1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20:1)</a:t>
            </a:r>
            <a:endParaRPr lang="zh-TW" altLang="en-US" sz="1200" b="1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28" name="Rectangle 127"/>
          <p:cNvSpPr/>
          <p:nvPr/>
        </p:nvSpPr>
        <p:spPr>
          <a:xfrm>
            <a:off x="6020477" y="5843748"/>
            <a:ext cx="720992" cy="311543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200" b="1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1200" b="1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賽</a:t>
            </a:r>
            <a:r>
              <a:rPr lang="en-US" altLang="zh-TW" sz="1200" b="1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36:1)</a:t>
            </a:r>
            <a:endParaRPr lang="zh-TW" altLang="en-US" sz="1200" b="1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29" name="Rectangle 128"/>
          <p:cNvSpPr/>
          <p:nvPr/>
        </p:nvSpPr>
        <p:spPr>
          <a:xfrm>
            <a:off x="7231823" y="5844367"/>
            <a:ext cx="682953" cy="31092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200" b="1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1200" b="1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拉</a:t>
            </a:r>
            <a:r>
              <a:rPr lang="en-US" altLang="zh-TW" sz="1200" b="1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4:2)</a:t>
            </a:r>
            <a:endParaRPr lang="zh-TW" altLang="en-US" sz="1200" b="1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30" name="Rectangle 129"/>
          <p:cNvSpPr/>
          <p:nvPr/>
        </p:nvSpPr>
        <p:spPr>
          <a:xfrm>
            <a:off x="8754165" y="5766450"/>
            <a:ext cx="1205520" cy="344879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200" b="1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1200" b="1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代下</a:t>
            </a:r>
            <a:r>
              <a:rPr lang="en-US" altLang="zh-TW" sz="1200" b="1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33:10-13)</a:t>
            </a:r>
            <a:endParaRPr lang="zh-TW" altLang="en-US" sz="1200" b="1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31" name="Rectangle 130"/>
          <p:cNvSpPr/>
          <p:nvPr/>
        </p:nvSpPr>
        <p:spPr>
          <a:xfrm>
            <a:off x="3148356" y="1364753"/>
            <a:ext cx="1287373" cy="2669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200" b="1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1200" b="1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王下</a:t>
            </a:r>
            <a:r>
              <a:rPr lang="en-US" altLang="zh-TW" sz="1200" b="1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14:23-25)</a:t>
            </a:r>
            <a:endParaRPr lang="zh-TW" altLang="en-US" sz="1200" b="1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34" name="Rectangle 133"/>
          <p:cNvSpPr/>
          <p:nvPr/>
        </p:nvSpPr>
        <p:spPr>
          <a:xfrm>
            <a:off x="99169" y="137021"/>
            <a:ext cx="800355" cy="3912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b="1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公元前</a:t>
            </a:r>
            <a:endParaRPr lang="en-US" altLang="zh-TW" sz="1400" b="1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35" name="Rectangle 134"/>
          <p:cNvSpPr/>
          <p:nvPr/>
        </p:nvSpPr>
        <p:spPr>
          <a:xfrm>
            <a:off x="4631056" y="3176122"/>
            <a:ext cx="263412" cy="59469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000" b="1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撒縵以色</a:t>
            </a:r>
            <a:endParaRPr lang="zh-TW" altLang="en-US" sz="1000" b="1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83" name="Rectangle 82"/>
          <p:cNvSpPr/>
          <p:nvPr/>
        </p:nvSpPr>
        <p:spPr>
          <a:xfrm>
            <a:off x="4372156" y="2851568"/>
            <a:ext cx="483723" cy="2049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400" b="1" dirty="0" smtClean="0">
                <a:solidFill>
                  <a:srgbClr val="C00000"/>
                </a:solidFill>
              </a:rPr>
              <a:t>727</a:t>
            </a:r>
            <a:endParaRPr lang="en-US" altLang="zh-TW" sz="1400" b="1" dirty="0">
              <a:solidFill>
                <a:srgbClr val="C00000"/>
              </a:solidFill>
            </a:endParaRPr>
          </a:p>
        </p:txBody>
      </p:sp>
      <p:sp>
        <p:nvSpPr>
          <p:cNvPr id="85" name="Rectangle 84"/>
          <p:cNvSpPr/>
          <p:nvPr/>
        </p:nvSpPr>
        <p:spPr>
          <a:xfrm>
            <a:off x="4695343" y="5845345"/>
            <a:ext cx="1105054" cy="310103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200" b="1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1200" b="1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王下</a:t>
            </a:r>
            <a:r>
              <a:rPr lang="en-US" altLang="zh-TW" sz="1200" b="1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17:5-6)</a:t>
            </a:r>
            <a:endParaRPr lang="zh-TW" altLang="en-US" sz="1200" b="1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467845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498543" y="3165338"/>
            <a:ext cx="8923992" cy="623839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TW" sz="1600" b="1" dirty="0" smtClean="0">
                <a:solidFill>
                  <a:schemeClr val="tx1"/>
                </a:solidFill>
                <a:latin typeface="+mj-ea"/>
                <a:ea typeface="+mj-ea"/>
              </a:rPr>
              <a:t>       〔</a:t>
            </a:r>
            <a:r>
              <a:rPr lang="zh-TW" altLang="en-US" sz="1600" b="1" dirty="0" smtClean="0">
                <a:solidFill>
                  <a:schemeClr val="tx1"/>
                </a:solidFill>
                <a:latin typeface="+mj-ea"/>
                <a:ea typeface="+mj-ea"/>
              </a:rPr>
              <a:t>帝國興起</a:t>
            </a:r>
            <a:r>
              <a:rPr lang="en-US" altLang="zh-TW" sz="1600" b="1" dirty="0" smtClean="0">
                <a:solidFill>
                  <a:schemeClr val="tx1"/>
                </a:solidFill>
                <a:latin typeface="+mj-ea"/>
                <a:ea typeface="+mj-ea"/>
              </a:rPr>
              <a:t>〕                                                                                                  〔</a:t>
            </a:r>
            <a:r>
              <a:rPr lang="zh-TW" altLang="en-US" sz="1600" b="1" dirty="0" smtClean="0">
                <a:solidFill>
                  <a:schemeClr val="tx1"/>
                </a:solidFill>
                <a:latin typeface="+mj-ea"/>
                <a:ea typeface="+mj-ea"/>
              </a:rPr>
              <a:t>帝國由盛轉衰</a:t>
            </a:r>
            <a:r>
              <a:rPr lang="en-US" altLang="zh-TW" sz="1600" b="1" dirty="0" smtClean="0">
                <a:solidFill>
                  <a:schemeClr val="tx1"/>
                </a:solidFill>
                <a:latin typeface="+mj-ea"/>
                <a:ea typeface="+mj-ea"/>
              </a:rPr>
              <a:t>〕</a:t>
            </a:r>
            <a:endParaRPr lang="zh-TW" altLang="en-US" sz="1600" b="1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501698" y="774347"/>
            <a:ext cx="3322199" cy="485018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Aft>
                <a:spcPts val="0"/>
              </a:spcAft>
            </a:pPr>
            <a:endParaRPr lang="zh-TW" altLang="zh-TW" b="1" kern="100" dirty="0">
              <a:solidFill>
                <a:schemeClr val="tx1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503246" y="1892465"/>
            <a:ext cx="9796799" cy="65330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Aft>
                <a:spcPts val="0"/>
              </a:spcAft>
            </a:pPr>
            <a:endParaRPr lang="zh-TW" altLang="zh-TW" kern="1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cxnSp>
        <p:nvCxnSpPr>
          <p:cNvPr id="60" name="Straight Arrow Connector 59"/>
          <p:cNvCxnSpPr/>
          <p:nvPr/>
        </p:nvCxnSpPr>
        <p:spPr>
          <a:xfrm flipH="1" flipV="1">
            <a:off x="7424261" y="3751975"/>
            <a:ext cx="21226" cy="448996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13" name="Rectangle 112"/>
          <p:cNvSpPr/>
          <p:nvPr/>
        </p:nvSpPr>
        <p:spPr>
          <a:xfrm>
            <a:off x="10015138" y="4267502"/>
            <a:ext cx="483723" cy="14570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400" b="1" dirty="0" smtClean="0">
                <a:solidFill>
                  <a:srgbClr val="C00000"/>
                </a:solidFill>
              </a:rPr>
              <a:t>612</a:t>
            </a:r>
            <a:endParaRPr lang="en-US" altLang="zh-TW" sz="1400" b="1" dirty="0">
              <a:solidFill>
                <a:srgbClr val="C00000"/>
              </a:solidFill>
            </a:endParaRPr>
          </a:p>
          <a:p>
            <a:pPr algn="ctr"/>
            <a:r>
              <a:rPr lang="zh-TW" altLang="en-US" sz="16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尼尼微陷落</a:t>
            </a:r>
            <a:endParaRPr lang="en-US" altLang="zh-TW" sz="1600" b="1" dirty="0">
              <a:solidFill>
                <a:srgbClr val="FF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48" name="Rectangle 147"/>
          <p:cNvSpPr/>
          <p:nvPr/>
        </p:nvSpPr>
        <p:spPr>
          <a:xfrm>
            <a:off x="7212746" y="4230868"/>
            <a:ext cx="483723" cy="14652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400" b="1" dirty="0" smtClean="0">
                <a:solidFill>
                  <a:srgbClr val="C00000"/>
                </a:solidFill>
              </a:rPr>
              <a:t>668</a:t>
            </a:r>
            <a:endParaRPr lang="en-US" altLang="zh-TW" sz="1400" b="1" dirty="0">
              <a:solidFill>
                <a:srgbClr val="C00000"/>
              </a:solidFill>
            </a:endParaRPr>
          </a:p>
          <a:p>
            <a:pPr algn="ctr"/>
            <a:r>
              <a:rPr lang="zh-TW" altLang="en-US" sz="16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攻陷挪亞們</a:t>
            </a:r>
            <a:endParaRPr lang="en-US" altLang="zh-TW" sz="1600" dirty="0">
              <a:solidFill>
                <a:srgbClr val="FF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cxnSp>
        <p:nvCxnSpPr>
          <p:cNvPr id="36" name="Straight Arrow Connector 35"/>
          <p:cNvCxnSpPr>
            <a:stCxn id="108" idx="0"/>
          </p:cNvCxnSpPr>
          <p:nvPr/>
        </p:nvCxnSpPr>
        <p:spPr>
          <a:xfrm flipV="1">
            <a:off x="11288061" y="3180216"/>
            <a:ext cx="10436" cy="60800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45" name="Rectangle 44"/>
          <p:cNvSpPr/>
          <p:nvPr/>
        </p:nvSpPr>
        <p:spPr>
          <a:xfrm>
            <a:off x="4657452" y="4251320"/>
            <a:ext cx="483723" cy="1306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400" b="1" dirty="0">
                <a:solidFill>
                  <a:srgbClr val="C00000"/>
                </a:solidFill>
              </a:rPr>
              <a:t>722</a:t>
            </a:r>
          </a:p>
          <a:p>
            <a:pPr algn="ctr"/>
            <a:r>
              <a:rPr lang="zh-TW" altLang="en-US" sz="16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以色列</a:t>
            </a:r>
            <a:r>
              <a:rPr lang="zh-TW" altLang="en-US" sz="16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亡國</a:t>
            </a:r>
            <a:endParaRPr lang="en-US" altLang="zh-TW" sz="1600" b="1" dirty="0">
              <a:solidFill>
                <a:srgbClr val="FF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cxnSp>
        <p:nvCxnSpPr>
          <p:cNvPr id="48" name="Straight Arrow Connector 47"/>
          <p:cNvCxnSpPr/>
          <p:nvPr/>
        </p:nvCxnSpPr>
        <p:spPr>
          <a:xfrm flipH="1" flipV="1">
            <a:off x="4920864" y="3778165"/>
            <a:ext cx="870" cy="35100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0" name="Straight Arrow Connector 49"/>
          <p:cNvCxnSpPr/>
          <p:nvPr/>
        </p:nvCxnSpPr>
        <p:spPr>
          <a:xfrm flipH="1" flipV="1">
            <a:off x="5477313" y="3817027"/>
            <a:ext cx="870" cy="35100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8" name="Straight Arrow Connector 57"/>
          <p:cNvCxnSpPr/>
          <p:nvPr/>
        </p:nvCxnSpPr>
        <p:spPr>
          <a:xfrm flipH="1" flipV="1">
            <a:off x="4186560" y="3768716"/>
            <a:ext cx="870" cy="35100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88" name="Rectangle 87"/>
          <p:cNvSpPr/>
          <p:nvPr/>
        </p:nvSpPr>
        <p:spPr>
          <a:xfrm>
            <a:off x="3454148" y="2822587"/>
            <a:ext cx="483723" cy="172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400" b="1" dirty="0" smtClean="0">
                <a:solidFill>
                  <a:srgbClr val="C00000"/>
                </a:solidFill>
              </a:rPr>
              <a:t>745</a:t>
            </a:r>
            <a:endParaRPr lang="en-US" altLang="zh-TW" sz="1400" b="1" dirty="0">
              <a:solidFill>
                <a:srgbClr val="C00000"/>
              </a:solidFill>
            </a:endParaRPr>
          </a:p>
        </p:txBody>
      </p:sp>
      <p:sp>
        <p:nvSpPr>
          <p:cNvPr id="89" name="Rectangle 88"/>
          <p:cNvSpPr/>
          <p:nvPr/>
        </p:nvSpPr>
        <p:spPr>
          <a:xfrm>
            <a:off x="5467584" y="2809667"/>
            <a:ext cx="483723" cy="2039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400" b="1" dirty="0" smtClean="0">
                <a:solidFill>
                  <a:srgbClr val="C00000"/>
                </a:solidFill>
              </a:rPr>
              <a:t>705</a:t>
            </a:r>
            <a:endParaRPr lang="en-US" altLang="zh-TW" sz="1400" b="1" dirty="0">
              <a:solidFill>
                <a:srgbClr val="C00000"/>
              </a:solidFill>
            </a:endParaRPr>
          </a:p>
        </p:txBody>
      </p:sp>
      <p:sp>
        <p:nvSpPr>
          <p:cNvPr id="90" name="Rectangle 89"/>
          <p:cNvSpPr/>
          <p:nvPr/>
        </p:nvSpPr>
        <p:spPr>
          <a:xfrm>
            <a:off x="7182400" y="2801156"/>
            <a:ext cx="483723" cy="2067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400" b="1" dirty="0" smtClean="0">
                <a:solidFill>
                  <a:srgbClr val="C00000"/>
                </a:solidFill>
              </a:rPr>
              <a:t>668</a:t>
            </a:r>
            <a:endParaRPr lang="en-US" altLang="zh-TW" sz="1400" b="1" dirty="0">
              <a:solidFill>
                <a:srgbClr val="C00000"/>
              </a:solidFill>
            </a:endParaRPr>
          </a:p>
        </p:txBody>
      </p:sp>
      <p:sp>
        <p:nvSpPr>
          <p:cNvPr id="91" name="Rectangle 90"/>
          <p:cNvSpPr/>
          <p:nvPr/>
        </p:nvSpPr>
        <p:spPr>
          <a:xfrm>
            <a:off x="4726695" y="2845160"/>
            <a:ext cx="483723" cy="2049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400" b="1" dirty="0" smtClean="0">
                <a:solidFill>
                  <a:srgbClr val="C00000"/>
                </a:solidFill>
              </a:rPr>
              <a:t>722</a:t>
            </a:r>
            <a:endParaRPr lang="en-US" altLang="zh-TW" sz="1400" b="1" dirty="0">
              <a:solidFill>
                <a:srgbClr val="C00000"/>
              </a:solidFill>
            </a:endParaRPr>
          </a:p>
        </p:txBody>
      </p:sp>
      <p:cxnSp>
        <p:nvCxnSpPr>
          <p:cNvPr id="71" name="Straight Arrow Connector 70"/>
          <p:cNvCxnSpPr/>
          <p:nvPr/>
        </p:nvCxnSpPr>
        <p:spPr>
          <a:xfrm flipH="1" flipV="1">
            <a:off x="10235774" y="3788215"/>
            <a:ext cx="21226" cy="448996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74" name="Rectangle 73"/>
          <p:cNvSpPr/>
          <p:nvPr/>
        </p:nvSpPr>
        <p:spPr>
          <a:xfrm>
            <a:off x="6526484" y="2814847"/>
            <a:ext cx="483723" cy="172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400" b="1" dirty="0" smtClean="0">
                <a:solidFill>
                  <a:srgbClr val="C00000"/>
                </a:solidFill>
              </a:rPr>
              <a:t>681</a:t>
            </a:r>
            <a:endParaRPr lang="en-US" altLang="zh-TW" sz="1400" b="1" dirty="0">
              <a:solidFill>
                <a:srgbClr val="C00000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939097" y="3143329"/>
            <a:ext cx="446914" cy="615109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b="1" dirty="0" smtClean="0">
                <a:latin typeface="+mj-ea"/>
                <a:ea typeface="+mj-ea"/>
              </a:rPr>
              <a:t>亞述</a:t>
            </a:r>
            <a:endParaRPr lang="zh-TW" altLang="en-US" b="1" dirty="0">
              <a:latin typeface="+mj-ea"/>
              <a:ea typeface="+mj-ea"/>
            </a:endParaRPr>
          </a:p>
        </p:txBody>
      </p:sp>
      <p:sp>
        <p:nvSpPr>
          <p:cNvPr id="76" name="Rectangle 75"/>
          <p:cNvSpPr/>
          <p:nvPr/>
        </p:nvSpPr>
        <p:spPr>
          <a:xfrm>
            <a:off x="10498861" y="4290066"/>
            <a:ext cx="483723" cy="11948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400" b="1" dirty="0" smtClean="0">
                <a:solidFill>
                  <a:srgbClr val="C00000"/>
                </a:solidFill>
              </a:rPr>
              <a:t>609</a:t>
            </a:r>
            <a:r>
              <a:rPr lang="zh-TW" altLang="en-US" sz="1600" b="1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亞述亡國</a:t>
            </a:r>
            <a:endParaRPr lang="en-US" altLang="zh-TW" sz="1600" b="1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78" name="Rectangle 77"/>
          <p:cNvSpPr/>
          <p:nvPr/>
        </p:nvSpPr>
        <p:spPr>
          <a:xfrm>
            <a:off x="677436" y="132433"/>
            <a:ext cx="11252544" cy="36933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TW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800           78</a:t>
            </a:r>
            <a:r>
              <a:rPr lang="en-US" altLang="zh-TW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0           760           740           720           700           680           660           64</a:t>
            </a:r>
            <a:r>
              <a:rPr lang="en-US" altLang="zh-TW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0           620           600</a:t>
            </a:r>
            <a:r>
              <a:rPr lang="en-US" altLang="zh-TW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       580</a:t>
            </a:r>
            <a:endParaRPr lang="en-US" altLang="zh-TW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cxnSp>
        <p:nvCxnSpPr>
          <p:cNvPr id="79" name="Elbow Connector 78"/>
          <p:cNvCxnSpPr/>
          <p:nvPr/>
        </p:nvCxnSpPr>
        <p:spPr>
          <a:xfrm rot="16200000" flipV="1">
            <a:off x="10360695" y="3855767"/>
            <a:ext cx="426227" cy="296236"/>
          </a:xfrm>
          <a:prstGeom prst="bentConnector3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80" name="Rectangle 79"/>
          <p:cNvSpPr/>
          <p:nvPr/>
        </p:nvSpPr>
        <p:spPr>
          <a:xfrm>
            <a:off x="1918625" y="783147"/>
            <a:ext cx="1445614" cy="476218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b="1" dirty="0" smtClean="0">
                <a:solidFill>
                  <a:schemeClr val="tx1"/>
                </a:solidFill>
                <a:latin typeface="+mj-ea"/>
                <a:ea typeface="+mj-ea"/>
              </a:rPr>
              <a:t>耶羅波安 </a:t>
            </a:r>
            <a:r>
              <a:rPr lang="en-US" altLang="zh-TW" sz="1400" b="1" dirty="0" smtClean="0">
                <a:solidFill>
                  <a:schemeClr val="tx1"/>
                </a:solidFill>
                <a:latin typeface="+mj-ea"/>
                <a:ea typeface="+mj-ea"/>
              </a:rPr>
              <a:t>II</a:t>
            </a:r>
          </a:p>
          <a:p>
            <a:pPr algn="ctr"/>
            <a:r>
              <a:rPr lang="en-US" altLang="zh-TW" sz="1400" b="1" dirty="0" smtClean="0">
                <a:solidFill>
                  <a:schemeClr val="tx1"/>
                </a:solidFill>
                <a:latin typeface="+mj-ea"/>
                <a:ea typeface="+mj-ea"/>
              </a:rPr>
              <a:t>〔784-753〕</a:t>
            </a:r>
            <a:endParaRPr lang="zh-TW" altLang="en-US" sz="1400" b="1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81" name="Rectangle 80"/>
          <p:cNvSpPr/>
          <p:nvPr/>
        </p:nvSpPr>
        <p:spPr>
          <a:xfrm>
            <a:off x="7445487" y="764928"/>
            <a:ext cx="2921079" cy="462819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400" b="1" dirty="0" smtClean="0">
                <a:solidFill>
                  <a:schemeClr val="tx1"/>
                </a:solidFill>
                <a:latin typeface="+mj-ea"/>
                <a:ea typeface="+mj-ea"/>
              </a:rPr>
              <a:t>〔668-612〕</a:t>
            </a:r>
            <a:endParaRPr lang="zh-TW" altLang="en-US" sz="1400" b="1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84" name="Rectangle 83"/>
          <p:cNvSpPr/>
          <p:nvPr/>
        </p:nvSpPr>
        <p:spPr>
          <a:xfrm>
            <a:off x="777312" y="5135147"/>
            <a:ext cx="2680563" cy="905807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800" b="1" dirty="0" smtClean="0">
                <a:latin typeface="+mj-ea"/>
                <a:ea typeface="+mj-ea"/>
              </a:rPr>
              <a:t>那鴻書時代背景</a:t>
            </a:r>
            <a:endParaRPr lang="zh-TW" altLang="en-US" sz="2800" b="1" dirty="0">
              <a:latin typeface="+mj-ea"/>
              <a:ea typeface="+mj-ea"/>
            </a:endParaRPr>
          </a:p>
        </p:txBody>
      </p:sp>
      <p:sp>
        <p:nvSpPr>
          <p:cNvPr id="87" name="Rectangle 86"/>
          <p:cNvSpPr/>
          <p:nvPr/>
        </p:nvSpPr>
        <p:spPr>
          <a:xfrm>
            <a:off x="6762102" y="3149512"/>
            <a:ext cx="645968" cy="630624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b="1" dirty="0" smtClean="0">
                <a:solidFill>
                  <a:schemeClr val="tx1"/>
                </a:solidFill>
                <a:latin typeface="+mj-ea"/>
                <a:ea typeface="+mj-ea"/>
              </a:rPr>
              <a:t>以撒哈頓</a:t>
            </a:r>
            <a:endParaRPr lang="en-US" altLang="zh-TW" sz="1400" b="1" dirty="0" smtClean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92" name="Rectangle 91"/>
          <p:cNvSpPr/>
          <p:nvPr/>
        </p:nvSpPr>
        <p:spPr>
          <a:xfrm>
            <a:off x="4151382" y="3146595"/>
            <a:ext cx="2635537" cy="636459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400" b="1" dirty="0">
                <a:solidFill>
                  <a:schemeClr val="tx1"/>
                </a:solidFill>
                <a:latin typeface="+mj-ea"/>
                <a:ea typeface="+mj-ea"/>
              </a:rPr>
              <a:t> </a:t>
            </a:r>
            <a:r>
              <a:rPr lang="en-US" altLang="zh-TW" sz="1400" b="1" dirty="0" smtClean="0">
                <a:solidFill>
                  <a:schemeClr val="tx1"/>
                </a:solidFill>
                <a:latin typeface="+mj-ea"/>
                <a:ea typeface="+mj-ea"/>
              </a:rPr>
              <a:t>                                  </a:t>
            </a:r>
            <a:r>
              <a:rPr lang="zh-TW" altLang="en-US" sz="1400" b="1" dirty="0" smtClean="0">
                <a:solidFill>
                  <a:schemeClr val="tx1"/>
                </a:solidFill>
                <a:latin typeface="+mj-ea"/>
                <a:ea typeface="+mj-ea"/>
              </a:rPr>
              <a:t>西拿基利</a:t>
            </a:r>
            <a:endParaRPr lang="zh-TW" altLang="en-US" sz="1400" dirty="0">
              <a:latin typeface="+mj-ea"/>
              <a:ea typeface="+mj-ea"/>
            </a:endParaRPr>
          </a:p>
        </p:txBody>
      </p:sp>
      <p:sp>
        <p:nvSpPr>
          <p:cNvPr id="93" name="Rectangle 92"/>
          <p:cNvSpPr/>
          <p:nvPr/>
        </p:nvSpPr>
        <p:spPr>
          <a:xfrm>
            <a:off x="4702025" y="3159518"/>
            <a:ext cx="1007402" cy="627801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b="1" dirty="0" smtClean="0">
                <a:solidFill>
                  <a:schemeClr val="tx1"/>
                </a:solidFill>
                <a:latin typeface="+mj-ea"/>
                <a:ea typeface="+mj-ea"/>
              </a:rPr>
              <a:t>    撒珥根</a:t>
            </a:r>
            <a:endParaRPr lang="zh-TW" altLang="en-US" sz="1400" b="1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94" name="Rectangle 93"/>
          <p:cNvSpPr/>
          <p:nvPr/>
        </p:nvSpPr>
        <p:spPr>
          <a:xfrm>
            <a:off x="4220014" y="3140258"/>
            <a:ext cx="700850" cy="61818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95" name="Rectangle 94"/>
          <p:cNvSpPr/>
          <p:nvPr/>
        </p:nvSpPr>
        <p:spPr>
          <a:xfrm>
            <a:off x="3692310" y="3155723"/>
            <a:ext cx="938612" cy="623685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b="1" dirty="0" smtClean="0">
                <a:solidFill>
                  <a:schemeClr val="tx1"/>
                </a:solidFill>
                <a:latin typeface="+mj-ea"/>
                <a:ea typeface="+mj-ea"/>
              </a:rPr>
              <a:t>提革拉毗列色</a:t>
            </a:r>
            <a:endParaRPr lang="zh-TW" altLang="en-US" sz="1400" b="1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97" name="Rectangle 96"/>
          <p:cNvSpPr/>
          <p:nvPr/>
        </p:nvSpPr>
        <p:spPr>
          <a:xfrm>
            <a:off x="3952006" y="4188083"/>
            <a:ext cx="483723" cy="16456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600" b="1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征服約但河東</a:t>
            </a:r>
            <a:endParaRPr lang="en-US" altLang="zh-TW" sz="1600" b="1" dirty="0" smtClean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cxnSp>
        <p:nvCxnSpPr>
          <p:cNvPr id="99" name="Straight Arrow Connector 98"/>
          <p:cNvCxnSpPr/>
          <p:nvPr/>
        </p:nvCxnSpPr>
        <p:spPr>
          <a:xfrm flipH="1" flipV="1">
            <a:off x="6335810" y="3804323"/>
            <a:ext cx="870" cy="35100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01" name="Straight Arrow Connector 100"/>
          <p:cNvCxnSpPr/>
          <p:nvPr/>
        </p:nvCxnSpPr>
        <p:spPr>
          <a:xfrm flipH="1" flipV="1">
            <a:off x="7033891" y="3821350"/>
            <a:ext cx="870" cy="35100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02" name="Rectangle 101"/>
          <p:cNvSpPr/>
          <p:nvPr/>
        </p:nvSpPr>
        <p:spPr>
          <a:xfrm>
            <a:off x="5213893" y="4230871"/>
            <a:ext cx="483723" cy="13132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600" b="1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征服亞實突</a:t>
            </a:r>
            <a:endParaRPr lang="en-US" altLang="zh-TW" sz="1600" b="1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03" name="Rectangle 102"/>
          <p:cNvSpPr/>
          <p:nvPr/>
        </p:nvSpPr>
        <p:spPr>
          <a:xfrm>
            <a:off x="6047345" y="4216998"/>
            <a:ext cx="483723" cy="15827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600" b="1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圍攻耶路撒冷</a:t>
            </a:r>
            <a:endParaRPr lang="en-US" altLang="zh-TW" sz="1600" b="1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04" name="Rectangle 103"/>
          <p:cNvSpPr/>
          <p:nvPr/>
        </p:nvSpPr>
        <p:spPr>
          <a:xfrm>
            <a:off x="6783323" y="4230868"/>
            <a:ext cx="483723" cy="18804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600" b="1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外族遷到撒 瑪利亞</a:t>
            </a:r>
            <a:endParaRPr lang="en-US" altLang="zh-TW" sz="1600" b="1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05" name="Rectangle 104"/>
          <p:cNvSpPr/>
          <p:nvPr/>
        </p:nvSpPr>
        <p:spPr>
          <a:xfrm>
            <a:off x="5589107" y="1888628"/>
            <a:ext cx="3121812" cy="65582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Aft>
                <a:spcPts val="0"/>
              </a:spcAft>
            </a:pPr>
            <a:r>
              <a:rPr lang="zh-TW" altLang="en-US" sz="1400" b="1" kern="100" dirty="0" smtClean="0">
                <a:solidFill>
                  <a:schemeClr val="tx1"/>
                </a:solidFill>
                <a:latin typeface="+mj-ea"/>
                <a:ea typeface="+mj-ea"/>
                <a:cs typeface="Times New Roman" panose="02020603050405020304" pitchFamily="18" charset="0"/>
              </a:rPr>
              <a:t>                                瑪拿西</a:t>
            </a:r>
            <a:endParaRPr lang="zh-TW" altLang="zh-TW" sz="1400" b="1" kern="100" dirty="0">
              <a:solidFill>
                <a:schemeClr val="tx1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106" name="Rectangle 105"/>
          <p:cNvSpPr/>
          <p:nvPr/>
        </p:nvSpPr>
        <p:spPr>
          <a:xfrm>
            <a:off x="5267111" y="1896228"/>
            <a:ext cx="783000" cy="64759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Aft>
                <a:spcPts val="0"/>
              </a:spcAft>
            </a:pPr>
            <a:r>
              <a:rPr lang="zh-TW" altLang="en-US" sz="1400" b="1" kern="100" dirty="0" smtClean="0">
                <a:solidFill>
                  <a:schemeClr val="tx1"/>
                </a:solidFill>
                <a:latin typeface="+mj-ea"/>
                <a:ea typeface="+mj-ea"/>
                <a:cs typeface="Times New Roman" panose="02020603050405020304" pitchFamily="18" charset="0"/>
              </a:rPr>
              <a:t>西希家</a:t>
            </a:r>
            <a:endParaRPr lang="zh-TW" altLang="zh-TW" sz="1400" b="1" kern="100" dirty="0">
              <a:solidFill>
                <a:schemeClr val="tx1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107" name="Rectangle 106"/>
          <p:cNvSpPr/>
          <p:nvPr/>
        </p:nvSpPr>
        <p:spPr>
          <a:xfrm>
            <a:off x="8732815" y="1896270"/>
            <a:ext cx="1522707" cy="63898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0"/>
              </a:spcAft>
            </a:pPr>
            <a:r>
              <a:rPr lang="zh-TW" altLang="en-US" sz="1400" b="1" kern="100" dirty="0" smtClean="0">
                <a:solidFill>
                  <a:schemeClr val="tx1"/>
                </a:solidFill>
                <a:latin typeface="+mj-ea"/>
                <a:ea typeface="+mj-ea"/>
                <a:cs typeface="Times New Roman" panose="02020603050405020304" pitchFamily="18" charset="0"/>
              </a:rPr>
              <a:t>約西亞</a:t>
            </a:r>
            <a:endParaRPr lang="en-US" altLang="zh-TW" sz="1400" b="1" kern="100" dirty="0" smtClean="0">
              <a:solidFill>
                <a:schemeClr val="tx1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108" name="Rectangle 107"/>
          <p:cNvSpPr/>
          <p:nvPr/>
        </p:nvSpPr>
        <p:spPr>
          <a:xfrm>
            <a:off x="11046199" y="3788216"/>
            <a:ext cx="483723" cy="20928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400" b="1" dirty="0" smtClean="0">
                <a:solidFill>
                  <a:srgbClr val="C00000"/>
                </a:solidFill>
              </a:rPr>
              <a:t>586</a:t>
            </a:r>
            <a:r>
              <a:rPr lang="zh-TW" altLang="en-US" sz="1600" b="1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猶大亡於巴比倫</a:t>
            </a:r>
            <a:endParaRPr lang="en-US" altLang="zh-TW" sz="1600" b="1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10" name="Rectangle 109"/>
          <p:cNvSpPr/>
          <p:nvPr/>
        </p:nvSpPr>
        <p:spPr>
          <a:xfrm>
            <a:off x="4310067" y="1902542"/>
            <a:ext cx="956739" cy="64183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0"/>
              </a:spcAft>
            </a:pPr>
            <a:r>
              <a:rPr lang="zh-TW" altLang="en-US" sz="1400" b="1" kern="100" dirty="0" smtClean="0">
                <a:solidFill>
                  <a:schemeClr val="tx1"/>
                </a:solidFill>
                <a:latin typeface="+mj-ea"/>
                <a:ea typeface="+mj-ea"/>
                <a:cs typeface="Times New Roman" panose="02020603050405020304" pitchFamily="18" charset="0"/>
              </a:rPr>
              <a:t>亞哈斯</a:t>
            </a:r>
            <a:endParaRPr lang="en-US" altLang="zh-TW" sz="1400" b="1" kern="100" dirty="0" smtClean="0">
              <a:solidFill>
                <a:schemeClr val="tx1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111" name="Rectangle 110"/>
          <p:cNvSpPr/>
          <p:nvPr/>
        </p:nvSpPr>
        <p:spPr>
          <a:xfrm>
            <a:off x="2374613" y="1348397"/>
            <a:ext cx="691528" cy="2853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000" b="1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約拿</a:t>
            </a:r>
            <a:endParaRPr lang="en-US" altLang="zh-TW" sz="2000" b="1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14" name="Rectangle 113"/>
          <p:cNvSpPr/>
          <p:nvPr/>
        </p:nvSpPr>
        <p:spPr>
          <a:xfrm>
            <a:off x="8120253" y="1347711"/>
            <a:ext cx="785773" cy="2853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000" b="1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那鴻</a:t>
            </a:r>
            <a:endParaRPr lang="en-US" altLang="zh-TW" sz="2000" b="1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15" name="Flowchart: Connector 114"/>
          <p:cNvSpPr/>
          <p:nvPr/>
        </p:nvSpPr>
        <p:spPr>
          <a:xfrm>
            <a:off x="8043101" y="1378895"/>
            <a:ext cx="154303" cy="162318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16" name="Flowchart: Connector 115"/>
          <p:cNvSpPr/>
          <p:nvPr/>
        </p:nvSpPr>
        <p:spPr>
          <a:xfrm>
            <a:off x="2256182" y="1398905"/>
            <a:ext cx="154303" cy="162318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17" name="Left Brace 116"/>
          <p:cNvSpPr/>
          <p:nvPr/>
        </p:nvSpPr>
        <p:spPr>
          <a:xfrm>
            <a:off x="7267046" y="772625"/>
            <a:ext cx="111126" cy="445905"/>
          </a:xfrm>
          <a:prstGeom prst="leftBrac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18" name="Right Brace 117"/>
          <p:cNvSpPr/>
          <p:nvPr/>
        </p:nvSpPr>
        <p:spPr>
          <a:xfrm>
            <a:off x="10456044" y="777956"/>
            <a:ext cx="96212" cy="440574"/>
          </a:xfrm>
          <a:prstGeom prst="rightBrac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19" name="Rectangle 118"/>
          <p:cNvSpPr/>
          <p:nvPr/>
        </p:nvSpPr>
        <p:spPr>
          <a:xfrm>
            <a:off x="899524" y="733289"/>
            <a:ext cx="446914" cy="615108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b="1" dirty="0" smtClean="0">
                <a:latin typeface="+mj-ea"/>
                <a:ea typeface="+mj-ea"/>
              </a:rPr>
              <a:t>北國</a:t>
            </a:r>
            <a:endParaRPr lang="zh-TW" altLang="en-US" b="1" dirty="0">
              <a:latin typeface="+mj-ea"/>
              <a:ea typeface="+mj-ea"/>
            </a:endParaRPr>
          </a:p>
        </p:txBody>
      </p:sp>
      <p:sp>
        <p:nvSpPr>
          <p:cNvPr id="121" name="Rectangle 120"/>
          <p:cNvSpPr/>
          <p:nvPr/>
        </p:nvSpPr>
        <p:spPr>
          <a:xfrm>
            <a:off x="914830" y="1878475"/>
            <a:ext cx="446914" cy="615108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b="1" dirty="0" smtClean="0">
                <a:latin typeface="+mj-ea"/>
                <a:ea typeface="+mj-ea"/>
              </a:rPr>
              <a:t>南國</a:t>
            </a:r>
            <a:endParaRPr lang="zh-TW" altLang="en-US" b="1" dirty="0">
              <a:latin typeface="+mj-ea"/>
              <a:ea typeface="+mj-ea"/>
            </a:endParaRPr>
          </a:p>
        </p:txBody>
      </p:sp>
      <p:sp>
        <p:nvSpPr>
          <p:cNvPr id="122" name="Rectangle 121"/>
          <p:cNvSpPr/>
          <p:nvPr/>
        </p:nvSpPr>
        <p:spPr>
          <a:xfrm>
            <a:off x="8288060" y="4013734"/>
            <a:ext cx="483723" cy="20309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600" b="1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瑪拿西被擄到亞述</a:t>
            </a:r>
            <a:endParaRPr lang="en-US" altLang="zh-TW" sz="1600" b="1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cxnSp>
        <p:nvCxnSpPr>
          <p:cNvPr id="123" name="Straight Arrow Connector 122"/>
          <p:cNvCxnSpPr>
            <a:stCxn id="122" idx="0"/>
          </p:cNvCxnSpPr>
          <p:nvPr/>
        </p:nvCxnSpPr>
        <p:spPr>
          <a:xfrm flipH="1" flipV="1">
            <a:off x="8523992" y="3745257"/>
            <a:ext cx="5930" cy="268477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26" name="Rectangle 125"/>
          <p:cNvSpPr/>
          <p:nvPr/>
        </p:nvSpPr>
        <p:spPr>
          <a:xfrm>
            <a:off x="3584097" y="5844625"/>
            <a:ext cx="1059629" cy="311541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200" b="1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1200" b="1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王下</a:t>
            </a:r>
            <a:r>
              <a:rPr lang="en-US" altLang="zh-TW" sz="1200" b="1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15:29)</a:t>
            </a:r>
            <a:endParaRPr lang="zh-TW" altLang="en-US" sz="1200" b="1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27" name="Rectangle 126"/>
          <p:cNvSpPr/>
          <p:nvPr/>
        </p:nvSpPr>
        <p:spPr>
          <a:xfrm>
            <a:off x="5267066" y="5474368"/>
            <a:ext cx="737414" cy="31483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200" b="1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1200" b="1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賽</a:t>
            </a:r>
            <a:r>
              <a:rPr lang="en-US" altLang="zh-TW" sz="1200" b="1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20:1)</a:t>
            </a:r>
            <a:endParaRPr lang="zh-TW" altLang="en-US" sz="1200" b="1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28" name="Rectangle 127"/>
          <p:cNvSpPr/>
          <p:nvPr/>
        </p:nvSpPr>
        <p:spPr>
          <a:xfrm>
            <a:off x="6020477" y="5843748"/>
            <a:ext cx="720992" cy="311543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200" b="1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1200" b="1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賽</a:t>
            </a:r>
            <a:r>
              <a:rPr lang="en-US" altLang="zh-TW" sz="1200" b="1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36:1)</a:t>
            </a:r>
            <a:endParaRPr lang="zh-TW" altLang="en-US" sz="1200" b="1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29" name="Rectangle 128"/>
          <p:cNvSpPr/>
          <p:nvPr/>
        </p:nvSpPr>
        <p:spPr>
          <a:xfrm>
            <a:off x="7231823" y="5844367"/>
            <a:ext cx="682953" cy="31092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200" b="1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1200" b="1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拉</a:t>
            </a:r>
            <a:r>
              <a:rPr lang="en-US" altLang="zh-TW" sz="1200" b="1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4:2)</a:t>
            </a:r>
            <a:endParaRPr lang="zh-TW" altLang="en-US" sz="1200" b="1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30" name="Rectangle 129"/>
          <p:cNvSpPr/>
          <p:nvPr/>
        </p:nvSpPr>
        <p:spPr>
          <a:xfrm>
            <a:off x="8754165" y="5766450"/>
            <a:ext cx="1205520" cy="344879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200" b="1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1200" b="1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代下</a:t>
            </a:r>
            <a:r>
              <a:rPr lang="en-US" altLang="zh-TW" sz="1200" b="1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33:10-13)</a:t>
            </a:r>
            <a:endParaRPr lang="zh-TW" altLang="en-US" sz="1200" b="1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31" name="Rectangle 130"/>
          <p:cNvSpPr/>
          <p:nvPr/>
        </p:nvSpPr>
        <p:spPr>
          <a:xfrm>
            <a:off x="3148356" y="1364753"/>
            <a:ext cx="1287373" cy="2669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200" b="1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1200" b="1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王下</a:t>
            </a:r>
            <a:r>
              <a:rPr lang="en-US" altLang="zh-TW" sz="1200" b="1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14:23-25)</a:t>
            </a:r>
            <a:endParaRPr lang="zh-TW" altLang="en-US" sz="1200" b="1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32" name="Rectangle 131"/>
          <p:cNvSpPr/>
          <p:nvPr/>
        </p:nvSpPr>
        <p:spPr>
          <a:xfrm>
            <a:off x="8500010" y="2624421"/>
            <a:ext cx="572420" cy="27740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b="1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亞們</a:t>
            </a:r>
            <a:endParaRPr lang="zh-TW" altLang="en-US" sz="1400" b="1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34" name="Rectangle 133"/>
          <p:cNvSpPr/>
          <p:nvPr/>
        </p:nvSpPr>
        <p:spPr>
          <a:xfrm>
            <a:off x="99169" y="137021"/>
            <a:ext cx="800355" cy="3912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b="1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公元前</a:t>
            </a:r>
            <a:endParaRPr lang="en-US" altLang="zh-TW" sz="1400" b="1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35" name="Rectangle 134"/>
          <p:cNvSpPr/>
          <p:nvPr/>
        </p:nvSpPr>
        <p:spPr>
          <a:xfrm>
            <a:off x="4632789" y="3163440"/>
            <a:ext cx="287264" cy="610824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000" b="1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撒縵以色</a:t>
            </a:r>
            <a:endParaRPr lang="zh-TW" altLang="en-US" sz="1000" b="1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62" name="Rectangle 61"/>
          <p:cNvSpPr/>
          <p:nvPr/>
        </p:nvSpPr>
        <p:spPr>
          <a:xfrm>
            <a:off x="4051423" y="1635470"/>
            <a:ext cx="483723" cy="223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400" b="1" dirty="0" smtClean="0">
                <a:solidFill>
                  <a:srgbClr val="C00000"/>
                </a:solidFill>
              </a:rPr>
              <a:t>734</a:t>
            </a:r>
            <a:endParaRPr lang="en-US" altLang="zh-TW" sz="1400" b="1" dirty="0">
              <a:solidFill>
                <a:srgbClr val="C00000"/>
              </a:solidFill>
            </a:endParaRPr>
          </a:p>
        </p:txBody>
      </p:sp>
      <p:sp>
        <p:nvSpPr>
          <p:cNvPr id="63" name="Rectangle 62"/>
          <p:cNvSpPr/>
          <p:nvPr/>
        </p:nvSpPr>
        <p:spPr>
          <a:xfrm>
            <a:off x="5017482" y="1655097"/>
            <a:ext cx="483723" cy="2039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400" b="1" dirty="0" smtClean="0">
                <a:solidFill>
                  <a:srgbClr val="C00000"/>
                </a:solidFill>
              </a:rPr>
              <a:t>715</a:t>
            </a:r>
            <a:endParaRPr lang="en-US" altLang="zh-TW" sz="1400" b="1" dirty="0">
              <a:solidFill>
                <a:srgbClr val="C00000"/>
              </a:solidFill>
            </a:endParaRPr>
          </a:p>
        </p:txBody>
      </p:sp>
      <p:sp>
        <p:nvSpPr>
          <p:cNvPr id="64" name="Rectangle 63"/>
          <p:cNvSpPr/>
          <p:nvPr/>
        </p:nvSpPr>
        <p:spPr>
          <a:xfrm>
            <a:off x="5794687" y="1636192"/>
            <a:ext cx="483723" cy="2039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400" b="1" dirty="0" smtClean="0">
                <a:solidFill>
                  <a:srgbClr val="C00000"/>
                </a:solidFill>
              </a:rPr>
              <a:t>697</a:t>
            </a:r>
            <a:endParaRPr lang="en-US" altLang="zh-TW" sz="1400" b="1" dirty="0">
              <a:solidFill>
                <a:srgbClr val="C00000"/>
              </a:solidFill>
            </a:endParaRPr>
          </a:p>
        </p:txBody>
      </p:sp>
      <p:sp>
        <p:nvSpPr>
          <p:cNvPr id="65" name="Rectangle 64"/>
          <p:cNvSpPr/>
          <p:nvPr/>
        </p:nvSpPr>
        <p:spPr>
          <a:xfrm>
            <a:off x="8469002" y="1654860"/>
            <a:ext cx="483723" cy="2039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400" b="1" dirty="0" smtClean="0">
                <a:solidFill>
                  <a:srgbClr val="C00000"/>
                </a:solidFill>
              </a:rPr>
              <a:t>642</a:t>
            </a:r>
            <a:endParaRPr lang="en-US" altLang="zh-TW" sz="1400" b="1" dirty="0">
              <a:solidFill>
                <a:srgbClr val="C00000"/>
              </a:solidFill>
            </a:endParaRPr>
          </a:p>
        </p:txBody>
      </p:sp>
      <p:sp>
        <p:nvSpPr>
          <p:cNvPr id="66" name="Rectangle 65"/>
          <p:cNvSpPr/>
          <p:nvPr/>
        </p:nvSpPr>
        <p:spPr>
          <a:xfrm>
            <a:off x="10015137" y="1642337"/>
            <a:ext cx="483723" cy="2039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400" b="1" dirty="0">
                <a:solidFill>
                  <a:srgbClr val="C00000"/>
                </a:solidFill>
              </a:rPr>
              <a:t>6</a:t>
            </a:r>
            <a:r>
              <a:rPr lang="en-US" altLang="zh-TW" sz="1400" b="1" dirty="0" smtClean="0">
                <a:solidFill>
                  <a:srgbClr val="C00000"/>
                </a:solidFill>
              </a:rPr>
              <a:t>09</a:t>
            </a:r>
            <a:endParaRPr lang="en-US" altLang="zh-TW" sz="1400" b="1" dirty="0">
              <a:solidFill>
                <a:srgbClr val="C00000"/>
              </a:solidFill>
            </a:endParaRPr>
          </a:p>
        </p:txBody>
      </p:sp>
      <p:sp>
        <p:nvSpPr>
          <p:cNvPr id="67" name="Rectangle 66"/>
          <p:cNvSpPr/>
          <p:nvPr/>
        </p:nvSpPr>
        <p:spPr>
          <a:xfrm>
            <a:off x="11008031" y="2597275"/>
            <a:ext cx="483723" cy="2207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400" b="1" dirty="0" smtClean="0">
                <a:solidFill>
                  <a:srgbClr val="C00000"/>
                </a:solidFill>
              </a:rPr>
              <a:t>586</a:t>
            </a:r>
            <a:endParaRPr lang="en-US" altLang="zh-TW" sz="1400" b="1" dirty="0">
              <a:solidFill>
                <a:srgbClr val="C00000"/>
              </a:solidFill>
            </a:endParaRPr>
          </a:p>
        </p:txBody>
      </p:sp>
      <p:sp>
        <p:nvSpPr>
          <p:cNvPr id="69" name="Rectangle 68"/>
          <p:cNvSpPr/>
          <p:nvPr/>
        </p:nvSpPr>
        <p:spPr>
          <a:xfrm>
            <a:off x="10235774" y="2598339"/>
            <a:ext cx="483723" cy="2207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400" b="1" dirty="0" smtClean="0">
                <a:solidFill>
                  <a:srgbClr val="C00000"/>
                </a:solidFill>
              </a:rPr>
              <a:t>605</a:t>
            </a:r>
            <a:endParaRPr lang="en-US" altLang="zh-TW" sz="1400" b="1" dirty="0">
              <a:solidFill>
                <a:srgbClr val="C00000"/>
              </a:solidFill>
            </a:endParaRPr>
          </a:p>
        </p:txBody>
      </p:sp>
      <p:sp>
        <p:nvSpPr>
          <p:cNvPr id="70" name="Rectangle 69"/>
          <p:cNvSpPr/>
          <p:nvPr/>
        </p:nvSpPr>
        <p:spPr>
          <a:xfrm>
            <a:off x="10596882" y="2602179"/>
            <a:ext cx="442068" cy="2207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400" b="1" dirty="0" smtClean="0">
                <a:solidFill>
                  <a:srgbClr val="C00000"/>
                </a:solidFill>
              </a:rPr>
              <a:t>598</a:t>
            </a:r>
            <a:endParaRPr lang="en-US" altLang="zh-TW" sz="1400" b="1" dirty="0">
              <a:solidFill>
                <a:srgbClr val="C00000"/>
              </a:solidFill>
            </a:endParaRPr>
          </a:p>
        </p:txBody>
      </p:sp>
      <p:sp>
        <p:nvSpPr>
          <p:cNvPr id="72" name="Rectangle 71"/>
          <p:cNvSpPr/>
          <p:nvPr/>
        </p:nvSpPr>
        <p:spPr>
          <a:xfrm>
            <a:off x="10220872" y="2800465"/>
            <a:ext cx="1332462" cy="27740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b="1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猶大三次被擄</a:t>
            </a:r>
            <a:endParaRPr lang="zh-TW" altLang="en-US" sz="1400" b="1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75" name="Rectangle 74"/>
          <p:cNvSpPr/>
          <p:nvPr/>
        </p:nvSpPr>
        <p:spPr>
          <a:xfrm>
            <a:off x="10493260" y="1524293"/>
            <a:ext cx="787687" cy="27740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b="1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約雅斤</a:t>
            </a:r>
            <a:endParaRPr lang="zh-TW" altLang="en-US" sz="1400" b="1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77" name="Rectangle 76"/>
          <p:cNvSpPr/>
          <p:nvPr/>
        </p:nvSpPr>
        <p:spPr>
          <a:xfrm>
            <a:off x="10277474" y="1891906"/>
            <a:ext cx="531966" cy="643347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b="1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約雅敬</a:t>
            </a:r>
            <a:endParaRPr lang="zh-TW" altLang="en-US" sz="1400" b="1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82" name="Rectangle 81"/>
          <p:cNvSpPr/>
          <p:nvPr/>
        </p:nvSpPr>
        <p:spPr>
          <a:xfrm>
            <a:off x="10847892" y="1905242"/>
            <a:ext cx="464970" cy="640737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b="1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西底家</a:t>
            </a:r>
            <a:endParaRPr lang="zh-TW" altLang="en-US" sz="1400" b="1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83" name="Rectangle 82"/>
          <p:cNvSpPr/>
          <p:nvPr/>
        </p:nvSpPr>
        <p:spPr>
          <a:xfrm>
            <a:off x="4372156" y="2851568"/>
            <a:ext cx="483723" cy="2049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400" b="1" dirty="0" smtClean="0">
                <a:solidFill>
                  <a:srgbClr val="C00000"/>
                </a:solidFill>
              </a:rPr>
              <a:t>727</a:t>
            </a:r>
            <a:endParaRPr lang="en-US" altLang="zh-TW" sz="1400" b="1" dirty="0">
              <a:solidFill>
                <a:srgbClr val="C00000"/>
              </a:solidFill>
            </a:endParaRPr>
          </a:p>
        </p:txBody>
      </p:sp>
      <p:sp>
        <p:nvSpPr>
          <p:cNvPr id="85" name="Rectangle 84"/>
          <p:cNvSpPr/>
          <p:nvPr/>
        </p:nvSpPr>
        <p:spPr>
          <a:xfrm>
            <a:off x="4695343" y="5845345"/>
            <a:ext cx="1105054" cy="310103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200" b="1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1200" b="1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王下</a:t>
            </a:r>
            <a:r>
              <a:rPr lang="en-US" altLang="zh-TW" sz="1200" b="1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17:5-6)</a:t>
            </a:r>
            <a:endParaRPr lang="zh-TW" altLang="en-US" sz="1200" b="1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86" name="Rectangle 85"/>
          <p:cNvSpPr/>
          <p:nvPr/>
        </p:nvSpPr>
        <p:spPr>
          <a:xfrm>
            <a:off x="9479983" y="2622724"/>
            <a:ext cx="741242" cy="27740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b="1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約哈斯</a:t>
            </a:r>
            <a:endParaRPr lang="zh-TW" altLang="en-US" sz="1400" b="1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96" name="Rectangle 95"/>
          <p:cNvSpPr/>
          <p:nvPr/>
        </p:nvSpPr>
        <p:spPr>
          <a:xfrm>
            <a:off x="3949338" y="1904827"/>
            <a:ext cx="352970" cy="63042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0"/>
              </a:spcAft>
            </a:pPr>
            <a:r>
              <a:rPr lang="zh-TW" altLang="en-US" sz="1400" b="1" kern="100" dirty="0" smtClean="0">
                <a:solidFill>
                  <a:schemeClr val="tx1"/>
                </a:solidFill>
                <a:latin typeface="+mj-ea"/>
                <a:ea typeface="+mj-ea"/>
                <a:cs typeface="Times New Roman" panose="02020603050405020304" pitchFamily="18" charset="0"/>
              </a:rPr>
              <a:t>約坦</a:t>
            </a:r>
            <a:endParaRPr lang="en-US" altLang="zh-TW" sz="1400" b="1" kern="100" dirty="0" smtClean="0">
              <a:solidFill>
                <a:schemeClr val="tx1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98" name="Rectangle 97"/>
          <p:cNvSpPr/>
          <p:nvPr/>
        </p:nvSpPr>
        <p:spPr>
          <a:xfrm>
            <a:off x="2509284" y="1902542"/>
            <a:ext cx="1436175" cy="64183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0"/>
              </a:spcAft>
            </a:pPr>
            <a:r>
              <a:rPr lang="zh-TW" altLang="en-US" sz="1400" b="1" kern="100" dirty="0" smtClean="0">
                <a:solidFill>
                  <a:schemeClr val="tx1"/>
                </a:solidFill>
                <a:latin typeface="+mj-ea"/>
                <a:ea typeface="+mj-ea"/>
                <a:cs typeface="Times New Roman" panose="02020603050405020304" pitchFamily="18" charset="0"/>
              </a:rPr>
              <a:t>烏西亞</a:t>
            </a:r>
            <a:endParaRPr lang="en-US" altLang="zh-TW" sz="1400" b="1" kern="100" dirty="0" smtClean="0">
              <a:solidFill>
                <a:schemeClr val="tx1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100" name="Rectangle 99"/>
          <p:cNvSpPr/>
          <p:nvPr/>
        </p:nvSpPr>
        <p:spPr>
          <a:xfrm>
            <a:off x="3608327" y="1657583"/>
            <a:ext cx="483723" cy="2039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400" b="1" dirty="0" smtClean="0">
                <a:solidFill>
                  <a:srgbClr val="C00000"/>
                </a:solidFill>
              </a:rPr>
              <a:t>741</a:t>
            </a:r>
            <a:endParaRPr lang="en-US" altLang="zh-TW" sz="1400" b="1" dirty="0">
              <a:solidFill>
                <a:srgbClr val="C00000"/>
              </a:solidFill>
            </a:endParaRPr>
          </a:p>
        </p:txBody>
      </p:sp>
      <p:sp>
        <p:nvSpPr>
          <p:cNvPr id="109" name="Rectangle 108"/>
          <p:cNvSpPr/>
          <p:nvPr/>
        </p:nvSpPr>
        <p:spPr>
          <a:xfrm>
            <a:off x="2282198" y="1639892"/>
            <a:ext cx="483723" cy="2039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400" b="1" dirty="0" smtClean="0">
                <a:solidFill>
                  <a:srgbClr val="C00000"/>
                </a:solidFill>
              </a:rPr>
              <a:t>769</a:t>
            </a:r>
            <a:endParaRPr lang="en-US" altLang="zh-TW" sz="1400" b="1" dirty="0">
              <a:solidFill>
                <a:srgbClr val="C00000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639912" y="2076283"/>
            <a:ext cx="723275" cy="30777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TW" altLang="en-US" sz="1400" b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亞瑪謝</a:t>
            </a:r>
            <a:endParaRPr lang="en-US" altLang="zh-TW" sz="1400" b="1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452592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Rectangle 4"/>
          <p:cNvSpPr/>
          <p:nvPr/>
        </p:nvSpPr>
        <p:spPr>
          <a:xfrm>
            <a:off x="881061" y="825910"/>
            <a:ext cx="10429875" cy="520617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TW" sz="2800" b="1" dirty="0" smtClean="0">
                <a:solidFill>
                  <a:schemeClr val="tx1"/>
                </a:solidFill>
                <a:latin typeface="+mj-ea"/>
                <a:ea typeface="+mj-ea"/>
              </a:rPr>
              <a:t>【</a:t>
            </a:r>
            <a:r>
              <a:rPr lang="zh-TW" altLang="en-US" sz="2800" b="1" dirty="0" smtClean="0">
                <a:solidFill>
                  <a:schemeClr val="tx1"/>
                </a:solidFill>
                <a:latin typeface="+mj-ea"/>
                <a:ea typeface="+mj-ea"/>
              </a:rPr>
              <a:t>那鴻書 </a:t>
            </a:r>
            <a:r>
              <a:rPr lang="en-US" altLang="zh-TW" sz="2800" b="1" dirty="0" smtClean="0">
                <a:solidFill>
                  <a:schemeClr val="tx1"/>
                </a:solidFill>
                <a:latin typeface="+mj-ea"/>
                <a:ea typeface="+mj-ea"/>
              </a:rPr>
              <a:t>1:1-6】</a:t>
            </a:r>
            <a:endParaRPr lang="en-US" altLang="zh-TW" sz="2800" b="1" dirty="0">
              <a:solidFill>
                <a:schemeClr val="tx1"/>
              </a:solidFill>
              <a:latin typeface="+mj-ea"/>
              <a:ea typeface="+mj-ea"/>
            </a:endParaRPr>
          </a:p>
          <a:p>
            <a:r>
              <a:rPr lang="en-US" altLang="zh-TW" sz="2800" baseline="30000" dirty="0">
                <a:solidFill>
                  <a:schemeClr val="tx1"/>
                </a:solidFill>
                <a:latin typeface="+mj-ea"/>
                <a:ea typeface="+mj-ea"/>
              </a:rPr>
              <a:t>1</a:t>
            </a:r>
            <a:r>
              <a:rPr lang="zh-TW" altLang="zh-TW" sz="2800" dirty="0">
                <a:solidFill>
                  <a:schemeClr val="tx1"/>
                </a:solidFill>
                <a:latin typeface="+mj-ea"/>
                <a:ea typeface="+mj-ea"/>
              </a:rPr>
              <a:t>論尼尼微的默示，就是伊勒歌斯人那鴻所得的默示。</a:t>
            </a:r>
            <a:r>
              <a:rPr lang="en-US" altLang="zh-TW" sz="2800" baseline="30000" dirty="0">
                <a:solidFill>
                  <a:schemeClr val="tx1"/>
                </a:solidFill>
                <a:latin typeface="+mj-ea"/>
                <a:ea typeface="+mj-ea"/>
              </a:rPr>
              <a:t>2</a:t>
            </a:r>
            <a:r>
              <a:rPr lang="zh-TW" altLang="zh-TW" sz="2800" dirty="0">
                <a:solidFill>
                  <a:schemeClr val="tx1"/>
                </a:solidFill>
                <a:latin typeface="+mj-ea"/>
                <a:ea typeface="+mj-ea"/>
              </a:rPr>
              <a:t>耶和華是忌邪施報的神。耶和華施報大有忿怒；向他的敵人施報，向他的仇敵懷怒。</a:t>
            </a:r>
            <a:r>
              <a:rPr lang="en-US" altLang="zh-TW" sz="2800" baseline="30000" dirty="0">
                <a:solidFill>
                  <a:schemeClr val="tx1"/>
                </a:solidFill>
                <a:latin typeface="+mj-ea"/>
                <a:ea typeface="+mj-ea"/>
              </a:rPr>
              <a:t>3</a:t>
            </a:r>
            <a:r>
              <a:rPr lang="zh-TW" altLang="zh-TW" sz="2800" dirty="0">
                <a:solidFill>
                  <a:schemeClr val="tx1"/>
                </a:solidFill>
                <a:latin typeface="+mj-ea"/>
                <a:ea typeface="+mj-ea"/>
              </a:rPr>
              <a:t>耶和華不輕易發怒，大有能力，萬不以有罪的為無罪。他乘旋風和暴風而來，雲彩為他腳下的塵土。</a:t>
            </a:r>
            <a:r>
              <a:rPr lang="en-US" altLang="zh-TW" sz="2800" baseline="30000" dirty="0">
                <a:solidFill>
                  <a:schemeClr val="tx1"/>
                </a:solidFill>
                <a:latin typeface="+mj-ea"/>
                <a:ea typeface="+mj-ea"/>
              </a:rPr>
              <a:t>4</a:t>
            </a:r>
            <a:r>
              <a:rPr lang="zh-TW" altLang="zh-TW" sz="2800" dirty="0">
                <a:solidFill>
                  <a:schemeClr val="tx1"/>
                </a:solidFill>
                <a:latin typeface="+mj-ea"/>
                <a:ea typeface="+mj-ea"/>
              </a:rPr>
              <a:t>他斥責海，使海乾了，使一切江河乾涸。巴珊和迦密的樹林衰殘；利巴嫩的花草也衰殘了。</a:t>
            </a:r>
            <a:r>
              <a:rPr lang="en-US" altLang="zh-TW" sz="2800" baseline="30000" dirty="0">
                <a:solidFill>
                  <a:schemeClr val="tx1"/>
                </a:solidFill>
                <a:latin typeface="+mj-ea"/>
                <a:ea typeface="+mj-ea"/>
              </a:rPr>
              <a:t>5</a:t>
            </a:r>
            <a:r>
              <a:rPr lang="zh-TW" altLang="zh-TW" sz="2800" dirty="0">
                <a:solidFill>
                  <a:schemeClr val="tx1"/>
                </a:solidFill>
                <a:latin typeface="+mj-ea"/>
                <a:ea typeface="+mj-ea"/>
              </a:rPr>
              <a:t>大山因他震動；小山也都消化。大地在他面前突起；世界和住在其間的也都如此。</a:t>
            </a:r>
            <a:r>
              <a:rPr lang="en-US" altLang="zh-TW" sz="2800" baseline="30000" dirty="0">
                <a:solidFill>
                  <a:schemeClr val="tx1"/>
                </a:solidFill>
                <a:latin typeface="+mj-ea"/>
                <a:ea typeface="+mj-ea"/>
              </a:rPr>
              <a:t>6 </a:t>
            </a:r>
            <a:r>
              <a:rPr lang="zh-TW" altLang="zh-TW" sz="2800" dirty="0">
                <a:solidFill>
                  <a:schemeClr val="tx1"/>
                </a:solidFill>
                <a:latin typeface="+mj-ea"/>
                <a:ea typeface="+mj-ea"/>
              </a:rPr>
              <a:t>他發忿恨，誰能立得住呢？他發烈怒，誰能當得起呢？他的忿怒如火傾倒；磐石因他崩裂。</a:t>
            </a:r>
            <a:endParaRPr lang="en-US" sz="2800" kern="100" dirty="0">
              <a:solidFill>
                <a:schemeClr val="tx1"/>
              </a:solidFill>
              <a:effectLst/>
              <a:latin typeface="+mj-ea"/>
              <a:ea typeface="+mj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1629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Rectangle 4"/>
          <p:cNvSpPr/>
          <p:nvPr/>
        </p:nvSpPr>
        <p:spPr>
          <a:xfrm>
            <a:off x="881061" y="825910"/>
            <a:ext cx="10429875" cy="520617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514350" lvl="0" indent="-514350">
              <a:buAutoNum type="arabicPeriod"/>
            </a:pPr>
            <a:r>
              <a:rPr lang="zh-TW" altLang="zh-TW" sz="3200" b="1" dirty="0">
                <a:solidFill>
                  <a:schemeClr val="tx1"/>
                </a:solidFill>
                <a:latin typeface="+mj-ea"/>
                <a:ea typeface="+mj-ea"/>
              </a:rPr>
              <a:t>神如何顯明祂是忌邪施報的？神發怒有何屬靈意義？祂如何向尼尼微發怒</a:t>
            </a:r>
            <a:r>
              <a:rPr lang="zh-TW" altLang="zh-TW" sz="3200" b="1" dirty="0" smtClean="0">
                <a:solidFill>
                  <a:schemeClr val="tx1"/>
                </a:solidFill>
                <a:latin typeface="+mj-ea"/>
                <a:ea typeface="+mj-ea"/>
              </a:rPr>
              <a:t>？</a:t>
            </a:r>
            <a:endParaRPr lang="en-US" altLang="zh-TW" sz="3200" b="1" dirty="0" smtClean="0">
              <a:solidFill>
                <a:schemeClr val="tx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488790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Rectangle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zh-TW" sz="3400" b="1" dirty="0" smtClean="0">
                <a:solidFill>
                  <a:schemeClr val="tx1"/>
                </a:solidFill>
                <a:latin typeface="+mj-ea"/>
                <a:ea typeface="+mj-ea"/>
              </a:rPr>
              <a:t>一</a:t>
            </a:r>
            <a:r>
              <a:rPr lang="en-US" altLang="zh-TW" sz="3400" b="1" dirty="0" smtClean="0">
                <a:solidFill>
                  <a:schemeClr val="tx1"/>
                </a:solidFill>
                <a:latin typeface="+mj-ea"/>
                <a:ea typeface="+mj-ea"/>
              </a:rPr>
              <a:t>. </a:t>
            </a:r>
            <a:r>
              <a:rPr lang="zh-TW" altLang="zh-TW" sz="3400" b="1" dirty="0" smtClean="0">
                <a:solidFill>
                  <a:schemeClr val="tx1"/>
                </a:solidFill>
                <a:latin typeface="+mj-ea"/>
                <a:ea typeface="+mj-ea"/>
              </a:rPr>
              <a:t>神</a:t>
            </a:r>
            <a:r>
              <a:rPr lang="zh-TW" altLang="zh-TW" sz="3400" b="1" dirty="0">
                <a:solidFill>
                  <a:schemeClr val="tx1"/>
                </a:solidFill>
                <a:latin typeface="+mj-ea"/>
                <a:ea typeface="+mj-ea"/>
              </a:rPr>
              <a:t>的烈怒與審判</a:t>
            </a:r>
            <a:r>
              <a:rPr lang="zh-TW" altLang="zh-TW" sz="3400" dirty="0">
                <a:solidFill>
                  <a:schemeClr val="tx1"/>
                </a:solidFill>
                <a:latin typeface="+mj-ea"/>
                <a:ea typeface="+mj-ea"/>
              </a:rPr>
              <a:t>〔那鴻書</a:t>
            </a:r>
            <a:r>
              <a:rPr lang="en-US" altLang="zh-TW" sz="3400" dirty="0">
                <a:solidFill>
                  <a:schemeClr val="tx1"/>
                </a:solidFill>
                <a:latin typeface="+mj-ea"/>
                <a:ea typeface="+mj-ea"/>
              </a:rPr>
              <a:t>1:1-6</a:t>
            </a:r>
            <a:r>
              <a:rPr lang="zh-TW" altLang="zh-TW" sz="3400" dirty="0" smtClean="0">
                <a:solidFill>
                  <a:schemeClr val="tx1"/>
                </a:solidFill>
                <a:latin typeface="+mj-ea"/>
                <a:ea typeface="+mj-ea"/>
              </a:rPr>
              <a:t>〕</a:t>
            </a:r>
            <a:endParaRPr lang="en-US" altLang="zh-TW" sz="3400" dirty="0" smtClean="0">
              <a:solidFill>
                <a:schemeClr val="tx1"/>
              </a:solidFill>
              <a:latin typeface="+mj-ea"/>
              <a:ea typeface="+mj-ea"/>
            </a:endParaRPr>
          </a:p>
          <a:p>
            <a:r>
              <a:rPr lang="zh-TW" altLang="zh-TW" sz="2600" dirty="0">
                <a:solidFill>
                  <a:schemeClr val="tx1"/>
                </a:solidFill>
                <a:latin typeface="+mj-ea"/>
                <a:ea typeface="+mj-ea"/>
              </a:rPr>
              <a:t>神是憐憫慈愛的神，不輕易發怒，赦免罪孽、過犯，罪惡。神也是聖潔公義的神，不以有罪的為無罪</a:t>
            </a:r>
            <a:r>
              <a:rPr lang="en-US" altLang="zh-TW" sz="2600" dirty="0">
                <a:solidFill>
                  <a:schemeClr val="tx1"/>
                </a:solidFill>
                <a:latin typeface="+mj-ea"/>
                <a:ea typeface="+mj-ea"/>
              </a:rPr>
              <a:t>(</a:t>
            </a:r>
            <a:r>
              <a:rPr lang="zh-TW" altLang="zh-TW" sz="2600" dirty="0">
                <a:solidFill>
                  <a:schemeClr val="tx1"/>
                </a:solidFill>
                <a:latin typeface="+mj-ea"/>
                <a:ea typeface="+mj-ea"/>
              </a:rPr>
              <a:t>出</a:t>
            </a:r>
            <a:r>
              <a:rPr lang="en-US" altLang="zh-TW" sz="2600" dirty="0">
                <a:solidFill>
                  <a:schemeClr val="tx1"/>
                </a:solidFill>
                <a:latin typeface="+mj-ea"/>
                <a:ea typeface="+mj-ea"/>
              </a:rPr>
              <a:t>34:6-7)</a:t>
            </a:r>
            <a:r>
              <a:rPr lang="zh-TW" altLang="zh-TW" sz="2600" dirty="0">
                <a:solidFill>
                  <a:schemeClr val="tx1"/>
                </a:solidFill>
                <a:latin typeface="+mj-ea"/>
                <a:ea typeface="+mj-ea"/>
              </a:rPr>
              <a:t>。神曾向尼尼微施憐憫，而今報應他們的惡，追討他們的罪。</a:t>
            </a:r>
            <a:r>
              <a:rPr lang="zh-TW" altLang="zh-TW" sz="2600" dirty="0" smtClean="0">
                <a:solidFill>
                  <a:schemeClr val="tx1"/>
                </a:solidFill>
                <a:latin typeface="+mj-ea"/>
                <a:ea typeface="+mj-ea"/>
              </a:rPr>
              <a:t>。</a:t>
            </a:r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zh-TW" altLang="zh-TW" sz="2800" b="1" dirty="0" smtClean="0">
                <a:solidFill>
                  <a:schemeClr val="tx1"/>
                </a:solidFill>
                <a:latin typeface="+mj-ea"/>
                <a:ea typeface="+mj-ea"/>
              </a:rPr>
              <a:t>忌</a:t>
            </a:r>
            <a:r>
              <a:rPr lang="zh-TW" altLang="zh-TW" sz="2800" b="1" dirty="0">
                <a:solidFill>
                  <a:schemeClr val="tx1"/>
                </a:solidFill>
                <a:latin typeface="+mj-ea"/>
                <a:ea typeface="+mj-ea"/>
              </a:rPr>
              <a:t>邪的神</a:t>
            </a:r>
            <a:r>
              <a:rPr lang="zh-TW" altLang="zh-TW" sz="2600" dirty="0">
                <a:solidFill>
                  <a:schemeClr val="tx1"/>
                </a:solidFill>
                <a:latin typeface="+mj-ea"/>
                <a:ea typeface="+mj-ea"/>
              </a:rPr>
              <a:t>：忌邪的希伯來文</a:t>
            </a:r>
            <a:r>
              <a:rPr lang="en-US" altLang="zh-TW" sz="2600" dirty="0" err="1">
                <a:solidFill>
                  <a:schemeClr val="tx1"/>
                </a:solidFill>
                <a:latin typeface="+mj-ea"/>
                <a:ea typeface="+mj-ea"/>
              </a:rPr>
              <a:t>קַנּוֹא</a:t>
            </a:r>
            <a:r>
              <a:rPr lang="zh-TW" altLang="zh-TW" sz="2600" dirty="0">
                <a:solidFill>
                  <a:schemeClr val="tx1"/>
                </a:solidFill>
                <a:latin typeface="+mj-ea"/>
                <a:ea typeface="+mj-ea"/>
              </a:rPr>
              <a:t>〔</a:t>
            </a:r>
            <a:r>
              <a:rPr lang="en-US" altLang="zh-TW" sz="2600" dirty="0" err="1">
                <a:solidFill>
                  <a:schemeClr val="tx1"/>
                </a:solidFill>
                <a:latin typeface="+mj-ea"/>
                <a:ea typeface="+mj-ea"/>
              </a:rPr>
              <a:t>qanno</a:t>
            </a:r>
            <a:r>
              <a:rPr lang="zh-TW" altLang="zh-TW" sz="2600" dirty="0">
                <a:solidFill>
                  <a:schemeClr val="tx1"/>
                </a:solidFill>
                <a:latin typeface="+mj-ea"/>
                <a:ea typeface="+mj-ea"/>
              </a:rPr>
              <a:t>〕是「嫉妒」的意思，是神的性情，祂名為忌邪者</a:t>
            </a:r>
            <a:r>
              <a:rPr lang="en-US" altLang="zh-TW" sz="2600" dirty="0">
                <a:solidFill>
                  <a:schemeClr val="tx1"/>
                </a:solidFill>
                <a:latin typeface="+mj-ea"/>
                <a:ea typeface="+mj-ea"/>
              </a:rPr>
              <a:t>(</a:t>
            </a:r>
            <a:r>
              <a:rPr lang="zh-TW" altLang="zh-TW" sz="2600" dirty="0">
                <a:solidFill>
                  <a:schemeClr val="tx1"/>
                </a:solidFill>
                <a:latin typeface="+mj-ea"/>
                <a:ea typeface="+mj-ea"/>
              </a:rPr>
              <a:t>出</a:t>
            </a:r>
            <a:r>
              <a:rPr lang="en-US" altLang="zh-TW" sz="2600" dirty="0">
                <a:solidFill>
                  <a:schemeClr val="tx1"/>
                </a:solidFill>
                <a:latin typeface="+mj-ea"/>
                <a:ea typeface="+mj-ea"/>
              </a:rPr>
              <a:t>34:14)</a:t>
            </a:r>
            <a:r>
              <a:rPr lang="zh-TW" altLang="zh-TW" sz="2600" dirty="0">
                <a:solidFill>
                  <a:schemeClr val="tx1"/>
                </a:solidFill>
                <a:latin typeface="+mj-ea"/>
                <a:ea typeface="+mj-ea"/>
              </a:rPr>
              <a:t>，當神子民拜別神，神必追討他們的罪</a:t>
            </a:r>
            <a:r>
              <a:rPr lang="en-US" altLang="zh-TW" sz="2600" dirty="0">
                <a:solidFill>
                  <a:schemeClr val="tx1"/>
                </a:solidFill>
                <a:latin typeface="+mj-ea"/>
                <a:ea typeface="+mj-ea"/>
              </a:rPr>
              <a:t>(</a:t>
            </a:r>
            <a:r>
              <a:rPr lang="zh-TW" altLang="zh-TW" sz="2600" dirty="0">
                <a:solidFill>
                  <a:schemeClr val="tx1"/>
                </a:solidFill>
                <a:latin typeface="+mj-ea"/>
                <a:ea typeface="+mj-ea"/>
              </a:rPr>
              <a:t>出</a:t>
            </a:r>
            <a:r>
              <a:rPr lang="en-US" altLang="zh-TW" sz="2600" dirty="0">
                <a:solidFill>
                  <a:schemeClr val="tx1"/>
                </a:solidFill>
                <a:latin typeface="+mj-ea"/>
                <a:ea typeface="+mj-ea"/>
              </a:rPr>
              <a:t>20:5)</a:t>
            </a:r>
            <a:r>
              <a:rPr lang="zh-TW" altLang="zh-TW" sz="2600" dirty="0">
                <a:solidFill>
                  <a:schemeClr val="tx1"/>
                </a:solidFill>
                <a:latin typeface="+mj-ea"/>
                <a:ea typeface="+mj-ea"/>
              </a:rPr>
              <a:t>。這字也是熱心的意思，當神的百姓被仇敵攻擊，神為他們發熱心，起來攻擊仇敵</a:t>
            </a:r>
            <a:r>
              <a:rPr lang="en-US" altLang="zh-TW" sz="2600" dirty="0">
                <a:solidFill>
                  <a:schemeClr val="tx1"/>
                </a:solidFill>
                <a:latin typeface="+mj-ea"/>
                <a:ea typeface="+mj-ea"/>
              </a:rPr>
              <a:t>(</a:t>
            </a:r>
            <a:r>
              <a:rPr lang="zh-TW" altLang="zh-TW" sz="2600" dirty="0">
                <a:solidFill>
                  <a:schemeClr val="tx1"/>
                </a:solidFill>
                <a:latin typeface="+mj-ea"/>
                <a:ea typeface="+mj-ea"/>
              </a:rPr>
              <a:t>賽</a:t>
            </a:r>
            <a:r>
              <a:rPr lang="en-US" altLang="zh-TW" sz="2600" dirty="0">
                <a:solidFill>
                  <a:schemeClr val="tx1"/>
                </a:solidFill>
                <a:latin typeface="+mj-ea"/>
                <a:ea typeface="+mj-ea"/>
              </a:rPr>
              <a:t>26:11; 37:32-33)</a:t>
            </a:r>
            <a:r>
              <a:rPr lang="zh-TW" altLang="zh-TW" sz="2600" dirty="0" smtClean="0">
                <a:solidFill>
                  <a:schemeClr val="tx1"/>
                </a:solidFill>
                <a:latin typeface="+mj-ea"/>
                <a:ea typeface="+mj-ea"/>
              </a:rPr>
              <a:t>。</a:t>
            </a:r>
            <a:endParaRPr lang="en-US" altLang="zh-TW" sz="2600" dirty="0" smtClean="0">
              <a:solidFill>
                <a:schemeClr val="tx1"/>
              </a:solidFill>
              <a:latin typeface="+mj-ea"/>
              <a:ea typeface="+mj-ea"/>
            </a:endParaRPr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zh-TW" altLang="zh-TW" sz="2800" b="1" dirty="0" smtClean="0">
                <a:solidFill>
                  <a:schemeClr val="tx1"/>
                </a:solidFill>
                <a:latin typeface="+mj-ea"/>
                <a:ea typeface="+mj-ea"/>
              </a:rPr>
              <a:t>施</a:t>
            </a:r>
            <a:r>
              <a:rPr lang="zh-TW" altLang="zh-TW" sz="2800" b="1" dirty="0">
                <a:solidFill>
                  <a:schemeClr val="tx1"/>
                </a:solidFill>
                <a:latin typeface="+mj-ea"/>
                <a:ea typeface="+mj-ea"/>
              </a:rPr>
              <a:t>報的神</a:t>
            </a:r>
            <a:r>
              <a:rPr lang="zh-TW" altLang="zh-TW" sz="2600" dirty="0">
                <a:solidFill>
                  <a:schemeClr val="tx1"/>
                </a:solidFill>
                <a:latin typeface="+mj-ea"/>
                <a:ea typeface="+mj-ea"/>
              </a:rPr>
              <a:t>：施報的希伯來文</a:t>
            </a:r>
            <a:r>
              <a:rPr lang="en-US" altLang="zh-TW" sz="2600" dirty="0" err="1">
                <a:solidFill>
                  <a:schemeClr val="tx1"/>
                </a:solidFill>
                <a:latin typeface="+mj-ea"/>
                <a:ea typeface="+mj-ea"/>
              </a:rPr>
              <a:t>נָקַם</a:t>
            </a:r>
            <a:r>
              <a:rPr lang="zh-TW" altLang="zh-TW" sz="2600" dirty="0">
                <a:solidFill>
                  <a:schemeClr val="tx1"/>
                </a:solidFill>
                <a:latin typeface="+mj-ea"/>
                <a:ea typeface="+mj-ea"/>
              </a:rPr>
              <a:t>〔</a:t>
            </a:r>
            <a:r>
              <a:rPr lang="en-US" altLang="zh-TW" sz="2600" dirty="0" err="1">
                <a:solidFill>
                  <a:schemeClr val="tx1"/>
                </a:solidFill>
                <a:latin typeface="+mj-ea"/>
                <a:ea typeface="+mj-ea"/>
              </a:rPr>
              <a:t>naqam</a:t>
            </a:r>
            <a:r>
              <a:rPr lang="zh-TW" altLang="zh-TW" sz="2600" dirty="0">
                <a:solidFill>
                  <a:schemeClr val="tx1"/>
                </a:solidFill>
                <a:latin typeface="+mj-ea"/>
                <a:ea typeface="+mj-ea"/>
              </a:rPr>
              <a:t>〕是「懲罰、報應」的意思，神是審判的主，伸冤報應都在於神</a:t>
            </a:r>
            <a:r>
              <a:rPr lang="en-US" altLang="zh-TW" sz="2600" dirty="0">
                <a:solidFill>
                  <a:schemeClr val="tx1"/>
                </a:solidFill>
                <a:latin typeface="+mj-ea"/>
                <a:ea typeface="+mj-ea"/>
              </a:rPr>
              <a:t>(</a:t>
            </a:r>
            <a:r>
              <a:rPr lang="zh-TW" altLang="zh-TW" sz="2600" dirty="0">
                <a:solidFill>
                  <a:schemeClr val="tx1"/>
                </a:solidFill>
                <a:latin typeface="+mj-ea"/>
                <a:ea typeface="+mj-ea"/>
              </a:rPr>
              <a:t>申</a:t>
            </a:r>
            <a:r>
              <a:rPr lang="en-US" altLang="zh-TW" sz="2600" dirty="0">
                <a:solidFill>
                  <a:schemeClr val="tx1"/>
                </a:solidFill>
                <a:latin typeface="+mj-ea"/>
                <a:ea typeface="+mj-ea"/>
              </a:rPr>
              <a:t>32:35)</a:t>
            </a:r>
            <a:r>
              <a:rPr lang="zh-TW" altLang="zh-TW" sz="2600" dirty="0">
                <a:solidFill>
                  <a:schemeClr val="tx1"/>
                </a:solidFill>
                <a:latin typeface="+mj-ea"/>
                <a:ea typeface="+mj-ea"/>
              </a:rPr>
              <a:t>，神必按人所行的報應他們</a:t>
            </a:r>
            <a:r>
              <a:rPr lang="en-US" altLang="zh-TW" sz="2600" dirty="0">
                <a:solidFill>
                  <a:schemeClr val="tx1"/>
                </a:solidFill>
                <a:latin typeface="+mj-ea"/>
                <a:ea typeface="+mj-ea"/>
              </a:rPr>
              <a:t>(</a:t>
            </a:r>
            <a:r>
              <a:rPr lang="zh-TW" altLang="zh-TW" sz="2600" dirty="0">
                <a:solidFill>
                  <a:schemeClr val="tx1"/>
                </a:solidFill>
                <a:latin typeface="+mj-ea"/>
                <a:ea typeface="+mj-ea"/>
              </a:rPr>
              <a:t>耶</a:t>
            </a:r>
            <a:r>
              <a:rPr lang="en-US" altLang="zh-TW" sz="2600" dirty="0">
                <a:solidFill>
                  <a:schemeClr val="tx1"/>
                </a:solidFill>
                <a:latin typeface="+mj-ea"/>
                <a:ea typeface="+mj-ea"/>
              </a:rPr>
              <a:t>17:10)</a:t>
            </a:r>
            <a:r>
              <a:rPr lang="zh-TW" altLang="zh-TW" sz="2600" dirty="0">
                <a:solidFill>
                  <a:schemeClr val="tx1"/>
                </a:solidFill>
                <a:latin typeface="+mj-ea"/>
                <a:ea typeface="+mj-ea"/>
              </a:rPr>
              <a:t>，特別是那些與神為敵和恨祂的人</a:t>
            </a:r>
            <a:r>
              <a:rPr lang="en-US" altLang="zh-TW" sz="2600" dirty="0">
                <a:solidFill>
                  <a:schemeClr val="tx1"/>
                </a:solidFill>
                <a:latin typeface="+mj-ea"/>
                <a:ea typeface="+mj-ea"/>
              </a:rPr>
              <a:t>(</a:t>
            </a:r>
            <a:r>
              <a:rPr lang="zh-TW" altLang="zh-TW" sz="2600" dirty="0">
                <a:solidFill>
                  <a:schemeClr val="tx1"/>
                </a:solidFill>
                <a:latin typeface="+mj-ea"/>
                <a:ea typeface="+mj-ea"/>
              </a:rPr>
              <a:t>申</a:t>
            </a:r>
            <a:r>
              <a:rPr lang="en-US" altLang="zh-TW" sz="2600" dirty="0">
                <a:solidFill>
                  <a:schemeClr val="tx1"/>
                </a:solidFill>
                <a:latin typeface="+mj-ea"/>
                <a:ea typeface="+mj-ea"/>
              </a:rPr>
              <a:t>32:41, 43)</a:t>
            </a:r>
            <a:r>
              <a:rPr lang="zh-TW" altLang="zh-TW" sz="2600" dirty="0">
                <a:solidFill>
                  <a:schemeClr val="tx1"/>
                </a:solidFill>
                <a:latin typeface="+mj-ea"/>
                <a:ea typeface="+mj-ea"/>
              </a:rPr>
              <a:t>。尼尼微殘暴地對待神子民以色列和猶大，神必報應</a:t>
            </a:r>
            <a:r>
              <a:rPr lang="zh-TW" altLang="zh-TW" sz="2600" dirty="0" smtClean="0">
                <a:solidFill>
                  <a:schemeClr val="tx1"/>
                </a:solidFill>
                <a:latin typeface="+mj-ea"/>
                <a:ea typeface="+mj-ea"/>
              </a:rPr>
              <a:t>。</a:t>
            </a:r>
            <a:endParaRPr lang="en-US" altLang="zh-TW" sz="2600" dirty="0" smtClean="0">
              <a:solidFill>
                <a:schemeClr val="tx1"/>
              </a:solidFill>
              <a:latin typeface="+mj-ea"/>
              <a:ea typeface="+mj-ea"/>
            </a:endParaRPr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zh-TW" altLang="zh-TW" sz="2800" b="1" dirty="0" smtClean="0">
                <a:solidFill>
                  <a:schemeClr val="tx1"/>
                </a:solidFill>
                <a:latin typeface="+mj-ea"/>
                <a:ea typeface="+mj-ea"/>
              </a:rPr>
              <a:t>神</a:t>
            </a:r>
            <a:r>
              <a:rPr lang="zh-TW" altLang="zh-TW" sz="2800" b="1" dirty="0">
                <a:solidFill>
                  <a:schemeClr val="tx1"/>
                </a:solidFill>
                <a:latin typeface="+mj-ea"/>
                <a:ea typeface="+mj-ea"/>
              </a:rPr>
              <a:t>的怒氣</a:t>
            </a:r>
            <a:r>
              <a:rPr lang="zh-TW" altLang="zh-TW" sz="2600" dirty="0">
                <a:solidFill>
                  <a:schemeClr val="tx1"/>
                </a:solidFill>
                <a:latin typeface="+mj-ea"/>
                <a:ea typeface="+mj-ea"/>
              </a:rPr>
              <a:t>：神的發怒顯明神的公義審判</a:t>
            </a:r>
            <a:r>
              <a:rPr lang="en-US" altLang="zh-TW" sz="2600" dirty="0">
                <a:solidFill>
                  <a:schemeClr val="tx1"/>
                </a:solidFill>
                <a:latin typeface="+mj-ea"/>
                <a:ea typeface="+mj-ea"/>
              </a:rPr>
              <a:t>(</a:t>
            </a:r>
            <a:r>
              <a:rPr lang="zh-TW" altLang="zh-TW" sz="2600" dirty="0">
                <a:solidFill>
                  <a:schemeClr val="tx1"/>
                </a:solidFill>
                <a:latin typeface="+mj-ea"/>
                <a:ea typeface="+mj-ea"/>
              </a:rPr>
              <a:t>羅</a:t>
            </a:r>
            <a:r>
              <a:rPr lang="en-US" altLang="zh-TW" sz="2600" dirty="0">
                <a:solidFill>
                  <a:schemeClr val="tx1"/>
                </a:solidFill>
                <a:latin typeface="+mj-ea"/>
                <a:ea typeface="+mj-ea"/>
              </a:rPr>
              <a:t>2:5)</a:t>
            </a:r>
            <a:r>
              <a:rPr lang="zh-TW" altLang="zh-TW" sz="2600" dirty="0">
                <a:solidFill>
                  <a:schemeClr val="tx1"/>
                </a:solidFill>
                <a:latin typeface="+mj-ea"/>
                <a:ea typeface="+mj-ea"/>
              </a:rPr>
              <a:t>，當神顯出慈愛憐憫，祂不輕易發怒，也不永遠懷怒</a:t>
            </a:r>
            <a:r>
              <a:rPr lang="en-US" altLang="zh-TW" sz="2600" dirty="0">
                <a:solidFill>
                  <a:schemeClr val="tx1"/>
                </a:solidFill>
                <a:latin typeface="+mj-ea"/>
                <a:ea typeface="+mj-ea"/>
              </a:rPr>
              <a:t>(</a:t>
            </a:r>
            <a:r>
              <a:rPr lang="zh-TW" altLang="zh-TW" sz="2600" dirty="0">
                <a:solidFill>
                  <a:schemeClr val="tx1"/>
                </a:solidFill>
                <a:latin typeface="+mj-ea"/>
                <a:ea typeface="+mj-ea"/>
              </a:rPr>
              <a:t>彌</a:t>
            </a:r>
            <a:r>
              <a:rPr lang="en-US" altLang="zh-TW" sz="2600" dirty="0">
                <a:solidFill>
                  <a:schemeClr val="tx1"/>
                </a:solidFill>
                <a:latin typeface="+mj-ea"/>
                <a:ea typeface="+mj-ea"/>
              </a:rPr>
              <a:t>7:18)</a:t>
            </a:r>
            <a:r>
              <a:rPr lang="zh-TW" altLang="zh-TW" sz="2600" dirty="0">
                <a:solidFill>
                  <a:schemeClr val="tx1"/>
                </a:solidFill>
                <a:latin typeface="+mj-ea"/>
                <a:ea typeface="+mj-ea"/>
              </a:rPr>
              <a:t>；約拿知道神會因尼尼微人悔改而後悔，不降災審判</a:t>
            </a:r>
            <a:r>
              <a:rPr lang="en-US" altLang="zh-TW" sz="2600" dirty="0">
                <a:solidFill>
                  <a:schemeClr val="tx1"/>
                </a:solidFill>
                <a:latin typeface="+mj-ea"/>
                <a:ea typeface="+mj-ea"/>
              </a:rPr>
              <a:t>(</a:t>
            </a:r>
            <a:r>
              <a:rPr lang="zh-TW" altLang="zh-TW" sz="2600" dirty="0">
                <a:solidFill>
                  <a:schemeClr val="tx1"/>
                </a:solidFill>
                <a:latin typeface="+mj-ea"/>
                <a:ea typeface="+mj-ea"/>
              </a:rPr>
              <a:t>拿</a:t>
            </a:r>
            <a:r>
              <a:rPr lang="en-US" altLang="zh-TW" sz="2600" dirty="0">
                <a:solidFill>
                  <a:schemeClr val="tx1"/>
                </a:solidFill>
                <a:latin typeface="+mj-ea"/>
                <a:ea typeface="+mj-ea"/>
              </a:rPr>
              <a:t>4:2)</a:t>
            </a:r>
            <a:r>
              <a:rPr lang="zh-TW" altLang="zh-TW" sz="2600" dirty="0">
                <a:solidFill>
                  <a:schemeClr val="tx1"/>
                </a:solidFill>
                <a:latin typeface="+mj-ea"/>
                <a:ea typeface="+mj-ea"/>
              </a:rPr>
              <a:t>。而今，尼尼微的罪孽滿盈，神就向尼尼微懷怒，施行審判。神是烈火，祂一發怒，列國都擔當不起</a:t>
            </a:r>
            <a:r>
              <a:rPr lang="en-US" altLang="zh-TW" sz="2600" dirty="0">
                <a:solidFill>
                  <a:schemeClr val="tx1"/>
                </a:solidFill>
                <a:latin typeface="+mj-ea"/>
                <a:ea typeface="+mj-ea"/>
              </a:rPr>
              <a:t>(</a:t>
            </a:r>
            <a:r>
              <a:rPr lang="zh-TW" altLang="zh-TW" sz="2600" dirty="0">
                <a:solidFill>
                  <a:schemeClr val="tx1"/>
                </a:solidFill>
                <a:latin typeface="+mj-ea"/>
                <a:ea typeface="+mj-ea"/>
              </a:rPr>
              <a:t>耶</a:t>
            </a:r>
            <a:r>
              <a:rPr lang="en-US" altLang="zh-TW" sz="2600" dirty="0">
                <a:solidFill>
                  <a:schemeClr val="tx1"/>
                </a:solidFill>
                <a:latin typeface="+mj-ea"/>
                <a:ea typeface="+mj-ea"/>
              </a:rPr>
              <a:t>10:10; </a:t>
            </a:r>
            <a:r>
              <a:rPr lang="zh-TW" altLang="zh-TW" sz="2600" dirty="0">
                <a:solidFill>
                  <a:schemeClr val="tx1"/>
                </a:solidFill>
                <a:latin typeface="+mj-ea"/>
                <a:ea typeface="+mj-ea"/>
              </a:rPr>
              <a:t>申</a:t>
            </a:r>
            <a:r>
              <a:rPr lang="en-US" altLang="zh-TW" sz="2600" dirty="0">
                <a:solidFill>
                  <a:schemeClr val="tx1"/>
                </a:solidFill>
                <a:latin typeface="+mj-ea"/>
                <a:ea typeface="+mj-ea"/>
              </a:rPr>
              <a:t>4:24)</a:t>
            </a:r>
            <a:r>
              <a:rPr lang="zh-TW" altLang="zh-TW" sz="2600" dirty="0">
                <a:solidFill>
                  <a:schemeClr val="tx1"/>
                </a:solidFill>
                <a:latin typeface="+mj-ea"/>
                <a:ea typeface="+mj-ea"/>
              </a:rPr>
              <a:t>。末世的審判，神要使天地被火熔化</a:t>
            </a:r>
            <a:r>
              <a:rPr lang="en-US" altLang="zh-TW" sz="2600" dirty="0">
                <a:solidFill>
                  <a:schemeClr val="tx1"/>
                </a:solidFill>
                <a:latin typeface="+mj-ea"/>
                <a:ea typeface="+mj-ea"/>
              </a:rPr>
              <a:t>(</a:t>
            </a:r>
            <a:r>
              <a:rPr lang="zh-TW" altLang="zh-TW" sz="2600" dirty="0">
                <a:solidFill>
                  <a:schemeClr val="tx1"/>
                </a:solidFill>
                <a:latin typeface="+mj-ea"/>
                <a:ea typeface="+mj-ea"/>
              </a:rPr>
              <a:t>彼後</a:t>
            </a:r>
            <a:r>
              <a:rPr lang="en-US" altLang="zh-TW" sz="2600" dirty="0">
                <a:solidFill>
                  <a:schemeClr val="tx1"/>
                </a:solidFill>
                <a:latin typeface="+mj-ea"/>
                <a:ea typeface="+mj-ea"/>
              </a:rPr>
              <a:t>3:10)</a:t>
            </a:r>
            <a:r>
              <a:rPr lang="zh-TW" altLang="zh-TW" sz="2600" dirty="0">
                <a:solidFill>
                  <a:schemeClr val="tx1"/>
                </a:solidFill>
                <a:latin typeface="+mj-ea"/>
                <a:ea typeface="+mj-ea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3462632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20984</TotalTime>
  <Words>2832</Words>
  <Application>Microsoft Office PowerPoint</Application>
  <PresentationFormat>Widescreen</PresentationFormat>
  <Paragraphs>203</Paragraphs>
  <Slides>29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5" baseType="lpstr">
      <vt:lpstr>微軟正黑體</vt:lpstr>
      <vt:lpstr>新細明體</vt:lpstr>
      <vt:lpstr>Arial</vt:lpstr>
      <vt:lpstr>Garamond</vt:lpstr>
      <vt:lpstr>Times New Roman</vt:lpstr>
      <vt:lpstr>Organic</vt:lpstr>
      <vt:lpstr>那鴻書 (1)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tedhuang98@gmail.com</dc:creator>
  <cp:lastModifiedBy>Imin Huang</cp:lastModifiedBy>
  <cp:revision>122</cp:revision>
  <dcterms:created xsi:type="dcterms:W3CDTF">2023-05-31T10:18:55Z</dcterms:created>
  <dcterms:modified xsi:type="dcterms:W3CDTF">2024-03-05T05:11:08Z</dcterms:modified>
</cp:coreProperties>
</file>